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84" d="100"/>
          <a:sy n="84" d="100"/>
        </p:scale>
        <p:origin x="7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E3D63-CBCE-46A4-8FA1-5194EB6E78D2}"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1985416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E3D63-CBCE-46A4-8FA1-5194EB6E78D2}"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5208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E3D63-CBCE-46A4-8FA1-5194EB6E78D2}"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11578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E3D63-CBCE-46A4-8FA1-5194EB6E78D2}"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277584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9E3D63-CBCE-46A4-8FA1-5194EB6E78D2}"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13893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E3D63-CBCE-46A4-8FA1-5194EB6E78D2}"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68323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E3D63-CBCE-46A4-8FA1-5194EB6E78D2}"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93619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E3D63-CBCE-46A4-8FA1-5194EB6E78D2}"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231488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E3D63-CBCE-46A4-8FA1-5194EB6E78D2}"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367119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E3D63-CBCE-46A4-8FA1-5194EB6E78D2}"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385546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9E3D63-CBCE-46A4-8FA1-5194EB6E78D2}"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119CF-DC4C-40D1-9D82-E989B23E5C84}" type="slidenum">
              <a:rPr lang="en-US" smtClean="0"/>
              <a:t>‹#›</a:t>
            </a:fld>
            <a:endParaRPr lang="en-US"/>
          </a:p>
        </p:txBody>
      </p:sp>
    </p:spTree>
    <p:extLst>
      <p:ext uri="{BB962C8B-B14F-4D97-AF65-F5344CB8AC3E}">
        <p14:creationId xmlns:p14="http://schemas.microsoft.com/office/powerpoint/2010/main" val="402700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E3D63-CBCE-46A4-8FA1-5194EB6E78D2}" type="datetimeFigureOut">
              <a:rPr lang="en-US" smtClean="0"/>
              <a:t>6/28/2021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119CF-DC4C-40D1-9D82-E989B23E5C84}" type="slidenum">
              <a:rPr lang="en-US" smtClean="0"/>
              <a:t>‹#›</a:t>
            </a:fld>
            <a:endParaRPr lang="en-US"/>
          </a:p>
        </p:txBody>
      </p:sp>
    </p:spTree>
    <p:extLst>
      <p:ext uri="{BB962C8B-B14F-4D97-AF65-F5344CB8AC3E}">
        <p14:creationId xmlns:p14="http://schemas.microsoft.com/office/powerpoint/2010/main" val="90972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12280" y="60990"/>
            <a:ext cx="5052060" cy="281910"/>
          </a:xfrm>
          <a:prstGeom prst="roundRect">
            <a:avLst/>
          </a:prstGeom>
          <a:solidFill>
            <a:srgbClr val="92D050"/>
          </a:solidFill>
          <a:ln>
            <a:noFill/>
          </a:ln>
        </p:spPr>
        <p:txBody>
          <a:bodyPr wrap="square" rtlCol="0" anchor="ctr">
            <a:spAutoFit/>
          </a:bodyPr>
          <a:lstStyle/>
          <a:p>
            <a:pPr algn="ctr"/>
            <a:r>
              <a:rPr lang="ru-RU" sz="1000" b="1" dirty="0">
                <a:cs typeface="Arial" pitchFamily="34" charset="0"/>
              </a:rPr>
              <a:t>Инструкция за използване на детско столче за хранене “</a:t>
            </a:r>
            <a:r>
              <a:rPr lang="ru-RU" sz="1000" b="1" dirty="0" err="1" smtClean="0">
                <a:cs typeface="Arial" pitchFamily="34" charset="0"/>
              </a:rPr>
              <a:t>Scaut</a:t>
            </a:r>
            <a:r>
              <a:rPr lang="ru-RU" sz="1000" b="1" dirty="0" smtClean="0">
                <a:cs typeface="Arial" pitchFamily="34" charset="0"/>
              </a:rPr>
              <a:t>” Арт</a:t>
            </a:r>
            <a:r>
              <a:rPr lang="ru-RU" sz="1000" b="1" dirty="0">
                <a:cs typeface="Arial" pitchFamily="34" charset="0"/>
              </a:rPr>
              <a:t>. Номер H2001</a:t>
            </a:r>
          </a:p>
        </p:txBody>
      </p:sp>
      <p:sp>
        <p:nvSpPr>
          <p:cNvPr id="3" name="TextBox 2"/>
          <p:cNvSpPr txBox="1"/>
          <p:nvPr/>
        </p:nvSpPr>
        <p:spPr>
          <a:xfrm>
            <a:off x="6686550" y="308610"/>
            <a:ext cx="5052060" cy="272415"/>
          </a:xfrm>
          <a:prstGeom prst="roundRect">
            <a:avLst/>
          </a:prstGeom>
          <a:solidFill>
            <a:schemeClr val="accent6">
              <a:lumMod val="60000"/>
              <a:lumOff val="40000"/>
            </a:schemeClr>
          </a:solidFill>
          <a:ln>
            <a:noFill/>
          </a:ln>
        </p:spPr>
        <p:txBody>
          <a:bodyPr wrap="square" rtlCol="0" anchor="ctr">
            <a:spAutoFit/>
          </a:bodyPr>
          <a:lstStyle/>
          <a:p>
            <a:pPr algn="ctr"/>
            <a:r>
              <a:rPr lang="en-GB" sz="1000" b="1" dirty="0"/>
              <a:t>Instructions for using children's high chair "</a:t>
            </a:r>
            <a:r>
              <a:rPr lang="en-GB" sz="1000" b="1" dirty="0" err="1"/>
              <a:t>Scaut</a:t>
            </a:r>
            <a:r>
              <a:rPr lang="en-GB" sz="1000" b="1" dirty="0"/>
              <a:t>"</a:t>
            </a:r>
            <a:r>
              <a:rPr lang="en-GB" sz="1000" dirty="0"/>
              <a:t> </a:t>
            </a:r>
            <a:r>
              <a:rPr lang="en-GB" sz="1000" b="1" dirty="0"/>
              <a:t>Item No. H2001</a:t>
            </a:r>
            <a:endParaRPr lang="en-US" sz="1000" dirty="0"/>
          </a:p>
        </p:txBody>
      </p:sp>
      <p:sp>
        <p:nvSpPr>
          <p:cNvPr id="4" name="TextBox 3"/>
          <p:cNvSpPr txBox="1"/>
          <p:nvPr/>
        </p:nvSpPr>
        <p:spPr>
          <a:xfrm>
            <a:off x="6812280" y="538594"/>
            <a:ext cx="5052060" cy="408623"/>
          </a:xfrm>
          <a:prstGeom prst="roundRect">
            <a:avLst/>
          </a:prstGeom>
          <a:solidFill>
            <a:srgbClr val="92D050"/>
          </a:solidFill>
          <a:ln>
            <a:noFill/>
          </a:ln>
        </p:spPr>
        <p:txBody>
          <a:bodyPr wrap="square" rtlCol="0" anchor="ctr">
            <a:spAutoFit/>
          </a:bodyPr>
          <a:lstStyle/>
          <a:p>
            <a:pPr algn="ctr"/>
            <a:r>
              <a:rPr lang="ru-RU" sz="900" b="1" dirty="0"/>
              <a:t>Инструкция по использованию детского стульчика для кормления «</a:t>
            </a:r>
            <a:r>
              <a:rPr lang="ru-RU" sz="900" b="1" dirty="0" err="1"/>
              <a:t>Scaut</a:t>
            </a:r>
            <a:r>
              <a:rPr lang="ru-RU" sz="900" b="1" dirty="0"/>
              <a:t>»</a:t>
            </a:r>
            <a:r>
              <a:rPr lang="ru-RU" sz="900" dirty="0"/>
              <a:t> </a:t>
            </a:r>
            <a:r>
              <a:rPr lang="ru-RU" sz="900" b="1" dirty="0"/>
              <a:t>Номер артикула H2001</a:t>
            </a:r>
            <a:endParaRPr lang="en-US" sz="900" dirty="0"/>
          </a:p>
        </p:txBody>
      </p:sp>
      <p:sp>
        <p:nvSpPr>
          <p:cNvPr id="5" name="TextBox 4"/>
          <p:cNvSpPr txBox="1"/>
          <p:nvPr/>
        </p:nvSpPr>
        <p:spPr>
          <a:xfrm>
            <a:off x="6686550" y="893311"/>
            <a:ext cx="5052060" cy="272415"/>
          </a:xfrm>
          <a:prstGeom prst="roundRect">
            <a:avLst/>
          </a:prstGeom>
          <a:solidFill>
            <a:schemeClr val="accent6">
              <a:lumMod val="60000"/>
              <a:lumOff val="40000"/>
            </a:schemeClr>
          </a:solidFill>
          <a:ln>
            <a:noFill/>
          </a:ln>
        </p:spPr>
        <p:txBody>
          <a:bodyPr wrap="square" rtlCol="0" anchor="ctr">
            <a:spAutoFit/>
          </a:bodyPr>
          <a:lstStyle/>
          <a:p>
            <a:pPr algn="ctr"/>
            <a:r>
              <a:rPr lang="hr-HR" sz="1000" b="1" dirty="0"/>
              <a:t>Uputstva za upotrebu dečije stolice za hranjenje </a:t>
            </a:r>
            <a:r>
              <a:rPr lang="ru-RU" sz="1000" b="1" dirty="0"/>
              <a:t>“</a:t>
            </a:r>
            <a:r>
              <a:rPr lang="ru-RU" sz="1000" b="1" dirty="0" err="1"/>
              <a:t>Scaut</a:t>
            </a:r>
            <a:r>
              <a:rPr lang="ru-RU" sz="1000" b="1" dirty="0"/>
              <a:t>”</a:t>
            </a:r>
            <a:r>
              <a:rPr lang="ru-RU" sz="1000" dirty="0"/>
              <a:t> </a:t>
            </a:r>
            <a:r>
              <a:rPr lang="en-US" sz="1000" b="1" dirty="0" err="1"/>
              <a:t>Proizvod</a:t>
            </a:r>
            <a:r>
              <a:rPr lang="en-US" sz="1000" b="1" dirty="0"/>
              <a:t> br.</a:t>
            </a:r>
            <a:r>
              <a:rPr lang="ru-RU" sz="1000" b="1" dirty="0"/>
              <a:t> H2001</a:t>
            </a:r>
            <a:endParaRPr lang="en-US" sz="1000" dirty="0"/>
          </a:p>
        </p:txBody>
      </p:sp>
      <p:sp>
        <p:nvSpPr>
          <p:cNvPr id="6" name="TextBox 5"/>
          <p:cNvSpPr txBox="1"/>
          <p:nvPr/>
        </p:nvSpPr>
        <p:spPr>
          <a:xfrm>
            <a:off x="6812280" y="1135231"/>
            <a:ext cx="5052060" cy="272415"/>
          </a:xfrm>
          <a:prstGeom prst="roundRect">
            <a:avLst/>
          </a:prstGeom>
          <a:solidFill>
            <a:srgbClr val="92D050"/>
          </a:solidFill>
          <a:ln>
            <a:noFill/>
          </a:ln>
        </p:spPr>
        <p:txBody>
          <a:bodyPr wrap="square" rtlCol="0" anchor="ctr">
            <a:spAutoFit/>
          </a:bodyPr>
          <a:lstStyle/>
          <a:p>
            <a:pPr algn="ctr"/>
            <a:r>
              <a:rPr lang="es-ES_tradnl" sz="1000" b="1" dirty="0"/>
              <a:t>Instrucciones de uso de silla de comer para niños "</a:t>
            </a:r>
            <a:r>
              <a:rPr lang="es-ES_tradnl" sz="1000" b="1" dirty="0" err="1"/>
              <a:t>Scaut</a:t>
            </a:r>
            <a:r>
              <a:rPr lang="es-ES_tradnl" sz="1000" b="1" dirty="0"/>
              <a:t>"</a:t>
            </a:r>
            <a:r>
              <a:rPr lang="es-ES_tradnl" sz="1000" dirty="0"/>
              <a:t> </a:t>
            </a:r>
            <a:r>
              <a:rPr lang="es-ES_tradnl" sz="1000" b="1" dirty="0"/>
              <a:t>Art. Núm. H2001</a:t>
            </a:r>
            <a:endParaRPr lang="en-US" sz="1000" dirty="0"/>
          </a:p>
        </p:txBody>
      </p:sp>
      <p:sp>
        <p:nvSpPr>
          <p:cNvPr id="7" name="TextBox 6"/>
          <p:cNvSpPr txBox="1"/>
          <p:nvPr/>
        </p:nvSpPr>
        <p:spPr>
          <a:xfrm>
            <a:off x="6686550" y="1376600"/>
            <a:ext cx="5052060" cy="272415"/>
          </a:xfrm>
          <a:prstGeom prst="roundRect">
            <a:avLst/>
          </a:prstGeom>
          <a:solidFill>
            <a:schemeClr val="accent6">
              <a:lumMod val="60000"/>
              <a:lumOff val="40000"/>
            </a:schemeClr>
          </a:solidFill>
          <a:ln>
            <a:noFill/>
          </a:ln>
        </p:spPr>
        <p:txBody>
          <a:bodyPr wrap="square" rtlCol="0" anchor="ctr">
            <a:spAutoFit/>
          </a:bodyPr>
          <a:lstStyle/>
          <a:p>
            <a:pPr algn="ctr"/>
            <a:r>
              <a:rPr lang="it-IT" sz="1000" b="1" dirty="0"/>
              <a:t>Istruzioni per l’uso del seggiolone “Scaut” umero di articolo H2001</a:t>
            </a:r>
            <a:endParaRPr lang="en-US" sz="1000" dirty="0"/>
          </a:p>
        </p:txBody>
      </p:sp>
      <p:sp>
        <p:nvSpPr>
          <p:cNvPr id="8" name="TextBox 7"/>
          <p:cNvSpPr txBox="1"/>
          <p:nvPr/>
        </p:nvSpPr>
        <p:spPr>
          <a:xfrm>
            <a:off x="6812280" y="1608043"/>
            <a:ext cx="5052060" cy="272415"/>
          </a:xfrm>
          <a:prstGeom prst="roundRect">
            <a:avLst/>
          </a:prstGeom>
          <a:solidFill>
            <a:srgbClr val="92D050"/>
          </a:solidFill>
          <a:ln>
            <a:noFill/>
          </a:ln>
        </p:spPr>
        <p:txBody>
          <a:bodyPr wrap="square" rtlCol="0" anchor="ctr">
            <a:spAutoFit/>
          </a:bodyPr>
          <a:lstStyle/>
          <a:p>
            <a:pPr algn="ctr"/>
            <a:r>
              <a:rPr lang="en-US" sz="1000" b="1" dirty="0" err="1"/>
              <a:t>Instructiuni</a:t>
            </a:r>
            <a:r>
              <a:rPr lang="en-US" sz="1000" b="1" dirty="0"/>
              <a:t> </a:t>
            </a:r>
            <a:r>
              <a:rPr lang="en-US" sz="1000" b="1" dirty="0" err="1"/>
              <a:t>pentru</a:t>
            </a:r>
            <a:r>
              <a:rPr lang="en-US" sz="1000" b="1" dirty="0"/>
              <a:t> </a:t>
            </a:r>
            <a:r>
              <a:rPr lang="en-US" sz="1000" b="1" dirty="0" err="1"/>
              <a:t>utilizarea</a:t>
            </a:r>
            <a:r>
              <a:rPr lang="en-US" sz="1000" b="1" dirty="0"/>
              <a:t> </a:t>
            </a:r>
            <a:r>
              <a:rPr lang="en-US" sz="1000" b="1" dirty="0" err="1"/>
              <a:t>scaunului</a:t>
            </a:r>
            <a:r>
              <a:rPr lang="en-US" sz="1000" b="1" dirty="0"/>
              <a:t> de masa </a:t>
            </a:r>
            <a:r>
              <a:rPr lang="en-US" sz="1000" b="1" dirty="0" err="1"/>
              <a:t>pentru</a:t>
            </a:r>
            <a:r>
              <a:rPr lang="en-US" sz="1000" b="1" dirty="0"/>
              <a:t> </a:t>
            </a:r>
            <a:r>
              <a:rPr lang="en-US" sz="1000" b="1" dirty="0" err="1"/>
              <a:t>copii</a:t>
            </a:r>
            <a:r>
              <a:rPr lang="en-US" sz="1000" b="1" dirty="0"/>
              <a:t> “</a:t>
            </a:r>
            <a:r>
              <a:rPr lang="en-US" sz="1000" b="1" dirty="0" err="1"/>
              <a:t>Scaut</a:t>
            </a:r>
            <a:r>
              <a:rPr lang="en-US" sz="1000" b="1" dirty="0"/>
              <a:t>” </a:t>
            </a:r>
            <a:r>
              <a:rPr lang="en-US" sz="1000" b="1" dirty="0" err="1"/>
              <a:t>Numar</a:t>
            </a:r>
            <a:r>
              <a:rPr lang="en-US" sz="1000" b="1" dirty="0"/>
              <a:t> </a:t>
            </a:r>
            <a:r>
              <a:rPr lang="en-US" sz="1000" b="1" dirty="0" err="1"/>
              <a:t>articol</a:t>
            </a:r>
            <a:r>
              <a:rPr lang="bg-BG" sz="1000" b="1" dirty="0"/>
              <a:t> H2001</a:t>
            </a:r>
            <a:endParaRPr lang="en-US" sz="1000" dirty="0"/>
          </a:p>
        </p:txBody>
      </p:sp>
      <p:sp>
        <p:nvSpPr>
          <p:cNvPr id="9" name="TextBox 8"/>
          <p:cNvSpPr txBox="1"/>
          <p:nvPr/>
        </p:nvSpPr>
        <p:spPr>
          <a:xfrm>
            <a:off x="6686550" y="1849844"/>
            <a:ext cx="5052060" cy="272415"/>
          </a:xfrm>
          <a:prstGeom prst="roundRect">
            <a:avLst/>
          </a:prstGeom>
          <a:solidFill>
            <a:schemeClr val="accent6">
              <a:lumMod val="60000"/>
              <a:lumOff val="40000"/>
            </a:schemeClr>
          </a:solidFill>
          <a:ln>
            <a:noFill/>
          </a:ln>
        </p:spPr>
        <p:txBody>
          <a:bodyPr wrap="square" rtlCol="0" anchor="ctr">
            <a:spAutoFit/>
          </a:bodyPr>
          <a:lstStyle/>
          <a:p>
            <a:pPr algn="ctr"/>
            <a:r>
              <a:rPr lang="fr-FR" sz="1000" b="1" dirty="0"/>
              <a:t>Instructions d’utilisation de la chaise haute bébé « </a:t>
            </a:r>
            <a:r>
              <a:rPr lang="fr-FR" sz="1000" b="1" dirty="0" err="1"/>
              <a:t>Scaut</a:t>
            </a:r>
            <a:r>
              <a:rPr lang="fr-FR" sz="1000" b="1" dirty="0"/>
              <a:t> » Numéro d’article H2001</a:t>
            </a:r>
            <a:endParaRPr lang="en-US" sz="1000" dirty="0"/>
          </a:p>
        </p:txBody>
      </p:sp>
      <p:sp>
        <p:nvSpPr>
          <p:cNvPr id="10" name="TextBox 9"/>
          <p:cNvSpPr txBox="1"/>
          <p:nvPr/>
        </p:nvSpPr>
        <p:spPr>
          <a:xfrm>
            <a:off x="6812280" y="2084650"/>
            <a:ext cx="5052060" cy="272415"/>
          </a:xfrm>
          <a:prstGeom prst="roundRect">
            <a:avLst/>
          </a:prstGeom>
          <a:solidFill>
            <a:srgbClr val="92D050"/>
          </a:solidFill>
          <a:ln>
            <a:noFill/>
          </a:ln>
        </p:spPr>
        <p:txBody>
          <a:bodyPr wrap="square" rtlCol="0" anchor="ctr">
            <a:spAutoFit/>
          </a:bodyPr>
          <a:lstStyle/>
          <a:p>
            <a:pPr algn="ctr"/>
            <a:r>
              <a:rPr lang="el-GR" sz="1000" b="1" dirty="0"/>
              <a:t>Οδηγίες χρήσης παιδικής καρέκλας φαγητού </a:t>
            </a:r>
            <a:r>
              <a:rPr lang="ru-RU" sz="1000" b="1" dirty="0"/>
              <a:t>“</a:t>
            </a:r>
            <a:r>
              <a:rPr lang="ru-RU" sz="1000" b="1" dirty="0" err="1"/>
              <a:t>Scaut</a:t>
            </a:r>
            <a:r>
              <a:rPr lang="ru-RU" sz="1000" b="1" dirty="0"/>
              <a:t>”</a:t>
            </a:r>
            <a:r>
              <a:rPr lang="ru-RU" sz="1000" dirty="0"/>
              <a:t> </a:t>
            </a:r>
            <a:r>
              <a:rPr lang="el-GR" sz="1000" b="1" dirty="0"/>
              <a:t>Κωδικός προϊόντος</a:t>
            </a:r>
            <a:r>
              <a:rPr lang="ru-RU" sz="1000" b="1" dirty="0"/>
              <a:t> H2001</a:t>
            </a:r>
            <a:endParaRPr lang="en-US" sz="1000" dirty="0"/>
          </a:p>
        </p:txBody>
      </p:sp>
      <p:sp>
        <p:nvSpPr>
          <p:cNvPr id="12" name="TextBox 11"/>
          <p:cNvSpPr txBox="1"/>
          <p:nvPr/>
        </p:nvSpPr>
        <p:spPr>
          <a:xfrm>
            <a:off x="6686550" y="2334205"/>
            <a:ext cx="5052060" cy="272415"/>
          </a:xfrm>
          <a:prstGeom prst="roundRect">
            <a:avLst/>
          </a:prstGeom>
          <a:solidFill>
            <a:schemeClr val="accent6">
              <a:lumMod val="60000"/>
              <a:lumOff val="40000"/>
            </a:schemeClr>
          </a:solidFill>
          <a:ln>
            <a:noFill/>
          </a:ln>
        </p:spPr>
        <p:txBody>
          <a:bodyPr wrap="square" rtlCol="0" anchor="ctr">
            <a:spAutoFit/>
          </a:bodyPr>
          <a:lstStyle/>
          <a:p>
            <a:pPr algn="ctr"/>
            <a:r>
              <a:rPr lang="de-DE" sz="1000" b="1" dirty="0"/>
              <a:t>Gebrauchsanweisung für Kinderhochstuhl </a:t>
            </a:r>
            <a:r>
              <a:rPr lang="ar-SA" sz="1000" dirty="0"/>
              <a:t>“</a:t>
            </a:r>
            <a:r>
              <a:rPr lang="de-DE" sz="1000" b="1" dirty="0" err="1"/>
              <a:t>Scaut</a:t>
            </a:r>
            <a:r>
              <a:rPr lang="ar-SA" sz="1000" dirty="0"/>
              <a:t>”</a:t>
            </a:r>
            <a:r>
              <a:rPr lang="de-DE" sz="1000" b="1" dirty="0"/>
              <a:t>Art. Nummer H2001</a:t>
            </a:r>
            <a:endParaRPr lang="en-US" sz="1000" dirty="0"/>
          </a:p>
        </p:txBody>
      </p:sp>
      <p:pic>
        <p:nvPicPr>
          <p:cNvPr id="13" name="Picture 12"/>
          <p:cNvPicPr>
            <a:picLocks noChangeAspect="1"/>
          </p:cNvPicPr>
          <p:nvPr/>
        </p:nvPicPr>
        <p:blipFill>
          <a:blip r:embed="rId2"/>
          <a:stretch>
            <a:fillRect/>
          </a:stretch>
        </p:blipFill>
        <p:spPr>
          <a:xfrm>
            <a:off x="8611162" y="2646010"/>
            <a:ext cx="1202836" cy="1774852"/>
          </a:xfrm>
          <a:prstGeom prst="rect">
            <a:avLst/>
          </a:prstGeom>
        </p:spPr>
      </p:pic>
      <p:pic>
        <p:nvPicPr>
          <p:cNvPr id="14" name="Picture 13"/>
          <p:cNvPicPr>
            <a:picLocks noChangeAspect="1"/>
          </p:cNvPicPr>
          <p:nvPr/>
        </p:nvPicPr>
        <p:blipFill>
          <a:blip r:embed="rId3"/>
          <a:stretch>
            <a:fillRect/>
          </a:stretch>
        </p:blipFill>
        <p:spPr>
          <a:xfrm>
            <a:off x="7074454" y="2719063"/>
            <a:ext cx="1201040" cy="1682758"/>
          </a:xfrm>
          <a:prstGeom prst="rect">
            <a:avLst/>
          </a:prstGeom>
        </p:spPr>
      </p:pic>
      <p:pic>
        <p:nvPicPr>
          <p:cNvPr id="15" name="Picture 14" descr="moni_logo_2015.jpg"/>
          <p:cNvPicPr>
            <a:picLocks noChangeAspect="1"/>
          </p:cNvPicPr>
          <p:nvPr/>
        </p:nvPicPr>
        <p:blipFill>
          <a:blip r:embed="rId4" cstate="print"/>
          <a:stretch>
            <a:fillRect/>
          </a:stretch>
        </p:blipFill>
        <p:spPr>
          <a:xfrm>
            <a:off x="11394588" y="2862239"/>
            <a:ext cx="504168" cy="504168"/>
          </a:xfrm>
          <a:prstGeom prst="rect">
            <a:avLst/>
          </a:prstGeom>
        </p:spPr>
      </p:pic>
      <p:pic>
        <p:nvPicPr>
          <p:cNvPr id="16" name="Picture 15"/>
          <p:cNvPicPr>
            <a:picLocks noChangeAspect="1"/>
          </p:cNvPicPr>
          <p:nvPr/>
        </p:nvPicPr>
        <p:blipFill>
          <a:blip r:embed="rId5"/>
          <a:stretch>
            <a:fillRect/>
          </a:stretch>
        </p:blipFill>
        <p:spPr>
          <a:xfrm>
            <a:off x="10149666" y="2785342"/>
            <a:ext cx="982326" cy="606463"/>
          </a:xfrm>
          <a:prstGeom prst="rect">
            <a:avLst/>
          </a:prstGeom>
        </p:spPr>
      </p:pic>
      <p:pic>
        <p:nvPicPr>
          <p:cNvPr id="17" name="Picture 16"/>
          <p:cNvPicPr>
            <a:picLocks noChangeAspect="1"/>
          </p:cNvPicPr>
          <p:nvPr/>
        </p:nvPicPr>
        <p:blipFill>
          <a:blip r:embed="rId6"/>
          <a:stretch>
            <a:fillRect/>
          </a:stretch>
        </p:blipFill>
        <p:spPr>
          <a:xfrm>
            <a:off x="10149666" y="3696845"/>
            <a:ext cx="625322" cy="649940"/>
          </a:xfrm>
          <a:prstGeom prst="rect">
            <a:avLst/>
          </a:prstGeom>
        </p:spPr>
      </p:pic>
      <p:sp>
        <p:nvSpPr>
          <p:cNvPr id="18" name="Rectangle 17"/>
          <p:cNvSpPr/>
          <p:nvPr/>
        </p:nvSpPr>
        <p:spPr>
          <a:xfrm>
            <a:off x="6164580" y="4498422"/>
            <a:ext cx="6096000" cy="2563138"/>
          </a:xfrm>
          <a:prstGeom prst="rect">
            <a:avLst/>
          </a:prstGeom>
        </p:spPr>
        <p:txBody>
          <a:bodyPr>
            <a:spAutoFit/>
          </a:bodyPr>
          <a:lstStyle/>
          <a:p>
            <a:pPr algn="r"/>
            <a:r>
              <a:rPr lang="bg-BG" sz="800" dirty="0">
                <a:ea typeface="Calibri" panose="020F0502020204030204" pitchFamily="34" charset="0"/>
                <a:cs typeface="Times New Roman" panose="02020603050405020304" pitchFamily="18" charset="0"/>
              </a:rPr>
              <a:t>ВАЖНО! ПРОЧЕТЕТЕ ВНИМАТЕЛНО И ЗАПАЗЕТЕ ЗА БЪДЕЩИ СПРАВКИ!ТОЗИ СТОЛ ЗА ХРАНЕНЕ Е ТЕСТВАН И СЪОТВЕТСТВА НА СТАНДАРТИ </a:t>
            </a:r>
            <a:r>
              <a:rPr lang="en-US" sz="800" dirty="0" smtClean="0">
                <a:ea typeface="Calibri" panose="020F0502020204030204" pitchFamily="34" charset="0"/>
                <a:cs typeface="Times New Roman" panose="02020603050405020304" pitchFamily="18" charset="0"/>
              </a:rPr>
              <a:t>EN</a:t>
            </a:r>
            <a:endParaRPr lang="bg-BG" sz="800" dirty="0" smtClean="0">
              <a:ea typeface="Calibri" panose="020F0502020204030204" pitchFamily="34" charset="0"/>
              <a:cs typeface="Times New Roman" panose="02020603050405020304" pitchFamily="18" charset="0"/>
            </a:endParaRPr>
          </a:p>
          <a:p>
            <a:pPr algn="r"/>
            <a:r>
              <a:rPr lang="en-GB" sz="800" dirty="0"/>
              <a:t>IMPORTANT! READ CAREFULLY AND SAVE FOR FUTURE REFERENCE!THIS HIGH CHAIR HAS BEEN TESTED AND COMPLIES WITH EN 14988:2020 STANDARDS.</a:t>
            </a:r>
            <a:endParaRPr lang="en-US" sz="800" dirty="0"/>
          </a:p>
          <a:p>
            <a:pPr algn="r"/>
            <a:r>
              <a:rPr lang="ru-RU" sz="800" dirty="0"/>
              <a:t>ВАЖНО! ВНИМАТЕЛЬНО ПРОЧИТАТЬ И СОХРАНИТЬ ДЛЯ БУДУЩИХ СПРАВОК!ЭТОT СТУЛЧИК ДЛЯ КОРМЛЕНИЯ ПРОВЕРЕН И СООТВЕТСТВУЕТ СТАНДАРТАМ EN 14988:2020.</a:t>
            </a:r>
            <a:endParaRPr lang="en-US" sz="800" dirty="0"/>
          </a:p>
          <a:p>
            <a:pPr algn="r"/>
            <a:r>
              <a:rPr lang="en-US" sz="800" dirty="0"/>
              <a:t>V</a:t>
            </a:r>
            <a:r>
              <a:rPr lang="hr-HR" sz="800" dirty="0"/>
              <a:t>AŽNO</a:t>
            </a:r>
            <a:r>
              <a:rPr lang="bg-BG" sz="800" dirty="0"/>
              <a:t>! </a:t>
            </a:r>
            <a:r>
              <a:rPr lang="hr-HR" sz="800" dirty="0"/>
              <a:t>PROČITAJTE PAŽLJIVO I SAČUVAJTE ZA BUDUĆE REFERENCE</a:t>
            </a:r>
            <a:r>
              <a:rPr lang="bg-BG" sz="800" dirty="0"/>
              <a:t>!OVA STOLICA ZA HRANJENJE JE TESTIRANA I ODGOVARA</a:t>
            </a:r>
            <a:r>
              <a:rPr lang="hr-HR" sz="800" dirty="0"/>
              <a:t>STANDARDIMA </a:t>
            </a:r>
            <a:r>
              <a:rPr lang="en-US" sz="800" dirty="0"/>
              <a:t>EN</a:t>
            </a:r>
          </a:p>
          <a:p>
            <a:pPr algn="r"/>
            <a:r>
              <a:rPr lang="es-ES_tradnl" sz="800" dirty="0"/>
              <a:t>¡IMPORTANTE! ¡LEA ATENTAMENTE Y GUARDE PARA CONSULTAS FUTURAS!ESTA SILLA DE COMER ESTÁ PROBADA Y CUMPLE CON EL ESTÁNDAR EN</a:t>
            </a:r>
            <a:endParaRPr lang="en-US" sz="800" dirty="0"/>
          </a:p>
          <a:p>
            <a:pPr algn="r"/>
            <a:r>
              <a:rPr lang="it-IT" sz="800" dirty="0"/>
              <a:t>IMPORTANTE! LEGGERE ATTENTAMENTE E CONSERVARE PER RIFERIMENTI FUTURI!QUESTO SEGGIOLONE È STATO TESTATO ED È CONFORME ALLE NORME EN</a:t>
            </a:r>
            <a:endParaRPr lang="en-US" sz="800" dirty="0"/>
          </a:p>
          <a:p>
            <a:pPr algn="r"/>
            <a:r>
              <a:rPr lang="en-US" sz="800" dirty="0"/>
              <a:t>IMPORTANT</a:t>
            </a:r>
            <a:r>
              <a:rPr lang="bg-BG" sz="800" dirty="0"/>
              <a:t>! </a:t>
            </a:r>
            <a:r>
              <a:rPr lang="en-US" sz="800" dirty="0"/>
              <a:t>CITITI CU ATENTIE SI PASTRATI PENTRU REFERINTE VIITOARE</a:t>
            </a:r>
            <a:r>
              <a:rPr lang="bg-BG" sz="800" dirty="0"/>
              <a:t>!</a:t>
            </a:r>
            <a:endParaRPr lang="en-US" sz="800" dirty="0"/>
          </a:p>
          <a:p>
            <a:pPr algn="r"/>
            <a:r>
              <a:rPr lang="en-US" sz="800" dirty="0"/>
              <a:t>ACEST SCAUN DE MASA ESTE TESTAT SI CORESPUNDE STANDARDULUI EN </a:t>
            </a:r>
            <a:r>
              <a:rPr lang="bg-BG" sz="800" dirty="0"/>
              <a:t>14988:2020.</a:t>
            </a:r>
            <a:endParaRPr lang="en-US" sz="800" dirty="0"/>
          </a:p>
          <a:p>
            <a:pPr algn="r"/>
            <a:r>
              <a:rPr lang="fr-FR" sz="800" dirty="0"/>
              <a:t>IMPORTANT ! LISEZ ATTENTIVEMENT ET CONSERVEZ POUR RÉFÉRENCES FUTURES !CETTE CHAISE HAUTE EST TESTÉE ET CONFORME AUX NORMES EN</a:t>
            </a:r>
            <a:endParaRPr lang="en-US" sz="800" dirty="0"/>
          </a:p>
          <a:p>
            <a:pPr algn="r"/>
            <a:r>
              <a:rPr lang="el-GR" sz="800" dirty="0"/>
              <a:t>ΠΡΟΣΟΧΗ</a:t>
            </a:r>
            <a:r>
              <a:rPr lang="bg-BG" sz="800" dirty="0"/>
              <a:t>! </a:t>
            </a:r>
            <a:r>
              <a:rPr lang="el-GR" sz="800" dirty="0"/>
              <a:t>ΔΙΑΒΑΣΤΕ ΠΡΟΣΕΚΤΙΚΑ ΚΑΙ ΚΡΑΤΗΣΤΕ ΓΙΑ ΜΕΛΛΟΝΤΙΚΟ ΕΛΕΓΧΟ</a:t>
            </a:r>
            <a:r>
              <a:rPr lang="bg-BG" sz="800" dirty="0"/>
              <a:t>!</a:t>
            </a:r>
            <a:r>
              <a:rPr lang="el-GR" sz="800" dirty="0"/>
              <a:t>ΑΥΤΗ Η ΚΑΡΕΚΛΑ ΦΑΓΗΤΟΥ ΥΠΟΒΛΗΘΗΚΕ ΣΕ ΤΕΣΤ ΚΑΙ ΑΝΤΑΠΟΚΡΙΝΕΤΑΙ ΣΤΟ ΠΡΟΤΥΠΟ </a:t>
            </a:r>
            <a:r>
              <a:rPr lang="en-US" sz="800" dirty="0"/>
              <a:t>EN</a:t>
            </a:r>
          </a:p>
          <a:p>
            <a:pPr algn="r"/>
            <a:r>
              <a:rPr lang="de-DE" sz="800" dirty="0"/>
              <a:t>WICHTIG! BEWAHREN SIE ZUM SPÄTEREN NACHSCHLAGEN AUF </a:t>
            </a:r>
            <a:r>
              <a:rPr lang="ar-SA" sz="800" dirty="0"/>
              <a:t>– </a:t>
            </a:r>
            <a:r>
              <a:rPr lang="de-DE" sz="800" dirty="0"/>
              <a:t>LESEN SIE DIE GEBRAUCHSANWEISUNG SORGFÄLTIG DURCH! DIESER KINDERHOCHSTUHL WURDE GEPRÜFT UND ENTSPRICHT DEN EUROPÄISCHEN SICHERHEITSSTANDARDS EN </a:t>
            </a:r>
            <a:endParaRPr lang="en-US" sz="800" dirty="0"/>
          </a:p>
          <a:p>
            <a:pPr>
              <a:lnSpc>
                <a:spcPct val="107000"/>
              </a:lnSpc>
              <a:spcAft>
                <a:spcPts val="800"/>
              </a:spcAft>
            </a:pPr>
            <a:endParaRPr lang="en-US" sz="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9" name="Picture 18" descr="moni_logo_2015.jpg"/>
          <p:cNvPicPr>
            <a:picLocks noChangeAspect="1"/>
          </p:cNvPicPr>
          <p:nvPr/>
        </p:nvPicPr>
        <p:blipFill>
          <a:blip r:embed="rId4" cstate="print"/>
          <a:stretch>
            <a:fillRect/>
          </a:stretch>
        </p:blipFill>
        <p:spPr>
          <a:xfrm>
            <a:off x="2482998" y="1996048"/>
            <a:ext cx="1432952" cy="1432952"/>
          </a:xfrm>
          <a:prstGeom prst="rect">
            <a:avLst/>
          </a:prstGeom>
        </p:spPr>
      </p:pic>
    </p:spTree>
    <p:extLst>
      <p:ext uri="{BB962C8B-B14F-4D97-AF65-F5344CB8AC3E}">
        <p14:creationId xmlns:p14="http://schemas.microsoft.com/office/powerpoint/2010/main" val="26809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4"/>
          <p:cNvSpPr txBox="1"/>
          <p:nvPr/>
        </p:nvSpPr>
        <p:spPr>
          <a:xfrm>
            <a:off x="112600" y="662799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10</a:t>
            </a:r>
            <a:endParaRPr lang="bg-BG" sz="900" b="1" dirty="0">
              <a:latin typeface="Arial" pitchFamily="34" charset="0"/>
              <a:cs typeface="Arial" pitchFamily="34" charset="0"/>
            </a:endParaRPr>
          </a:p>
        </p:txBody>
      </p:sp>
      <p:sp>
        <p:nvSpPr>
          <p:cNvPr id="3" name="Rectangle 2"/>
          <p:cNvSpPr/>
          <p:nvPr/>
        </p:nvSpPr>
        <p:spPr>
          <a:xfrm>
            <a:off x="310600" y="0"/>
            <a:ext cx="5084360" cy="6601807"/>
          </a:xfrm>
          <a:prstGeom prst="rect">
            <a:avLst/>
          </a:prstGeom>
        </p:spPr>
        <p:txBody>
          <a:bodyPr wrap="square">
            <a:spAutoFit/>
          </a:bodyPr>
          <a:lstStyle/>
          <a:p>
            <a:r>
              <a:rPr lang="de-DE" sz="900" dirty="0">
                <a:latin typeface="Times New Roman" panose="02020603050405020304" pitchFamily="18" charset="0"/>
                <a:ea typeface="Times New Roman" panose="02020603050405020304" pitchFamily="18" charset="0"/>
                <a:cs typeface="Times New Roman" panose="02020603050405020304" pitchFamily="18" charset="0"/>
              </a:rPr>
              <a:t>9. Halten Sie die Kinder während dem Auf- und Zuklappen des Produkts fern, um Verletzungsgefahr zu vermeiden.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10. Das Produkt ist für Kinder, die ohne fremde Hilfe selbstständig aufrecht sitzen können und bis zu 3 Jahre alt sind oder ein maximales Körpergewicht von 15 kg haben.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11. Das Kindergewicht darf nicht das maximal zulässige Gewicht für das Produkt - 15 kg - übersteigen.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12. Benutzen Sie den Stuhl immer auf ebenen Flächen.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13. </a:t>
            </a:r>
            <a:r>
              <a:rPr lang="de-DE" sz="900" b="1" dirty="0">
                <a:latin typeface="Times New Roman" panose="02020603050405020304" pitchFamily="18" charset="0"/>
                <a:ea typeface="Times New Roman" panose="02020603050405020304" pitchFamily="18" charset="0"/>
                <a:cs typeface="Times New Roman" panose="02020603050405020304" pitchFamily="18" charset="0"/>
              </a:rPr>
              <a:t>ACHTUNG!  </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Dieses Produkt ist kein Spielzeug.  Benutzen Sie den Stuhl nur bestimmungsgemäß!</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14. Prüfen Sie vor dem Gebrauch die Funktionsfähigkeit des Stuhls und stellen Sie den Gebrauch ein, falls Sie lockere Verbindungen, abgenutzte, fehlende oder gebrochene Teile finden. Nehmen Sie Kontakt mit dem Handelsvertreter, bei dem Sie den Stuhl gekauft haben, auf, um den Schaden beseitigen zu lassen. Versuchen Sie nicht den Schaden selbst zu beseitigen.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15. Legen Sie immer die Sicherheitsgurte auf, wenn das Kind im Stuhl sitzt, um seine Sicherheit zu gewährleisten und die Gefahr vor ernsten Verletzungen bei zufälligem Aufstehen, Abrutschen und Sturz des Kindes aus dem Stuhl zu verhindern.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16. Vor dem Gebrauch des Produkts müssen Sie sich überzeugen, dass die Sicherheitsgurte richtig angelegt sind.</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17. Prüfen Sie immer, ob die Gurte verdreht sind, ob sich ihre Länge in geschnallter Position nicht verändert hat, ob sie angerissen, ausgefranst sind oder fehlende Teile haben. Prüfen Sie vor dem Gebrauch, ob sie gut an die Stuhlkonstruktion befestigt sind, die Funktionsfähigkeit der Verschlussspangen und stellen Sie die Gurtlänge ein! Die Kunststoffspangen und Schnallen müssen intakt sein und eine sichere Verbindung gewährleisten!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b="1" dirty="0">
                <a:latin typeface="Times New Roman" panose="02020603050405020304" pitchFamily="18" charset="0"/>
                <a:ea typeface="Times New Roman" panose="02020603050405020304" pitchFamily="18" charset="0"/>
                <a:cs typeface="Times New Roman" panose="02020603050405020304" pitchFamily="18" charset="0"/>
              </a:rPr>
              <a:t>18. ACHTUNG! PRÜFEN SIE VOR DEM GEBRAUCH IMMER DIE FUNKTIONSFÄHIGKEIT DER VERSCHLUSSMECHANISMEN!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b="1" dirty="0">
                <a:latin typeface="Times New Roman" panose="02020603050405020304" pitchFamily="18" charset="0"/>
                <a:ea typeface="Times New Roman" panose="02020603050405020304" pitchFamily="18" charset="0"/>
                <a:cs typeface="Times New Roman" panose="02020603050405020304" pitchFamily="18" charset="0"/>
              </a:rPr>
              <a:t>19. ACHTUNG! HALTEN SIE FERN VON FEUER UND ANDEREN WÄRMEQUELLEN! ES BESTEHT VERLETZUNGSGEFAHR FÜR DAS KIND ODER BESCHÄDIGUNGSGEFAHR FÜR DAS PRODUKT:  BEWAHREN SIE NICHT AUF UND BENUTZEN SIE NICHT IN DER NÄHE VON OFFENEM FEUER ODER ANDEREN WÄRMEQUELLEN - ELEKTRISCHE UND HEIZGERÄTE; GASÖFEN U.A.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20. Nur ein Erwachsener darf das Produkt zusammenbauen. Es dürfen keine Kinder während der Montage anwesend sein.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21. Der Hochstuhl ist zum Gebrauch von nur einem Kind bestimmt! Lassen Sie und erlauben Sie nicht, dass mehrere Kinder gleichzeitig das Produkt benutzen!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22. Vergewissern Sie sich, dass der Stuhl vollständig aufgeklappt und in einer offenen Position befestigt ist, sowie dass alle Verschlussmechanismen gut verschlossen sind, bevor Sie das Kind auf den Hochstuhl setzen! Dadurch verhindern Sie eine Verletzung des Kindes infolge unerwartetes Zuklappen des Hochstuhls.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23. Lassen Sie Ihr Kind nicht im Stuhl stehen!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24. Das Ablagebrett ist nicht zum Aufhalten Ihres Kindes im Stuhl bestimmt!</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25. Benutzen Sie den Hochstuhl nicht ohne das Ablagebrett und vergewissern Sie sich immer, das es fest angebracht ist.</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26. Lassen Sie immer ausreichend sicheren Abstand zwischen dem Kind und das Esstablett.</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27. Seien Sie beim Einstellen der </a:t>
            </a:r>
            <a:r>
              <a:rPr lang="de-DE" sz="900" dirty="0" err="1">
                <a:latin typeface="Times New Roman" panose="02020603050405020304" pitchFamily="18" charset="0"/>
                <a:ea typeface="Times New Roman" panose="02020603050405020304" pitchFamily="18" charset="0"/>
                <a:cs typeface="Times New Roman" panose="02020603050405020304" pitchFamily="18" charset="0"/>
              </a:rPr>
              <a:t>Eßtablettposition</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 und </a:t>
            </a:r>
            <a:r>
              <a:rPr lang="de-DE" sz="900" dirty="0" err="1">
                <a:latin typeface="Times New Roman" panose="02020603050405020304" pitchFamily="18" charset="0"/>
                <a:ea typeface="Times New Roman" panose="02020603050405020304" pitchFamily="18" charset="0"/>
                <a:cs typeface="Times New Roman" panose="02020603050405020304" pitchFamily="18" charset="0"/>
              </a:rPr>
              <a:t>Fussstütze</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 vorsichtig, während Sie den Hochstuhl aus- oder zuklappen, um Ihre Finger nicht einzuklemmen.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28. Heben Sie nie den Hochstuhl hoch, verschieben und klappen Sie ihn nicht zu, nehmen Sie keine Einstellungen oder Reparaturen am Stuhl vor, wenn ein Kind darin sitzt. Dies kann zur Verletzung des Kindes führen!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29. Heben Sie den Hochstuhl nicht mittels dem Ablagebrett oder der </a:t>
            </a:r>
            <a:r>
              <a:rPr lang="de-DE" sz="900" dirty="0" err="1">
                <a:latin typeface="Times New Roman" panose="02020603050405020304" pitchFamily="18" charset="0"/>
                <a:ea typeface="Times New Roman" panose="02020603050405020304" pitchFamily="18" charset="0"/>
                <a:cs typeface="Times New Roman" panose="02020603050405020304" pitchFamily="18" charset="0"/>
              </a:rPr>
              <a:t>Fussstütze</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 </a:t>
            </a:r>
            <a:r>
              <a:rPr lang="de-DE" sz="900" dirty="0" smtClean="0">
                <a:latin typeface="Times New Roman" panose="02020603050405020304" pitchFamily="18" charset="0"/>
                <a:ea typeface="Times New Roman" panose="02020603050405020304" pitchFamily="18" charset="0"/>
                <a:cs typeface="Times New Roman" panose="02020603050405020304" pitchFamily="18" charset="0"/>
              </a:rPr>
              <a:t>hoch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TextBox 49"/>
          <p:cNvSpPr txBox="1">
            <a:spLocks noChangeAspect="1"/>
          </p:cNvSpPr>
          <p:nvPr/>
        </p:nvSpPr>
        <p:spPr>
          <a:xfrm>
            <a:off x="11502870" y="6545373"/>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29</a:t>
            </a:r>
            <a:endParaRPr lang="bg-BG" sz="800" b="1" dirty="0">
              <a:latin typeface="Arial" pitchFamily="34" charset="0"/>
              <a:cs typeface="Arial" pitchFamily="34" charset="0"/>
            </a:endParaRPr>
          </a:p>
        </p:txBody>
      </p:sp>
      <p:sp>
        <p:nvSpPr>
          <p:cNvPr id="5" name="Rectangle 4"/>
          <p:cNvSpPr/>
          <p:nvPr/>
        </p:nvSpPr>
        <p:spPr>
          <a:xfrm>
            <a:off x="6812280" y="0"/>
            <a:ext cx="5074920" cy="1615827"/>
          </a:xfrm>
          <a:prstGeom prst="rect">
            <a:avLst/>
          </a:prstGeom>
        </p:spPr>
        <p:txBody>
          <a:bodyPr wrap="square">
            <a:spAutoFit/>
          </a:bodyPr>
          <a:lstStyle/>
          <a:p>
            <a:pPr lvl="0">
              <a:tabLst>
                <a:tab pos="457200" algn="l"/>
              </a:tabLst>
            </a:pPr>
            <a:r>
              <a:rPr lang="bg-BG" sz="900" dirty="0" smtClean="0">
                <a:latin typeface="Times New Roman" panose="02020603050405020304" pitchFamily="18" charset="0"/>
                <a:ea typeface="Calibri" panose="020F0502020204030204" pitchFamily="34" charset="0"/>
                <a:cs typeface="Times New Roman" panose="02020603050405020304" pitchFamily="18" charset="0"/>
              </a:rPr>
              <a:t>5. </a:t>
            </a:r>
            <a:r>
              <a:rPr lang="es-ES_tradnl" sz="900" dirty="0" smtClean="0">
                <a:latin typeface="Times New Roman" panose="02020603050405020304" pitchFamily="18" charset="0"/>
                <a:ea typeface="Calibri" panose="020F0502020204030204" pitchFamily="34" charset="0"/>
                <a:cs typeface="Times New Roman" panose="02020603050405020304" pitchFamily="18" charset="0"/>
              </a:rPr>
              <a:t>Despliegue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la silla de comer y gire la bandeja de comer, colocándola en el tubo de soporte. A continuación, presione hasta oír un "clic" y fije con la ayuda del cinturón, como puede ver en la figura (fig. 6)</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lvl="0">
              <a:tabLst>
                <a:tab pos="457200" algn="l"/>
              </a:tabLst>
            </a:pPr>
            <a:r>
              <a:rPr lang="bg-BG" sz="900" dirty="0" smtClean="0">
                <a:latin typeface="Times New Roman" panose="02020603050405020304" pitchFamily="18" charset="0"/>
                <a:ea typeface="Calibri" panose="020F0502020204030204" pitchFamily="34" charset="0"/>
                <a:cs typeface="Times New Roman" panose="02020603050405020304" pitchFamily="18" charset="0"/>
              </a:rPr>
              <a:t>6. </a:t>
            </a:r>
            <a:r>
              <a:rPr lang="es-ES_tradnl" sz="900" dirty="0" smtClean="0">
                <a:latin typeface="Times New Roman" panose="02020603050405020304" pitchFamily="18" charset="0"/>
                <a:ea typeface="Calibri" panose="020F0502020204030204" pitchFamily="34" charset="0"/>
                <a:cs typeface="Times New Roman" panose="02020603050405020304" pitchFamily="18" charset="0"/>
              </a:rPr>
              <a:t>USO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DEL CINTURÓN DE SEGURIDAD DE 5 PUNTOS - Véase la Figura 5: El sistema de cinturón de seguridad (arnés) con 5 puntos está diseñado para garantizar la seguridad de su hijo y debe ponerse siempre.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 Para desabrochar el cinturón, pulse el botón en el broche (а) y extraiga las lengüetas.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 Para abrochar el cinturón, ponga las lengüetas de las correas (b) en la cintura en los orificios del broche y presione hasta que se abroche.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Los reguladores deslizantes están montados en las correas en la parte superior y el cinturón en la cintura (c). Las cintas deben regularse muy cuidadosamente, asegurando confort para el niño.</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6812280" y="1615827"/>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Plegado</a:t>
            </a:r>
            <a:endParaRPr lang="bg-BG" sz="900" b="1" dirty="0">
              <a:solidFill>
                <a:schemeClr val="tx1"/>
              </a:solidFill>
              <a:cs typeface="Arial" pitchFamily="34" charset="0"/>
            </a:endParaRPr>
          </a:p>
        </p:txBody>
      </p:sp>
      <p:sp>
        <p:nvSpPr>
          <p:cNvPr id="7" name="Rectangle 6"/>
          <p:cNvSpPr/>
          <p:nvPr/>
        </p:nvSpPr>
        <p:spPr>
          <a:xfrm>
            <a:off x="6812280" y="1871216"/>
            <a:ext cx="5074920" cy="1056828"/>
          </a:xfrm>
          <a:prstGeom prst="rect">
            <a:avLst/>
          </a:prstGeom>
        </p:spPr>
        <p:txBody>
          <a:bodyPr wrap="square">
            <a:spAutoFit/>
          </a:bodyPr>
          <a:lstStyle/>
          <a:p>
            <a:pPr marL="342900" lvl="0" indent="-342900">
              <a:lnSpc>
                <a:spcPct val="107000"/>
              </a:lnSpc>
              <a:spcAft>
                <a:spcPts val="600"/>
              </a:spcAft>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Libere el clip de la correa de la parte de abajo de la bandeja de comer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Libere el clip de la correa de la parte de abajo del soporte (fig. 13)</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Gire la bandeja de comer hasta que encaje en la parte trasera de la silla.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Presione los dos botones en la parte de abajo en ambos lados del marco a la vez y tire hacia usted. (fig.14)</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6812280" y="2924740"/>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smtClean="0">
                <a:solidFill>
                  <a:schemeClr val="tx1"/>
                </a:solidFill>
                <a:cs typeface="Arial" pitchFamily="34" charset="0"/>
              </a:rPr>
              <a:t>INSTRUCCIONES DE LIMPIEZA Y MANTENIMIENTO</a:t>
            </a:r>
            <a:endParaRPr lang="bg-BG" sz="900" b="1" dirty="0">
              <a:solidFill>
                <a:schemeClr val="tx1"/>
              </a:solidFill>
              <a:cs typeface="Arial" pitchFamily="34" charset="0"/>
            </a:endParaRPr>
          </a:p>
        </p:txBody>
      </p:sp>
      <p:sp>
        <p:nvSpPr>
          <p:cNvPr id="9" name="Rectangle 8"/>
          <p:cNvSpPr/>
          <p:nvPr/>
        </p:nvSpPr>
        <p:spPr>
          <a:xfrm>
            <a:off x="6812280" y="3128784"/>
            <a:ext cx="5074920" cy="3139321"/>
          </a:xfrm>
          <a:prstGeom prst="rect">
            <a:avLst/>
          </a:prstGeom>
        </p:spPr>
        <p:txBody>
          <a:bodyPr wrap="square">
            <a:spAutoFit/>
          </a:bodyPr>
          <a:lstStyle/>
          <a:p>
            <a:pPr lvl="0">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Limpieza y almacenamiento: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Limpie las partes de plástico y metal del producto solo con un paño mojado.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Para limpiar la tapicería use un paño suave o una esponja, humedecidos con un poco de agua tibia y un detergente suave.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No limpie con detergentes agresivos - con partículas abrasivas, a base de amoniaco, que contienen lejía o alcohol.</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Deje el producto secarse por completo después de la limpieza y a continuación guárdelo.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No ponga ningún tipo de artículos sobre o en la silla de comer para evitar daños en la estructura.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 Guarde el producto en un lugar seco y limpio. NO exponga el producto bajo los efectos de la luz solar directa o la lluvia, humedad o temperaturas extremas.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2. Para asegurar la seguridad de su niño y el uso prolongado de esta silla de comer, le recomendamos asegurarse de manera regular de que en los mecanismos de bloqueo, los cinturones de seguridad, los broches, las conexiones y los mecanismos de regulación del asiento, así como los mecanismos de fijación, no haya rasgos de desgaste, daños ni roturas.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3. Si hay conexiones flojas, partes rotas, agrietadas o dañadas, esas deben repararse en un centro de servicio autorizado o reemplazarse con partes originales. Para hacer esto, comuníquese con el establecimiento comercial de donde haya comprado el producto.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4. Si encuentra una falla o si alguna función de la silla no funciona, debe descontinuar su uso hasta que se identifique la falla. Para hacer esto, comuníquese con el establecimiento comercial de donde haya comprado el producto.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dirty="0">
                <a:latin typeface="Times New Roman" panose="02020603050405020304" pitchFamily="18" charset="0"/>
                <a:ea typeface="Calibri" panose="020F0502020204030204" pitchFamily="34" charset="0"/>
                <a:cs typeface="Times New Roman" panose="02020603050405020304" pitchFamily="18" charset="0"/>
              </a:rPr>
              <a:t>5. Contenido de la tapicería</a:t>
            </a:r>
            <a:r>
              <a:rPr lang="es-ES_tradnl"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6870" y="5962830"/>
            <a:ext cx="1698189" cy="283464"/>
          </a:xfrm>
          <a:prstGeom prst="rect">
            <a:avLst/>
          </a:prstGeom>
        </p:spPr>
      </p:pic>
    </p:spTree>
    <p:extLst>
      <p:ext uri="{BB962C8B-B14F-4D97-AF65-F5344CB8AC3E}">
        <p14:creationId xmlns:p14="http://schemas.microsoft.com/office/powerpoint/2010/main" val="2647135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090" y="0"/>
            <a:ext cx="5033010" cy="784830"/>
          </a:xfrm>
          <a:prstGeom prst="rect">
            <a:avLst/>
          </a:prstGeom>
        </p:spPr>
        <p:txBody>
          <a:bodyPr wrap="square">
            <a:spAutoFit/>
          </a:bodyPr>
          <a:lstStyle/>
          <a:p>
            <a:r>
              <a:rPr lang="de-DE" sz="900" dirty="0" smtClean="0"/>
              <a:t>30. Der Hochstuhl ist kein Spielzeug, lassen Sie Ihr Kind nicht daran hängen oder damit spielen!</a:t>
            </a:r>
          </a:p>
          <a:p>
            <a:r>
              <a:rPr lang="de-DE" sz="900" dirty="0" smtClean="0"/>
              <a:t>31. Lassen Sie keine anderen Kinder oder Tiere in der Nähe oder unter dem Hochstuhl, während das Kind darin sitzt.</a:t>
            </a:r>
          </a:p>
          <a:p>
            <a:r>
              <a:rPr lang="de-DE" sz="900" dirty="0" smtClean="0"/>
              <a:t>32. Bewahren Sie den Hochstuhl fern von heißen Oberflächen oder Flüssigkeiten, Gardinenfensterschnüre und Stromkabel auf, wenn Sie ihn nicht benutzen.</a:t>
            </a:r>
            <a:endParaRPr lang="de-DE" sz="900" dirty="0"/>
          </a:p>
        </p:txBody>
      </p:sp>
      <p:sp>
        <p:nvSpPr>
          <p:cNvPr id="3" name="TextBox 56"/>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11</a:t>
            </a:r>
            <a:endParaRPr lang="bg-BG" sz="900" b="1" dirty="0">
              <a:latin typeface="Arial" pitchFamily="34" charset="0"/>
              <a:cs typeface="Arial" pitchFamily="34" charset="0"/>
            </a:endParaRPr>
          </a:p>
        </p:txBody>
      </p:sp>
      <p:sp>
        <p:nvSpPr>
          <p:cNvPr id="4" name="TextBox 3"/>
          <p:cNvSpPr txBox="1"/>
          <p:nvPr/>
        </p:nvSpPr>
        <p:spPr>
          <a:xfrm>
            <a:off x="339090" y="739110"/>
            <a:ext cx="503301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PARTS</a:t>
            </a:r>
            <a:endParaRPr lang="bg-BG" sz="900" b="1" dirty="0">
              <a:solidFill>
                <a:schemeClr val="tx1"/>
              </a:solidFill>
              <a:cs typeface="Arial" pitchFamily="34" charset="0"/>
            </a:endParaRPr>
          </a:p>
        </p:txBody>
      </p:sp>
      <p:sp>
        <p:nvSpPr>
          <p:cNvPr id="6" name="TextBox 5"/>
          <p:cNvSpPr txBox="1"/>
          <p:nvPr/>
        </p:nvSpPr>
        <p:spPr>
          <a:xfrm>
            <a:off x="302034" y="983069"/>
            <a:ext cx="5070066" cy="369332"/>
          </a:xfrm>
          <a:prstGeom prst="rect">
            <a:avLst/>
          </a:prstGeom>
          <a:noFill/>
        </p:spPr>
        <p:txBody>
          <a:bodyPr wrap="square" rtlCol="0">
            <a:spAutoFit/>
          </a:bodyPr>
          <a:lstStyle/>
          <a:p>
            <a:r>
              <a:rPr lang="de-DE" sz="900" dirty="0" smtClean="0"/>
              <a:t>1.Eßtablett 2</a:t>
            </a:r>
            <a:r>
              <a:rPr lang="de-DE" sz="900" dirty="0"/>
              <a:t>. </a:t>
            </a:r>
            <a:r>
              <a:rPr lang="de-DE" sz="900" dirty="0" smtClean="0"/>
              <a:t>5-Punkte-Gurt 3. Fußstütze 4. Verschlußknopf 5.Vorderbeine </a:t>
            </a:r>
            <a:r>
              <a:rPr lang="de-DE" sz="900" dirty="0"/>
              <a:t>(breiter im oberen </a:t>
            </a:r>
            <a:r>
              <a:rPr lang="de-DE" sz="900" dirty="0" smtClean="0"/>
              <a:t>Teil) 6. Spielzeugkorb 7. Hinterbeine </a:t>
            </a:r>
            <a:r>
              <a:rPr lang="de-DE" sz="900" dirty="0"/>
              <a:t>(schmaler im oberen Teil)</a:t>
            </a:r>
          </a:p>
        </p:txBody>
      </p:sp>
      <p:sp>
        <p:nvSpPr>
          <p:cNvPr id="7" name="TextBox 6"/>
          <p:cNvSpPr txBox="1"/>
          <p:nvPr/>
        </p:nvSpPr>
        <p:spPr>
          <a:xfrm>
            <a:off x="339090" y="1329541"/>
            <a:ext cx="503301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Montageanweisungen</a:t>
            </a:r>
            <a:endParaRPr lang="bg-BG" sz="900" b="1" dirty="0">
              <a:solidFill>
                <a:schemeClr val="tx1"/>
              </a:solidFill>
              <a:cs typeface="Arial" pitchFamily="34" charset="0"/>
            </a:endParaRPr>
          </a:p>
        </p:txBody>
      </p:sp>
      <p:sp>
        <p:nvSpPr>
          <p:cNvPr id="8" name="TextBox 7"/>
          <p:cNvSpPr txBox="1"/>
          <p:nvPr/>
        </p:nvSpPr>
        <p:spPr>
          <a:xfrm>
            <a:off x="339090" y="1570688"/>
            <a:ext cx="5033010" cy="923330"/>
          </a:xfrm>
          <a:prstGeom prst="rect">
            <a:avLst/>
          </a:prstGeom>
          <a:noFill/>
        </p:spPr>
        <p:txBody>
          <a:bodyPr wrap="square" rtlCol="0">
            <a:spAutoFit/>
          </a:bodyPr>
          <a:lstStyle/>
          <a:p>
            <a:pPr algn="just"/>
            <a:r>
              <a:rPr lang="de-DE" sz="900" dirty="0"/>
              <a:t>WICHTIG! BEWAHREN SIE FÜR ZUKÜNFTIGE AUSKUNFT AUF – LESEN SIE AUFMERKSAM DURCH UND FOLGEN SIE DIE MONTAGE- UND WARTUNGSANWEISUNGEN DES HERSTELLERS GENAU.</a:t>
            </a:r>
          </a:p>
          <a:p>
            <a:pPr marL="228600" indent="-228600" algn="just">
              <a:buAutoNum type="arabicPeriod"/>
            </a:pPr>
            <a:endParaRPr lang="de-DE" sz="900" dirty="0"/>
          </a:p>
          <a:p>
            <a:pPr algn="just"/>
            <a:r>
              <a:rPr lang="de-DE" sz="900" dirty="0" smtClean="0"/>
              <a:t>1.Klappen </a:t>
            </a:r>
            <a:r>
              <a:rPr lang="de-DE" sz="900" dirty="0"/>
              <a:t>Sie den Sitzrahmen auf, wie auf Abb. 1 abgebildet ist</a:t>
            </a:r>
          </a:p>
          <a:p>
            <a:pPr algn="just"/>
            <a:r>
              <a:rPr lang="de-DE" sz="900" dirty="0" smtClean="0"/>
              <a:t>2. Drücken </a:t>
            </a:r>
            <a:r>
              <a:rPr lang="de-DE" sz="900" dirty="0"/>
              <a:t>Sie den Verschlußknopf, um den Halt des Rahmens zu gewährleisten </a:t>
            </a:r>
          </a:p>
          <a:p>
            <a:pPr algn="just"/>
            <a:r>
              <a:rPr lang="de-DE" sz="900" dirty="0" smtClean="0"/>
              <a:t>3. Öffnen </a:t>
            </a:r>
            <a:r>
              <a:rPr lang="de-DE" sz="900" dirty="0"/>
              <a:t>Sie den oberen Teil der Stuhlbeine. Setzen Sie die Vorder- und </a:t>
            </a:r>
            <a:r>
              <a:rPr lang="de-DE" sz="900" dirty="0" smtClean="0"/>
              <a:t>Hinterbeine</a:t>
            </a:r>
            <a:endParaRPr lang="de-DE" sz="900" dirty="0"/>
          </a:p>
        </p:txBody>
      </p:sp>
      <p:sp>
        <p:nvSpPr>
          <p:cNvPr id="9" name="TextBox 8"/>
          <p:cNvSpPr txBox="1">
            <a:spLocks noChangeAspect="1"/>
          </p:cNvSpPr>
          <p:nvPr/>
        </p:nvSpPr>
        <p:spPr>
          <a:xfrm>
            <a:off x="339090" y="2474180"/>
            <a:ext cx="5033010" cy="272415"/>
          </a:xfrm>
          <a:prstGeom prst="roundRect">
            <a:avLst/>
          </a:prstGeom>
          <a:solidFill>
            <a:srgbClr val="92D050"/>
          </a:solid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1000" b="1" dirty="0">
                <a:cs typeface="Arial" pitchFamily="34" charset="0"/>
              </a:rPr>
              <a:t>WICHTIG! </a:t>
            </a:r>
          </a:p>
        </p:txBody>
      </p:sp>
      <p:sp>
        <p:nvSpPr>
          <p:cNvPr id="10" name="TextBox 9"/>
          <p:cNvSpPr txBox="1"/>
          <p:nvPr/>
        </p:nvSpPr>
        <p:spPr>
          <a:xfrm>
            <a:off x="339090" y="2756852"/>
            <a:ext cx="5033010" cy="923330"/>
          </a:xfrm>
          <a:prstGeom prst="rect">
            <a:avLst/>
          </a:prstGeom>
          <a:noFill/>
        </p:spPr>
        <p:txBody>
          <a:bodyPr wrap="square" rtlCol="0">
            <a:spAutoFit/>
          </a:bodyPr>
          <a:lstStyle/>
          <a:p>
            <a:r>
              <a:rPr lang="en-US" sz="900" dirty="0" smtClean="0"/>
              <a:t>7. Always put safety harness when baby is in the High chair! </a:t>
            </a:r>
            <a:br>
              <a:rPr lang="en-US" sz="900" dirty="0" smtClean="0"/>
            </a:br>
            <a:r>
              <a:rPr lang="en-US" sz="900" dirty="0" smtClean="0"/>
              <a:t>-In order to unlock the belt, push the button on buckle (a) </a:t>
            </a:r>
          </a:p>
          <a:p>
            <a:r>
              <a:rPr lang="en-US" sz="900" dirty="0" smtClean="0"/>
              <a:t>- To lock the safety harness, take both of the buckles and insert together in the middle buckle. Adjust the belts from both sides </a:t>
            </a:r>
            <a:r>
              <a:rPr lang="en-US" sz="900" dirty="0"/>
              <a:t>according baby’s body Make sure is not to tight, so baby will fell always comfortable;</a:t>
            </a:r>
          </a:p>
          <a:p>
            <a:endParaRPr lang="bg-BG" sz="900" dirty="0"/>
          </a:p>
        </p:txBody>
      </p:sp>
      <p:sp>
        <p:nvSpPr>
          <p:cNvPr id="11" name="TextBox 10"/>
          <p:cNvSpPr txBox="1"/>
          <p:nvPr/>
        </p:nvSpPr>
        <p:spPr>
          <a:xfrm>
            <a:off x="339090" y="3489978"/>
            <a:ext cx="503301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err="1">
                <a:solidFill>
                  <a:schemeClr val="tx1"/>
                </a:solidFill>
                <a:cs typeface="Arial" pitchFamily="34" charset="0"/>
              </a:rPr>
              <a:t>Zuklappen</a:t>
            </a:r>
            <a:endParaRPr lang="bg-BG" sz="900" b="1" dirty="0">
              <a:solidFill>
                <a:schemeClr val="tx1"/>
              </a:solidFill>
              <a:cs typeface="Arial" pitchFamily="34" charset="0"/>
            </a:endParaRPr>
          </a:p>
        </p:txBody>
      </p:sp>
      <p:sp>
        <p:nvSpPr>
          <p:cNvPr id="12" name="TextBox 11"/>
          <p:cNvSpPr txBox="1"/>
          <p:nvPr/>
        </p:nvSpPr>
        <p:spPr>
          <a:xfrm>
            <a:off x="339090" y="3703497"/>
            <a:ext cx="5033010" cy="923330"/>
          </a:xfrm>
          <a:prstGeom prst="rect">
            <a:avLst/>
          </a:prstGeom>
          <a:noFill/>
        </p:spPr>
        <p:txBody>
          <a:bodyPr wrap="square" rtlCol="0">
            <a:spAutoFit/>
          </a:bodyPr>
          <a:lstStyle/>
          <a:p>
            <a:pPr algn="just"/>
            <a:r>
              <a:rPr lang="de-DE" sz="900" dirty="0" smtClean="0"/>
              <a:t>1.Lockern </a:t>
            </a:r>
            <a:r>
              <a:rPr lang="de-DE" sz="900" dirty="0"/>
              <a:t>Sie die Riemenklemme an der Unterseite des Eßtabletts auf (Abb. 12)</a:t>
            </a:r>
          </a:p>
          <a:p>
            <a:pPr algn="just"/>
            <a:r>
              <a:rPr lang="de-DE" sz="900" dirty="0" smtClean="0"/>
              <a:t>2.Lockern </a:t>
            </a:r>
            <a:r>
              <a:rPr lang="de-DE" sz="900" dirty="0"/>
              <a:t>Sie die Riemenklemme an der Unterseite des Sitzes auf (Abb. 13)</a:t>
            </a:r>
          </a:p>
          <a:p>
            <a:pPr algn="just"/>
            <a:r>
              <a:rPr lang="de-DE" sz="900" dirty="0"/>
              <a:t>3</a:t>
            </a:r>
            <a:r>
              <a:rPr lang="de-DE" sz="900" dirty="0" smtClean="0"/>
              <a:t>. </a:t>
            </a:r>
            <a:r>
              <a:rPr lang="de-DE" sz="900" dirty="0"/>
              <a:t>Drehen Sie das Eßtablett bis zur vollständigen Liegeposition auf der Hinterseite des Hochstuhls um. (Abb. 12)</a:t>
            </a:r>
          </a:p>
          <a:p>
            <a:pPr algn="just"/>
            <a:r>
              <a:rPr lang="de-DE" sz="900" dirty="0" smtClean="0"/>
              <a:t>4.Drücken </a:t>
            </a:r>
            <a:r>
              <a:rPr lang="de-DE" sz="900" dirty="0"/>
              <a:t>Sie gleichzeitig beide Knöpfe, gelegen im unteren Teil an beiden Seiten des Rahmens und ziehen Sie zu sich. (Abb.14)</a:t>
            </a:r>
          </a:p>
        </p:txBody>
      </p:sp>
      <p:sp>
        <p:nvSpPr>
          <p:cNvPr id="13" name="TextBox 12"/>
          <p:cNvSpPr txBox="1"/>
          <p:nvPr/>
        </p:nvSpPr>
        <p:spPr>
          <a:xfrm>
            <a:off x="302034" y="4591734"/>
            <a:ext cx="5070066"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REINIGUNGS- UND WARTUNGSANWEISUNGEN</a:t>
            </a:r>
            <a:endParaRPr lang="bg-BG" sz="900" b="1" dirty="0">
              <a:solidFill>
                <a:schemeClr val="tx1"/>
              </a:solidFill>
              <a:cs typeface="Arial" pitchFamily="34" charset="0"/>
            </a:endParaRPr>
          </a:p>
        </p:txBody>
      </p:sp>
      <p:sp>
        <p:nvSpPr>
          <p:cNvPr id="14" name="Rectangle 13"/>
          <p:cNvSpPr/>
          <p:nvPr/>
        </p:nvSpPr>
        <p:spPr>
          <a:xfrm>
            <a:off x="339090" y="4838070"/>
            <a:ext cx="5033010" cy="1754326"/>
          </a:xfrm>
          <a:prstGeom prst="rect">
            <a:avLst/>
          </a:prstGeom>
        </p:spPr>
        <p:txBody>
          <a:bodyPr wrap="square">
            <a:spAutoFit/>
          </a:bodyPr>
          <a:lstStyle/>
          <a:p>
            <a:pPr marL="228600" indent="-228600" algn="just">
              <a:buAutoNum type="arabicPeriod"/>
            </a:pPr>
            <a:r>
              <a:rPr lang="de-DE" sz="900" dirty="0"/>
              <a:t>Reinigung und Aufbewahrung: </a:t>
            </a:r>
          </a:p>
          <a:p>
            <a:pPr algn="just"/>
            <a:r>
              <a:rPr lang="de-DE" sz="900" dirty="0"/>
              <a:t>• Wischen Sie die Plastik- und Metallteile des Produkts nur mit einem feuchten Tuch ab.</a:t>
            </a:r>
          </a:p>
          <a:p>
            <a:pPr algn="just"/>
            <a:r>
              <a:rPr lang="de-DE" sz="900" dirty="0"/>
              <a:t>• Benutzen Sie ein weiches Tuch oder einen Schwamm, leicht angefeuchtet mit warmem Wasser und einem milden Reinigungsmittel für die Polsterreinigung</a:t>
            </a:r>
          </a:p>
          <a:p>
            <a:pPr algn="just"/>
            <a:r>
              <a:rPr lang="de-DE" sz="900" dirty="0"/>
              <a:t>• Reinigen Sie nicht mit aggressiven Reinigungsmitteln mit Schleifpartikeln, auf Ammoniakbasis, Bleichmittel oder Spiritus.</a:t>
            </a:r>
          </a:p>
          <a:p>
            <a:pPr algn="just"/>
            <a:r>
              <a:rPr lang="de-DE" sz="900" dirty="0"/>
              <a:t>• Lassen Sie das Produkt nach der Reinigung vollständig trocknen und räumen Sie es zum aufbewahren weg.</a:t>
            </a:r>
          </a:p>
          <a:p>
            <a:pPr algn="just"/>
            <a:r>
              <a:rPr lang="de-DE" sz="900" dirty="0"/>
              <a:t>• Stellen Sie keinerlei Artikel auf oder im Hochstuhl, um Konstruktionsschaden zu vermeiden.</a:t>
            </a:r>
          </a:p>
          <a:p>
            <a:pPr algn="just"/>
            <a:r>
              <a:rPr lang="de-DE" sz="900" dirty="0"/>
              <a:t>• Bewahren Sie das Produkt an einem trockenen und sauberen Platz auf. Setzen Sie das Produkt NICHT der unmittelbaren Auswirkung von direktem Sonnenlicht, Regen, Feuchtigkeit oder heftigen Temperaturschwankungen aus.</a:t>
            </a:r>
          </a:p>
        </p:txBody>
      </p:sp>
      <p:sp>
        <p:nvSpPr>
          <p:cNvPr id="21" name="Rectangle 20"/>
          <p:cNvSpPr/>
          <p:nvPr/>
        </p:nvSpPr>
        <p:spPr>
          <a:xfrm>
            <a:off x="6774180" y="0"/>
            <a:ext cx="5078730" cy="4108817"/>
          </a:xfrm>
          <a:prstGeom prst="rect">
            <a:avLst/>
          </a:prstGeom>
        </p:spPr>
        <p:txBody>
          <a:bodyPr wrap="square">
            <a:spAutoFit/>
          </a:bodyPr>
          <a:lstStyle/>
          <a:p>
            <a:r>
              <a:rPr lang="es-ES_tradnl" sz="900" b="1" dirty="0">
                <a:latin typeface="Times New Roman" panose="02020603050405020304" pitchFamily="18" charset="0"/>
                <a:ea typeface="Calibri" panose="020F0502020204030204" pitchFamily="34" charset="0"/>
                <a:cs typeface="Times New Roman" panose="02020603050405020304" pitchFamily="18" charset="0"/>
              </a:rPr>
              <a:t>19. ¡PRECAUCIÓN! ¡MANTENGA LEJOS DE FUEGO Y OTRAS FUENTES DE CALOR! HAY RIESGO DE LESIONES PARA EL NIÑO O DAÑOS EN EL PRODUCTO. NO GUARDA O UTILIZA CERCA DE HOGARES AL AIRE LIBRE Y OTRAS FUENTES DE CALOR, COMO SON LOS DISPOSITIVOS DE CALEFACCIÓN ELÉCTRICOS Y LAS ESTUFAS DE GAS, ENTRE OTROS.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20. El armado del producto se debe hacer por un adulto. Niños no deben estar presentes durante el montaje.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21. ¡La silla está diseñada para el uso por solo un niño a la vez! ¡No deje más de un niño sentarse y utilizar el producto!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22. ¡Antes de colocar al niño en el asiento, asegúrese de que el último esté completamente desplegado y fijado en posición abierta, con todos los mecanismos de bloqueo activados! Así evitará que el niño sufra lesiones causadas por el pliegue repentino de la silla.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23. ¡No permita que su hijo se quede levantado mientras en la silla!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24. ¡La bandeja de comer no está diseñada como un asegurador que no permitirá que su hijo salga de la silla!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25. No utilice la silla de comer sin la bandeja de comer y siempre se asegure de que la última esté montada bien y esté estable.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26. Siempre deje suficiente espacio, pero tal que asegure la seguridad, entre el niño y la bandeja de comer.</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27. Sea cuidadoso/a mientras ajustando la posición de la bandeja, el reposapiés o mientras pliega o despliega la silla, porque existe el peligro de pillarse los dedos.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28. Nunca levante, mueva, pliegue ni haga ajustes o reparaciones mientras el niño esté en la silla. ¡Esto puede causar lesiones para el niño!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29. ¡No utilice la bandeja de comer o el reposapiés para levantar la silla!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30. ¡La silla no es un juguete y no debe permitir que su hijo se quede colgando de la silla ni que juegue con ella!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31. No deje que otros niños ni animales pasen o corran por encima o alrededor de la silla, mientras el niño esté sentado en la silla.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32. Cuando no usa la silla de comer, almacénela lejos de superficies y líquidos calientes, cintas de cortinas para ventanas y cables eléctricos.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49"/>
          <p:cNvSpPr txBox="1">
            <a:spLocks noChangeAspect="1"/>
          </p:cNvSpPr>
          <p:nvPr/>
        </p:nvSpPr>
        <p:spPr>
          <a:xfrm>
            <a:off x="11468580" y="6527264"/>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28</a:t>
            </a:r>
            <a:endParaRPr lang="bg-BG" sz="800" b="1" dirty="0">
              <a:latin typeface="Arial" pitchFamily="34" charset="0"/>
              <a:cs typeface="Arial" pitchFamily="34" charset="0"/>
            </a:endParaRPr>
          </a:p>
        </p:txBody>
      </p:sp>
      <p:sp>
        <p:nvSpPr>
          <p:cNvPr id="23" name="TextBox 42"/>
          <p:cNvSpPr txBox="1"/>
          <p:nvPr/>
        </p:nvSpPr>
        <p:spPr>
          <a:xfrm>
            <a:off x="6774180" y="4104129"/>
            <a:ext cx="507873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PARTES</a:t>
            </a:r>
            <a:endParaRPr lang="bg-BG" sz="900" b="1" dirty="0">
              <a:solidFill>
                <a:schemeClr val="tx1"/>
              </a:solidFill>
              <a:cs typeface="Arial" pitchFamily="34" charset="0"/>
            </a:endParaRPr>
          </a:p>
        </p:txBody>
      </p:sp>
      <p:sp>
        <p:nvSpPr>
          <p:cNvPr id="24" name="Rectangle 23"/>
          <p:cNvSpPr/>
          <p:nvPr/>
        </p:nvSpPr>
        <p:spPr>
          <a:xfrm>
            <a:off x="6774180" y="4359518"/>
            <a:ext cx="5078730" cy="536878"/>
          </a:xfrm>
          <a:prstGeom prst="rect">
            <a:avLst/>
          </a:prstGeom>
        </p:spPr>
        <p:txBody>
          <a:bodyPr wrap="square">
            <a:spAutoFit/>
          </a:bodyPr>
          <a:lstStyle/>
          <a:p>
            <a:pPr>
              <a:lnSpc>
                <a:spcPct val="107000"/>
              </a:lnSpc>
              <a:spcAft>
                <a:spcPts val="800"/>
              </a:spcAf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1. Bandeja de comer; 2. Cinturón de 5 puntos; 3. Reposapiés; 4. Botón de bloqueo; 5. Patas delanteras (son más anchas en la parte superior); 6. Cesta para juguetes; 7. Patas traseras (son más estrechas en la parte superior)</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5" name="TextBox 42"/>
          <p:cNvSpPr txBox="1"/>
          <p:nvPr/>
        </p:nvSpPr>
        <p:spPr>
          <a:xfrm>
            <a:off x="6774180" y="4896396"/>
            <a:ext cx="507873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Instrucciones de montaje</a:t>
            </a:r>
            <a:endParaRPr lang="bg-BG" sz="900" b="1" dirty="0">
              <a:solidFill>
                <a:schemeClr val="tx1"/>
              </a:solidFill>
              <a:cs typeface="Arial" pitchFamily="34" charset="0"/>
            </a:endParaRPr>
          </a:p>
        </p:txBody>
      </p:sp>
      <p:sp>
        <p:nvSpPr>
          <p:cNvPr id="26" name="Rectangle 25"/>
          <p:cNvSpPr/>
          <p:nvPr/>
        </p:nvSpPr>
        <p:spPr>
          <a:xfrm>
            <a:off x="6774180" y="5102007"/>
            <a:ext cx="5078730" cy="1338828"/>
          </a:xfrm>
          <a:prstGeom prst="rect">
            <a:avLst/>
          </a:prstGeom>
        </p:spPr>
        <p:txBody>
          <a:bodyPr wrap="square">
            <a:spAutoFit/>
          </a:bodyPr>
          <a:lstStyle/>
          <a:p>
            <a:r>
              <a:rPr lang="es-ES_tradnl" sz="900" b="1">
                <a:latin typeface="Times New Roman" panose="02020603050405020304" pitchFamily="18" charset="0"/>
                <a:ea typeface="Calibri" panose="020F0502020204030204" pitchFamily="34" charset="0"/>
                <a:cs typeface="Times New Roman" panose="02020603050405020304" pitchFamily="18" charset="0"/>
              </a:rPr>
              <a:t>¡IMPORTANTE! </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GUARDE PARA FUTURAS REFERENCIAS - LEA ATENTAMENTE Y SIGA LAS INSTRUCCIONES DE MONTAJE Y MANTENIMIENTO, DADAS POR EL PRODUCTOR.</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Despliegue el marco de la silla según la indicación en figura 1.</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Presione el botón de bloqueo para garantizar la estabilidad del marco.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Abre la parte superior de las patas. Inserte las patas delanteras y traseras en los tubos correspondientes del asiento. Presione hasta oír un "clic" y los botones con muelles salgan por completo por los orificios designados (fig. 3 - 4)</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tabLst>
                <a:tab pos="457200" algn="l"/>
              </a:tabLs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Inserte la bandeja de comer en los orificios en la parte superior del respaldo. Presione hasta oír un "clic" y los botones con muelles salgan por completo por los orificios designados (fig. 5)</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9445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 y="0"/>
            <a:ext cx="5055870" cy="1892826"/>
          </a:xfrm>
          <a:prstGeom prst="rect">
            <a:avLst/>
          </a:prstGeom>
        </p:spPr>
        <p:txBody>
          <a:bodyPr wrap="square">
            <a:spAutoFit/>
          </a:bodyPr>
          <a:lstStyle/>
          <a:p>
            <a:pPr algn="just"/>
            <a:r>
              <a:rPr lang="bg-BG" sz="900" dirty="0" smtClean="0"/>
              <a:t>2.</a:t>
            </a:r>
            <a:r>
              <a:rPr lang="de-DE" sz="900" dirty="0" smtClean="0"/>
              <a:t>Zur </a:t>
            </a:r>
            <a:r>
              <a:rPr lang="de-DE" sz="900" dirty="0"/>
              <a:t>Gewährleistung der Sicherheit Ihres Kindes und des nachhaltigen Gebrauchs diesen Hochstuhls empfehlen wir Ihnen, die </a:t>
            </a:r>
            <a:r>
              <a:rPr lang="de-DE" sz="900" dirty="0" err="1"/>
              <a:t>Verschlußmechanismen</a:t>
            </a:r>
            <a:r>
              <a:rPr lang="de-DE" sz="900" dirty="0"/>
              <a:t>, Sicherheitsgurte und Schnallen, die Verbindungen und Einstellungsmechanismen für den Sitz und die Fixierungsmechanismen regelmäßig auf Verschleiß, Beschädigung oder Risse zu prüfen.</a:t>
            </a:r>
          </a:p>
          <a:p>
            <a:pPr algn="just"/>
            <a:r>
              <a:rPr lang="de-DE" sz="900" dirty="0"/>
              <a:t>3. Falls Sie lockere Verbindungen, zerrissene, rissige oder beschädigte Teile feststellen, müssen diese repariert oder mit Originalteilen vom zuständigen Reparaturdienst ausgewechselt werden. Setzen Sie sich dazu mit dem Handelsgeschäft, bei welchem Sie das Produkt gekauft haben, in Verbindung.</a:t>
            </a:r>
          </a:p>
          <a:p>
            <a:pPr algn="just"/>
            <a:r>
              <a:rPr lang="de-DE" sz="900" dirty="0"/>
              <a:t>4. Falls Sie einen Schaden feststellen oder eine Funktion des Hochstuhls nicht funktioniert, müssen sie den Gebrauch einstellen, bis der Schaden beseitigt ist. Setzen Sie sich dazu mit dem Handelsgeschäft, bei welchem Sie das Produkt gekauft haben, in Verbindung.</a:t>
            </a:r>
          </a:p>
          <a:p>
            <a:pPr algn="just"/>
            <a:r>
              <a:rPr lang="de-DE" sz="900" dirty="0"/>
              <a:t>5. Zusammensetzung der Polsterung:</a:t>
            </a:r>
          </a:p>
          <a:p>
            <a:pPr algn="just"/>
            <a:r>
              <a:rPr lang="de-DE" sz="900" b="1" dirty="0"/>
              <a:t>Außenteil: 100% PVC</a:t>
            </a:r>
          </a:p>
          <a:p>
            <a:pPr algn="just"/>
            <a:r>
              <a:rPr lang="de-DE" sz="900" b="1" dirty="0"/>
              <a:t>Füllmaterial: 100% Polyester</a:t>
            </a:r>
          </a:p>
        </p:txBody>
      </p:sp>
      <p:sp>
        <p:nvSpPr>
          <p:cNvPr id="3" name="TextBox 49"/>
          <p:cNvSpPr txBox="1"/>
          <p:nvPr/>
        </p:nvSpPr>
        <p:spPr>
          <a:xfrm>
            <a:off x="350520" y="6562889"/>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12</a:t>
            </a:r>
            <a:endParaRPr lang="bg-BG" sz="900" b="1" dirty="0">
              <a:latin typeface="Arial" pitchFamily="34" charset="0"/>
              <a:cs typeface="Arial" pitchFamily="34" charset="0"/>
            </a:endParaRPr>
          </a:p>
        </p:txBody>
      </p:sp>
      <p:pic>
        <p:nvPicPr>
          <p:cNvPr id="4"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7877" y="1497138"/>
            <a:ext cx="1639824" cy="283464"/>
          </a:xfrm>
          <a:prstGeom prst="rect">
            <a:avLst/>
          </a:prstGeom>
        </p:spPr>
      </p:pic>
      <p:sp>
        <p:nvSpPr>
          <p:cNvPr id="5" name="TextBox 41"/>
          <p:cNvSpPr txBox="1"/>
          <p:nvPr/>
        </p:nvSpPr>
        <p:spPr>
          <a:xfrm>
            <a:off x="1450440" y="1892826"/>
            <a:ext cx="2982506" cy="830997"/>
          </a:xfrm>
          <a:prstGeom prst="rect">
            <a:avLst/>
          </a:prstGeom>
          <a:noFill/>
        </p:spPr>
        <p:txBody>
          <a:bodyPr wrap="square" rtlCol="0">
            <a:spAutoFit/>
          </a:bodyPr>
          <a:lstStyle/>
          <a:p>
            <a:pPr algn="ctr"/>
            <a:r>
              <a:rPr lang="en-US" sz="800" b="1" dirty="0" smtClean="0">
                <a:cs typeface="Arial" pitchFamily="34" charset="0"/>
              </a:rPr>
              <a:t>MADE FOR MONI</a:t>
            </a:r>
          </a:p>
          <a:p>
            <a:pPr algn="ctr"/>
            <a:r>
              <a:rPr lang="en-US" sz="800" b="1" dirty="0" smtClean="0">
                <a:cs typeface="Arial" pitchFamily="34" charset="0"/>
              </a:rPr>
              <a:t>Importer</a:t>
            </a:r>
            <a:r>
              <a:rPr lang="bg-BG" sz="800" b="1" dirty="0" smtClean="0">
                <a:cs typeface="Arial" pitchFamily="34" charset="0"/>
              </a:rPr>
              <a:t>: </a:t>
            </a:r>
            <a:r>
              <a:rPr lang="en-US" sz="800" b="1" dirty="0" smtClean="0">
                <a:cs typeface="Arial" pitchFamily="34" charset="0"/>
              </a:rPr>
              <a:t>Moni Trade Ltd. </a:t>
            </a:r>
            <a:endParaRPr lang="bg-BG" sz="800" b="1" dirty="0" smtClean="0">
              <a:cs typeface="Arial" pitchFamily="34" charset="0"/>
            </a:endParaRPr>
          </a:p>
          <a:p>
            <a:pPr algn="ctr"/>
            <a:r>
              <a:rPr lang="en-US" sz="800" b="1" dirty="0" smtClean="0">
                <a:cs typeface="Arial" pitchFamily="34" charset="0"/>
              </a:rPr>
              <a:t>Address</a:t>
            </a:r>
            <a:r>
              <a:rPr lang="bg-BG" sz="800" b="1" dirty="0" smtClean="0">
                <a:cs typeface="Arial" pitchFamily="34" charset="0"/>
              </a:rPr>
              <a:t>: </a:t>
            </a:r>
            <a:r>
              <a:rPr lang="en-US" sz="800" b="1" dirty="0" smtClean="0">
                <a:cs typeface="Arial" pitchFamily="34" charset="0"/>
              </a:rPr>
              <a:t>Bulgaria</a:t>
            </a:r>
            <a:r>
              <a:rPr lang="bg-BG" sz="800" b="1" dirty="0" smtClean="0">
                <a:cs typeface="Arial" pitchFamily="34" charset="0"/>
              </a:rPr>
              <a:t>, </a:t>
            </a:r>
            <a:r>
              <a:rPr lang="en-US" sz="800" b="1" dirty="0" smtClean="0">
                <a:cs typeface="Arial" pitchFamily="34" charset="0"/>
              </a:rPr>
              <a:t>city of Sofia</a:t>
            </a:r>
            <a:r>
              <a:rPr lang="bg-BG" sz="800" b="1" dirty="0" smtClean="0">
                <a:cs typeface="Arial" pitchFamily="34" charset="0"/>
              </a:rPr>
              <a:t>, </a:t>
            </a:r>
          </a:p>
          <a:p>
            <a:pPr algn="ctr"/>
            <a:r>
              <a:rPr lang="en-US" sz="800" b="1" dirty="0" smtClean="0">
                <a:cs typeface="Arial" pitchFamily="34" charset="0"/>
              </a:rPr>
              <a:t>Trebich quarter </a:t>
            </a:r>
            <a:r>
              <a:rPr lang="bg-BG" sz="800" b="1" dirty="0" smtClean="0">
                <a:cs typeface="Arial" pitchFamily="34" charset="0"/>
              </a:rPr>
              <a:t>– </a:t>
            </a:r>
            <a:r>
              <a:rPr lang="en-US" sz="800" b="1" dirty="0" smtClean="0">
                <a:cs typeface="Arial" pitchFamily="34" charset="0"/>
              </a:rPr>
              <a:t>Stopanski dvor</a:t>
            </a:r>
            <a:endParaRPr lang="bg-BG" sz="800" b="1" dirty="0" smtClean="0">
              <a:cs typeface="Arial" pitchFamily="34" charset="0"/>
            </a:endParaRPr>
          </a:p>
          <a:p>
            <a:pPr algn="ctr"/>
            <a:r>
              <a:rPr lang="en-US" sz="800" b="1" dirty="0" smtClean="0">
                <a:cs typeface="Arial" pitchFamily="34" charset="0"/>
              </a:rPr>
              <a:t>Tel</a:t>
            </a:r>
            <a:r>
              <a:rPr lang="bg-BG" sz="800" b="1" dirty="0" smtClean="0">
                <a:cs typeface="Arial" pitchFamily="34" charset="0"/>
              </a:rPr>
              <a:t>: 02/ 936 07 90</a:t>
            </a:r>
          </a:p>
          <a:p>
            <a:pPr algn="ctr"/>
            <a:r>
              <a:rPr lang="en-US" sz="800" b="1" dirty="0" smtClean="0">
                <a:cs typeface="Arial" pitchFamily="34" charset="0"/>
              </a:rPr>
              <a:t>Web: www.moni.bg</a:t>
            </a:r>
            <a:endParaRPr lang="bg-BG" sz="800" b="1" dirty="0">
              <a:cs typeface="Arial" pitchFamily="34" charset="0"/>
            </a:endParaRPr>
          </a:p>
        </p:txBody>
      </p:sp>
      <p:sp>
        <p:nvSpPr>
          <p:cNvPr id="6" name="Rounded Rectangle 5"/>
          <p:cNvSpPr/>
          <p:nvPr/>
        </p:nvSpPr>
        <p:spPr>
          <a:xfrm>
            <a:off x="350520" y="2746047"/>
            <a:ext cx="5055870" cy="90000"/>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GR</a:t>
            </a:r>
            <a:endParaRPr lang="bg-BG" sz="900" b="1" dirty="0">
              <a:solidFill>
                <a:schemeClr val="tx1"/>
              </a:solidFill>
            </a:endParaRPr>
          </a:p>
        </p:txBody>
      </p:sp>
      <p:sp>
        <p:nvSpPr>
          <p:cNvPr id="7" name="Rectangle 6"/>
          <p:cNvSpPr/>
          <p:nvPr/>
        </p:nvSpPr>
        <p:spPr>
          <a:xfrm>
            <a:off x="270510" y="2836047"/>
            <a:ext cx="5135880" cy="1200329"/>
          </a:xfrm>
          <a:prstGeom prst="rect">
            <a:avLst/>
          </a:prstGeom>
        </p:spPr>
        <p:txBody>
          <a:bodyPr wrap="square">
            <a:spAutoFit/>
          </a:bodyPr>
          <a:lstStyle/>
          <a:p>
            <a:r>
              <a:rPr lang="el-GR" sz="900" b="1" dirty="0">
                <a:latin typeface="Times New Roman" panose="02020603050405020304" pitchFamily="18" charset="0"/>
                <a:ea typeface="Calibri" panose="020F0502020204030204" pitchFamily="34" charset="0"/>
                <a:cs typeface="Times New Roman" panose="02020603050405020304" pitchFamily="18" charset="0"/>
              </a:rPr>
              <a:t>ΚΑΤΑΛΛΗΛΗ ΓΙΑ ΠΑΙΔΙΑ ΜΕ ΒΑΡΟΣ ΚΑΤΩ ΤΩΝ</a:t>
            </a:r>
            <a:r>
              <a:rPr lang="ru-RU" sz="900" b="1" dirty="0">
                <a:latin typeface="Times New Roman" panose="02020603050405020304" pitchFamily="18" charset="0"/>
                <a:ea typeface="Calibri" panose="020F0502020204030204" pitchFamily="34" charset="0"/>
                <a:cs typeface="Times New Roman" panose="02020603050405020304" pitchFamily="18" charset="0"/>
              </a:rPr>
              <a:t> 15 КГ (6-36 </a:t>
            </a:r>
            <a:r>
              <a:rPr lang="el-GR" sz="900" b="1" dirty="0">
                <a:latin typeface="Times New Roman" panose="02020603050405020304" pitchFamily="18" charset="0"/>
                <a:ea typeface="Calibri" panose="020F0502020204030204" pitchFamily="34" charset="0"/>
                <a:cs typeface="Times New Roman" panose="02020603050405020304" pitchFamily="18" charset="0"/>
              </a:rPr>
              <a:t>ΜΗΝΩΝ</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en-US"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b="1" dirty="0">
                <a:latin typeface="Times New Roman" panose="02020603050405020304" pitchFamily="18" charset="0"/>
                <a:ea typeface="Calibri" panose="020F0502020204030204" pitchFamily="34" charset="0"/>
                <a:cs typeface="Times New Roman" panose="02020603050405020304" pitchFamily="18" charset="0"/>
              </a:rPr>
              <a:t>ΑΥΤΗ Η ΚΑΡΕΚΛΑ ΦΑΓΗΤΟΥ ΑΝΤΑΠΟΚΡΙΝΕΤΑΙ ΣΤΑ ΕΥΡΩΠΑΪΚΑ ΠΡΟΤΥΠΑ ΑΣΦΑΛΕΙΑΣ </a:t>
            </a:r>
            <a:r>
              <a:rPr lang="ru-RU" sz="900" b="1" dirty="0">
                <a:latin typeface="Times New Roman" panose="02020603050405020304" pitchFamily="18" charset="0"/>
                <a:ea typeface="Calibri" panose="020F0502020204030204" pitchFamily="34" charset="0"/>
                <a:cs typeface="Times New Roman" panose="02020603050405020304" pitchFamily="18" charset="0"/>
              </a:rPr>
              <a:t> EN </a:t>
            </a:r>
            <a:r>
              <a:rPr lang="ru-RU" sz="900" b="1" dirty="0" smtClean="0">
                <a:latin typeface="Times New Roman" panose="02020603050405020304" pitchFamily="18" charset="0"/>
                <a:ea typeface="Calibri" panose="020F0502020204030204" pitchFamily="34" charset="0"/>
                <a:cs typeface="Times New Roman" panose="02020603050405020304" pitchFamily="18" charset="0"/>
              </a:rPr>
              <a:t>14988:2017</a:t>
            </a:r>
            <a:r>
              <a:rPr lang="en-US" sz="900" b="1" dirty="0" smtClean="0">
                <a:latin typeface="Times New Roman" panose="02020603050405020304" pitchFamily="18" charset="0"/>
                <a:ea typeface="Calibri" panose="020F0502020204030204" pitchFamily="34" charset="0"/>
                <a:cs typeface="Times New Roman" panose="02020603050405020304" pitchFamily="18" charset="0"/>
              </a:rPr>
              <a:t>+A1:2020.</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 </a:t>
            </a:r>
            <a:r>
              <a:rPr lang="el-GR" sz="900" dirty="0">
                <a:latin typeface="Times New Roman" panose="02020603050405020304" pitchFamily="18" charset="0"/>
                <a:ea typeface="Calibri" panose="020F0502020204030204" pitchFamily="34" charset="0"/>
                <a:cs typeface="Times New Roman" panose="02020603050405020304" pitchFamily="18" charset="0"/>
              </a:rPr>
              <a:t>Η καρέκλα φαγητού</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Scaut</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el-GR" sz="900" dirty="0">
                <a:latin typeface="Times New Roman" panose="02020603050405020304" pitchFamily="18" charset="0"/>
                <a:ea typeface="Calibri" panose="020F0502020204030204" pitchFamily="34" charset="0"/>
                <a:cs typeface="Times New Roman" panose="02020603050405020304" pitchFamily="18" charset="0"/>
              </a:rPr>
              <a:t> σχεδιάστηκε με προσοχή, με φροντίδα για την ασφάλεια του μωρού και έχει μεγάλο δίσκο φαγητού με θήκη ποτηριού, πλάτη, που καθαρίζεται με καθαρό πανί και ζώνη ασφαλείας 5 σημείων. Η καρέκλα φαγητού επίσης κλίνει συμπαγώς προκειμένου να διατηρηθεί. Είναι κατάλληλη για παιδιά, τα οποία είναι σε θέση να σηκώνονται αυτόνομα </a:t>
            </a:r>
            <a:r>
              <a:rPr lang="ru-RU" sz="900" dirty="0">
                <a:latin typeface="Times New Roman" panose="02020603050405020304" pitchFamily="18" charset="0"/>
                <a:ea typeface="Calibri" panose="020F0502020204030204" pitchFamily="34" charset="0"/>
                <a:cs typeface="Times New Roman" panose="02020603050405020304" pitchFamily="18" charset="0"/>
              </a:rPr>
              <a:t> (6-36 </a:t>
            </a:r>
            <a:r>
              <a:rPr lang="el-GR" sz="900" dirty="0">
                <a:latin typeface="Times New Roman" panose="02020603050405020304" pitchFamily="18" charset="0"/>
                <a:ea typeface="Calibri" panose="020F0502020204030204" pitchFamily="34" charset="0"/>
                <a:cs typeface="Times New Roman" panose="02020603050405020304" pitchFamily="18" charset="0"/>
              </a:rPr>
              <a:t>μηνών</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l-GR" sz="900" dirty="0">
                <a:latin typeface="Times New Roman" panose="02020603050405020304" pitchFamily="18" charset="0"/>
                <a:ea typeface="Calibri" panose="020F0502020204030204" pitchFamily="34" charset="0"/>
                <a:cs typeface="Times New Roman" panose="02020603050405020304" pitchFamily="18" charset="0"/>
              </a:rPr>
              <a:t>Για να εξασφαλίσετε ασφαλή, απρόσκοπτη χρήση, παρακαλώ αφιερώστε χρόνο για να διαβάσετε τις σημαντικές προειδοποιήσεις ασφαλείας και τις παρακάτω οδηγίες.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350520" y="4026351"/>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smtClean="0">
                <a:solidFill>
                  <a:schemeClr val="tx1"/>
                </a:solidFill>
                <a:cs typeface="Arial" pitchFamily="34" charset="0"/>
              </a:rPr>
              <a:t>ΣΥΣΤΑΣΕΙΣ </a:t>
            </a:r>
            <a:r>
              <a:rPr lang="el-GR" sz="900" b="1" dirty="0">
                <a:solidFill>
                  <a:schemeClr val="tx1"/>
                </a:solidFill>
                <a:cs typeface="Arial" pitchFamily="34" charset="0"/>
              </a:rPr>
              <a:t>ΚΑΙ ΠΡΟΕΙΔΟΠΟΙΗΣΕΙΣ ΑΚΙΝΔΥΝΗΣ ΧΡΗΣΗΣ</a:t>
            </a:r>
            <a:endParaRPr lang="bg-BG" sz="900" b="1" dirty="0">
              <a:solidFill>
                <a:schemeClr val="tx1"/>
              </a:solidFill>
              <a:cs typeface="Arial" pitchFamily="34" charset="0"/>
            </a:endParaRPr>
          </a:p>
        </p:txBody>
      </p:sp>
      <p:sp>
        <p:nvSpPr>
          <p:cNvPr id="9" name="TextBox 8"/>
          <p:cNvSpPr txBox="1"/>
          <p:nvPr/>
        </p:nvSpPr>
        <p:spPr>
          <a:xfrm>
            <a:off x="350520" y="4281740"/>
            <a:ext cx="5055870" cy="507831"/>
          </a:xfrm>
          <a:prstGeom prst="rect">
            <a:avLst/>
          </a:prstGeom>
          <a:noFill/>
        </p:spPr>
        <p:txBody>
          <a:bodyPr wrap="square" rtlCol="0">
            <a:spAutoFit/>
          </a:bodyPr>
          <a:lstStyle/>
          <a:p>
            <a:pPr algn="ctr"/>
            <a:r>
              <a:rPr lang="el-GR" sz="900" b="1" dirty="0">
                <a:cs typeface="Arial" pitchFamily="34" charset="0"/>
              </a:rPr>
              <a:t>ΔΙΑΒΑΣΤΕ ΑΥΤΕΣ ΤΙΣ ΟΔΗΓΙΕΣ ΠΡΟΣΕΚΤΙΚΑ ΠΡΙΝ ΤΗΝ ΧΡΗΣΗ ΤΟΥ ΠΡΟΙΟΝΤΟΣ ΚΑΙ ΚΡΑΤΗΣΤΕ ΓΙΑ ΜΕΛΛΟΝΤΙΚΟ ΕΛΕΓΧΟ. Η ΣΩΣΤΗ ΧΡΗΣΗ ΚΑΙ ΣΥΝΤΗΡΗΣΗ ΑΥΤΟΥ ΤΟΥ ΠΡΟΙΟΝΤΟΣ ΕΙΝΑΙ ΕΞΑΙΡΕΤΙΚΑ ΣΗΜΑΝΤΙΚΗ.</a:t>
            </a:r>
            <a:endParaRPr lang="bg-BG" sz="900" b="1" dirty="0" smtClean="0">
              <a:cs typeface="Arial" pitchFamily="34" charset="0"/>
            </a:endParaRPr>
          </a:p>
        </p:txBody>
      </p:sp>
      <p:pic>
        <p:nvPicPr>
          <p:cNvPr id="10" name="Картина 1"/>
          <p:cNvPicPr>
            <a:picLocks noChangeAspect="1"/>
          </p:cNvPicPr>
          <p:nvPr/>
        </p:nvPicPr>
        <p:blipFill>
          <a:blip r:embed="rId3"/>
          <a:stretch>
            <a:fillRect/>
          </a:stretch>
        </p:blipFill>
        <p:spPr>
          <a:xfrm>
            <a:off x="2299895" y="4789571"/>
            <a:ext cx="1257894" cy="900000"/>
          </a:xfrm>
          <a:prstGeom prst="rect">
            <a:avLst/>
          </a:prstGeom>
        </p:spPr>
      </p:pic>
      <p:sp>
        <p:nvSpPr>
          <p:cNvPr id="11" name="Rectangle 10"/>
          <p:cNvSpPr/>
          <p:nvPr/>
        </p:nvSpPr>
        <p:spPr>
          <a:xfrm>
            <a:off x="-310123" y="5670676"/>
            <a:ext cx="6096000" cy="265201"/>
          </a:xfrm>
          <a:prstGeom prst="rect">
            <a:avLst/>
          </a:prstGeom>
        </p:spPr>
        <p:txBody>
          <a:bodyPr>
            <a:spAutoFit/>
          </a:bodyPr>
          <a:lstStyle/>
          <a:p>
            <a:pPr marL="457200" algn="ctr">
              <a:lnSpc>
                <a:spcPct val="107000"/>
              </a:lnSpc>
              <a:spcAft>
                <a:spcPts val="800"/>
              </a:spcAft>
            </a:pPr>
            <a:r>
              <a:rPr lang="el-GR" sz="105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bg-BG" sz="1050" b="1" dirty="0">
                <a:latin typeface="Times New Roman" panose="02020603050405020304" pitchFamily="18" charset="0"/>
                <a:ea typeface="Calibri" panose="020F0502020204030204" pitchFamily="34" charset="0"/>
                <a:cs typeface="Times New Roman" panose="02020603050405020304" pitchFamily="18" charset="0"/>
              </a:rPr>
              <a:t>! </a:t>
            </a:r>
            <a:r>
              <a:rPr lang="el-GR" sz="1050" b="1" dirty="0">
                <a:latin typeface="Times New Roman" panose="02020603050405020304" pitchFamily="18" charset="0"/>
                <a:ea typeface="Calibri" panose="020F0502020204030204" pitchFamily="34" charset="0"/>
                <a:cs typeface="Times New Roman" panose="02020603050405020304" pitchFamily="18" charset="0"/>
              </a:rPr>
              <a:t>ΜΗΝ ΑΦΗΝΕΤΕ ΤΟ ΠΑΙΔΙ ΧΩΡΙΣ ΕΠΙΒΛΕΨΗ</a:t>
            </a:r>
            <a:r>
              <a:rPr lang="bg-BG" sz="1050" b="1" dirty="0">
                <a:latin typeface="Times New Roman" panose="02020603050405020304" pitchFamily="18" charset="0"/>
                <a:ea typeface="Calibri" panose="020F0502020204030204" pitchFamily="34" charset="0"/>
                <a:cs typeface="Times New Roman" panose="02020603050405020304" pitchFamily="18" charset="0"/>
              </a:rPr>
              <a:t>!</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49"/>
          <p:cNvSpPr txBox="1">
            <a:spLocks noChangeAspect="1"/>
          </p:cNvSpPr>
          <p:nvPr/>
        </p:nvSpPr>
        <p:spPr>
          <a:xfrm>
            <a:off x="11510893" y="6504526"/>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26</a:t>
            </a:r>
            <a:endParaRPr lang="bg-BG" sz="800" b="1" dirty="0">
              <a:latin typeface="Arial" pitchFamily="34" charset="0"/>
              <a:cs typeface="Arial" pitchFamily="34" charset="0"/>
            </a:endParaRPr>
          </a:p>
        </p:txBody>
      </p:sp>
      <p:sp>
        <p:nvSpPr>
          <p:cNvPr id="13" name="Rectangle 12"/>
          <p:cNvSpPr/>
          <p:nvPr/>
        </p:nvSpPr>
        <p:spPr>
          <a:xfrm>
            <a:off x="6820303" y="35686"/>
            <a:ext cx="5074920" cy="536878"/>
          </a:xfrm>
          <a:prstGeom prst="rect">
            <a:avLst/>
          </a:prstGeom>
        </p:spPr>
        <p:txBody>
          <a:bodyPr wrap="square">
            <a:spAutoFit/>
          </a:bodyPr>
          <a:lstStyle/>
          <a:p>
            <a:pPr>
              <a:lnSpc>
                <a:spcPct val="107000"/>
              </a:lnSpc>
              <a:spcAft>
                <a:spcPts val="800"/>
              </a:spcAft>
            </a:pPr>
            <a:r>
              <a:rPr lang="es-ES_tradnl" sz="900" b="1" dirty="0">
                <a:latin typeface="Times New Roman" panose="02020603050405020304" pitchFamily="18" charset="0"/>
                <a:ea typeface="Calibri" panose="020F0502020204030204" pitchFamily="34" charset="0"/>
                <a:cs typeface="Times New Roman" panose="02020603050405020304" pitchFamily="18" charset="0"/>
              </a:rPr>
              <a:t>LEA ESTAS INSTRUCCIONES ATENTAMENTE ANTES DE USAR EL PRODUCTO Y GUÁRDELAS PARA CONSULTAS FUTURAS. USAR Y EJERCER EL MANTENIMIENTO DEL PRODUCTO DE UNA MANERA CORRECTA ES MUY IMPORTANTE.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4" name="Картина 1"/>
          <p:cNvPicPr>
            <a:picLocks noChangeAspect="1"/>
          </p:cNvPicPr>
          <p:nvPr/>
        </p:nvPicPr>
        <p:blipFill>
          <a:blip r:embed="rId3"/>
          <a:stretch>
            <a:fillRect/>
          </a:stretch>
        </p:blipFill>
        <p:spPr>
          <a:xfrm>
            <a:off x="8728816" y="572564"/>
            <a:ext cx="1257894" cy="900000"/>
          </a:xfrm>
          <a:prstGeom prst="rect">
            <a:avLst/>
          </a:prstGeom>
        </p:spPr>
      </p:pic>
      <p:sp>
        <p:nvSpPr>
          <p:cNvPr id="15" name="Rectangle 14"/>
          <p:cNvSpPr/>
          <p:nvPr/>
        </p:nvSpPr>
        <p:spPr>
          <a:xfrm>
            <a:off x="6309763" y="1471929"/>
            <a:ext cx="6096000" cy="256673"/>
          </a:xfrm>
          <a:prstGeom prst="rect">
            <a:avLst/>
          </a:prstGeom>
        </p:spPr>
        <p:txBody>
          <a:bodyPr>
            <a:spAutoFit/>
          </a:bodyPr>
          <a:lstStyle/>
          <a:p>
            <a:pPr marL="457200" algn="ctr">
              <a:lnSpc>
                <a:spcPct val="107000"/>
              </a:lnSpc>
              <a:spcAft>
                <a:spcPts val="800"/>
              </a:spcAft>
            </a:pPr>
            <a:r>
              <a:rPr lang="es-ES_tradnl" sz="1050" b="1" dirty="0">
                <a:latin typeface="Times New Roman" panose="02020603050405020304" pitchFamily="18" charset="0"/>
                <a:ea typeface="Calibri" panose="020F0502020204030204" pitchFamily="34" charset="0"/>
                <a:cs typeface="Times New Roman" panose="02020603050405020304" pitchFamily="18" charset="0"/>
              </a:rPr>
              <a:t>¡PRECAUCIÓN! ¡NO DEJE AL NIÑO DESATENDIDO!</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sp>
        <p:nvSpPr>
          <p:cNvPr id="16" name="Rectangle 15"/>
          <p:cNvSpPr/>
          <p:nvPr/>
        </p:nvSpPr>
        <p:spPr>
          <a:xfrm>
            <a:off x="6820303" y="1620746"/>
            <a:ext cx="5074920" cy="388696"/>
          </a:xfrm>
          <a:prstGeom prst="rect">
            <a:avLst/>
          </a:prstGeom>
        </p:spPr>
        <p:txBody>
          <a:bodyPr wrap="square">
            <a:spAutoFit/>
          </a:bodyPr>
          <a:lstStyle/>
          <a:p>
            <a:pPr>
              <a:lnSpc>
                <a:spcPct val="107000"/>
              </a:lnSpc>
              <a:spcAft>
                <a:spcPts val="800"/>
              </a:spcAft>
            </a:pPr>
            <a:r>
              <a:rPr lang="es-ES_tradnl" sz="900" b="1" dirty="0">
                <a:latin typeface="Times New Roman" panose="02020603050405020304" pitchFamily="18" charset="0"/>
                <a:ea typeface="Calibri" panose="020F0502020204030204" pitchFamily="34" charset="0"/>
                <a:cs typeface="Times New Roman" panose="02020603050405020304" pitchFamily="18" charset="0"/>
              </a:rPr>
              <a:t>¡PRECAUCIÓN!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Por favor, ¡siga y cumpla con las siguientes advertencias de uso del producto! ¡Si no, su hijo puede sufrir daños o/y heridas muy serias!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6820303" y="1943209"/>
            <a:ext cx="5074920" cy="4385816"/>
          </a:xfrm>
          <a:prstGeom prst="rect">
            <a:avLst/>
          </a:prstGeom>
        </p:spPr>
        <p:txBody>
          <a:bodyPr wrap="square">
            <a:spAutoFit/>
          </a:bodyPr>
          <a:lstStyle/>
          <a:p>
            <a:r>
              <a:rPr lang="es-ES_tradnl" sz="900" b="1" dirty="0">
                <a:latin typeface="Times New Roman" panose="02020603050405020304" pitchFamily="18" charset="0"/>
                <a:ea typeface="Calibri" panose="020F0502020204030204" pitchFamily="34" charset="0"/>
                <a:cs typeface="Times New Roman" panose="02020603050405020304" pitchFamily="18" charset="0"/>
              </a:rPr>
              <a:t>1. ¡PRECAUCIÓN! ¡NUNCA DEJE AL NIÑO DESATENDIDO!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2. Siempre use el sistema de bloqueo.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3. Riesgo de caída: No permita que su hijo escale el producto.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4. No use el producto en caso de partes montadas incorrecta e inestablemente.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5. Tenga en cuenta que es peligroso dejar el producto cerca de fuegos al aire libre u otras fuentes de calor intensa.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6. Riesgo de inclinación si el niño llegue a una mesa u otra estructura con patas.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7. </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¡PRECAUCIÓN!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No use el producto si su niño aún no pueda sentarse sin la ayuda de otra persona.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8. No use el producto en caso de partes dañadas, rotas o faltantes.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9. Mantenga los niños lejos durante el plegado o el desplegado del producto para evitar heridas.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10. El producto está diseñado para niños que pueden quedarse sentados sin necesitar el soporte de otra persona, de no más de 3 años de edad y que pesen hasta 15 kg.</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11. El peso del niño no debe sobrepasar el peso máximo permitido para este producto - 15 kg.</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12. Siempre use la silla en superficies planas.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13. </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¡PRECAUCIÓN!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Este producto no es un juguete. ¡Use la silla solo para los fines para los cuales esté diseñada!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14. Antes del uso, compruebe el funcionamiento correcto de la silla y en caso de detectar conexiones flojas, partes desgastadas, faltantes o rotas, suspenda el uso. Póngase en contacto con el distribuidor que le haya vendido el producto para eliminar la falla. No intente eliminar la falla.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15. Siempre ponga los cinturones de seguridad cuando el niño esté en la silla, para garantizar su seguridad y prevenir el riesgo de lesiones graves si el niño se levante de repente, si se deslice del asiento y/o se caiga.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16. Antes del uso del producto debe asegurarse de que los cinturones de seguridad estén correctamente puestos.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dirty="0">
                <a:latin typeface="Times New Roman" panose="02020603050405020304" pitchFamily="18" charset="0"/>
                <a:ea typeface="Calibri" panose="020F0502020204030204" pitchFamily="34" charset="0"/>
                <a:cs typeface="Times New Roman" panose="02020603050405020304" pitchFamily="18" charset="0"/>
              </a:rPr>
              <a:t>17. Asegúrese cada vez de que los cinturones no estén torcidos, que no cambien su longitud cuando abrochados, ni estén rotos, desgastados y que no haya partes que falten. Antes de usar el producto, compruebe que estén firmemente sujetos a la estructura de la silla, así como si los broches de abrochamiento de las cintas estén en buen estado, y ajuste la longitud de los cinturones. ¡Los broches y sujetadores de plástico deben ser fuertes y asegurar una fijación completa!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s-ES_tradnl" sz="900" b="1" dirty="0">
                <a:latin typeface="Times New Roman" panose="02020603050405020304" pitchFamily="18" charset="0"/>
                <a:ea typeface="Calibri" panose="020F0502020204030204" pitchFamily="34" charset="0"/>
                <a:cs typeface="Times New Roman" panose="02020603050405020304" pitchFamily="18" charset="0"/>
              </a:rPr>
              <a:t>18. ¡PRECAUCIÓN! ¡SIEMPRE ANTES DE USAR EL PRODUCTO COMPRUEBE SI LOS MECANISMOS DE BLOQUEO FUNCIONAN CORRECTAMENTE</a:t>
            </a:r>
            <a:r>
              <a:rPr lang="es-ES_tradnl" sz="9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602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9"/>
          <p:cNvSpPr txBox="1">
            <a:spLocks noChangeAspect="1"/>
          </p:cNvSpPr>
          <p:nvPr/>
        </p:nvSpPr>
        <p:spPr>
          <a:xfrm>
            <a:off x="394591" y="6592860"/>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13</a:t>
            </a:r>
            <a:endParaRPr lang="bg-BG" sz="900" b="1" dirty="0">
              <a:latin typeface="Arial" pitchFamily="34" charset="0"/>
              <a:cs typeface="Arial" pitchFamily="34" charset="0"/>
            </a:endParaRPr>
          </a:p>
        </p:txBody>
      </p:sp>
      <p:sp>
        <p:nvSpPr>
          <p:cNvPr id="3" name="Rectangle 2"/>
          <p:cNvSpPr/>
          <p:nvPr/>
        </p:nvSpPr>
        <p:spPr>
          <a:xfrm>
            <a:off x="293370" y="0"/>
            <a:ext cx="5078730" cy="536878"/>
          </a:xfrm>
          <a:prstGeom prst="rect">
            <a:avLst/>
          </a:prstGeom>
        </p:spPr>
        <p:txBody>
          <a:bodyPr wrap="square">
            <a:spAutoFit/>
          </a:bodyPr>
          <a:lstStyle/>
          <a:p>
            <a:pPr>
              <a:lnSpc>
                <a:spcPct val="107000"/>
              </a:lnSpc>
              <a:spcAft>
                <a:spcPts val="800"/>
              </a:spcAft>
            </a:pP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dirty="0">
                <a:latin typeface="Times New Roman" panose="02020603050405020304" pitchFamily="18" charset="0"/>
                <a:ea typeface="Calibri" panose="020F0502020204030204" pitchFamily="34" charset="0"/>
                <a:cs typeface="Times New Roman" panose="02020603050405020304" pitchFamily="18" charset="0"/>
              </a:rPr>
              <a:t>Παρακαλώ τηρήστε και ακολουθήστε τις ακόλουθες προειδοποιήσεις εκμετάλλευσης του προϊόντος! Στην αντίθετη περίπτωση μπορούν να προκληθούν σοβαροί τραυματισμοί ή αναπηρία του παιδιού σας!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93370" y="429337"/>
            <a:ext cx="5078730" cy="5770811"/>
          </a:xfrm>
          <a:prstGeom prst="rect">
            <a:avLst/>
          </a:prstGeom>
        </p:spPr>
        <p:txBody>
          <a:bodyPr wrap="square">
            <a:spAutoFit/>
          </a:bodyPr>
          <a:lstStyle/>
          <a:p>
            <a:r>
              <a:rPr lang="ru-RU" sz="900" b="1" dirty="0">
                <a:latin typeface="Times New Roman" panose="02020603050405020304" pitchFamily="18" charset="0"/>
                <a:ea typeface="Calibri" panose="020F0502020204030204" pitchFamily="34" charset="0"/>
                <a:cs typeface="Times New Roman" panose="02020603050405020304" pitchFamily="18" charset="0"/>
              </a:rPr>
              <a:t>1. </a:t>
            </a: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b="1" dirty="0">
                <a:latin typeface="Times New Roman" panose="02020603050405020304" pitchFamily="18" charset="0"/>
                <a:ea typeface="Calibri" panose="020F0502020204030204" pitchFamily="34" charset="0"/>
                <a:cs typeface="Times New Roman" panose="02020603050405020304" pitchFamily="18" charset="0"/>
              </a:rPr>
              <a:t>ΠΟΤΕ ΜΗΝ ΑΦΗΝΕΤΕ ΤΟ ΠΑΙΔΙ ΧΩΡΙΣ ΕΠΙΒΛΕΨΗ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 </a:t>
            </a:r>
            <a:r>
              <a:rPr lang="el-GR" sz="900" dirty="0">
                <a:latin typeface="Times New Roman" panose="02020603050405020304" pitchFamily="18" charset="0"/>
                <a:ea typeface="Calibri" panose="020F0502020204030204" pitchFamily="34" charset="0"/>
                <a:cs typeface="Times New Roman" panose="02020603050405020304" pitchFamily="18" charset="0"/>
              </a:rPr>
              <a:t>Πάντα πρέπει να χρησιμοποιείτε το σύστημα, το οποίο προορίζεται για κλείσιμο.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 </a:t>
            </a:r>
            <a:r>
              <a:rPr lang="el-GR" sz="900" dirty="0">
                <a:latin typeface="Times New Roman" panose="02020603050405020304" pitchFamily="18" charset="0"/>
                <a:ea typeface="Calibri" panose="020F0502020204030204" pitchFamily="34" charset="0"/>
                <a:cs typeface="Times New Roman" panose="02020603050405020304" pitchFamily="18" charset="0"/>
              </a:rPr>
              <a:t>Κίνδυνος πτώσης</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el-GR" sz="900" dirty="0">
                <a:latin typeface="Times New Roman" panose="02020603050405020304" pitchFamily="18" charset="0"/>
                <a:ea typeface="Calibri" panose="020F0502020204030204" pitchFamily="34" charset="0"/>
                <a:cs typeface="Times New Roman" panose="02020603050405020304" pitchFamily="18" charset="0"/>
              </a:rPr>
              <a:t> Μην αφήνετε το παιδί να σκαρφαλώνει στο προϊόν.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4. </a:t>
            </a:r>
            <a:r>
              <a:rPr lang="el-GR" sz="900" dirty="0">
                <a:latin typeface="Times New Roman" panose="02020603050405020304" pitchFamily="18" charset="0"/>
                <a:ea typeface="Calibri" panose="020F0502020204030204" pitchFamily="34" charset="0"/>
                <a:cs typeface="Times New Roman" panose="02020603050405020304" pitchFamily="18" charset="0"/>
              </a:rPr>
              <a:t>Μην χρησιμοποιείτε το προϊόν, εάν κάποιο μέρος δεν τοποθετήθηκε σωστά και σταθερά.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5. </a:t>
            </a:r>
            <a:r>
              <a:rPr lang="el-GR" sz="900" dirty="0">
                <a:latin typeface="Times New Roman" panose="02020603050405020304" pitchFamily="18" charset="0"/>
                <a:ea typeface="Calibri" panose="020F0502020204030204" pitchFamily="34" charset="0"/>
                <a:cs typeface="Times New Roman" panose="02020603050405020304" pitchFamily="18" charset="0"/>
              </a:rPr>
              <a:t>Πρέπει να λάβετε υπόψη, ότι είναι επικίνδυνο το προϊόν να τοποθετείται κοντά σε ανοιχτή φλόγα ή άλλες πηγές έντονης θερμότητας.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l-GR" sz="900" dirty="0">
                <a:latin typeface="Times New Roman" panose="02020603050405020304" pitchFamily="18" charset="0"/>
                <a:ea typeface="Calibri" panose="020F0502020204030204" pitchFamily="34" charset="0"/>
                <a:cs typeface="Times New Roman" panose="02020603050405020304" pitchFamily="18" charset="0"/>
              </a:rPr>
              <a:t>6. Κίνδυνος κλίσης εάν το παιδί μπορεί να φτάσει σε τραπέζι ή άλλη κατασκευή με το ποδαράκι του.</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7. </a:t>
            </a: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dirty="0">
                <a:latin typeface="Times New Roman" panose="02020603050405020304" pitchFamily="18" charset="0"/>
                <a:ea typeface="Calibri" panose="020F0502020204030204" pitchFamily="34" charset="0"/>
                <a:cs typeface="Times New Roman" panose="02020603050405020304" pitchFamily="18" charset="0"/>
              </a:rPr>
              <a:t>Μην χρησιμοποιείτε το προϊόν, όσο το παιδί δεν μπορεί να κάθεται αυτόνομα χωρίς την βοήθεια άλλου ατόμου.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8.  </a:t>
            </a:r>
            <a:r>
              <a:rPr lang="el-GR" sz="900" dirty="0">
                <a:latin typeface="Times New Roman" panose="02020603050405020304" pitchFamily="18" charset="0"/>
                <a:ea typeface="Calibri" panose="020F0502020204030204" pitchFamily="34" charset="0"/>
                <a:cs typeface="Times New Roman" panose="02020603050405020304" pitchFamily="18" charset="0"/>
              </a:rPr>
              <a:t>Μη χρησιμοποιείτε το προϊόν, εάν κάποιο μέρος είναι σπασμένο, κομμένο ή λείπει.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9. </a:t>
            </a:r>
            <a:r>
              <a:rPr lang="el-GR" sz="900" dirty="0">
                <a:latin typeface="Times New Roman" panose="02020603050405020304" pitchFamily="18" charset="0"/>
                <a:ea typeface="Calibri" panose="020F0502020204030204" pitchFamily="34" charset="0"/>
                <a:cs typeface="Times New Roman" panose="02020603050405020304" pitchFamily="18" charset="0"/>
              </a:rPr>
              <a:t>Κρατήστε τα παιδιά μακριά κατά το κλείσιμο ή το άνοιγμα του προϊόντος, για να αποφευχθεί τραυματισμός.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10. </a:t>
            </a:r>
            <a:r>
              <a:rPr lang="el-GR" sz="900" dirty="0">
                <a:latin typeface="Times New Roman" panose="02020603050405020304" pitchFamily="18" charset="0"/>
                <a:ea typeface="Calibri" panose="020F0502020204030204" pitchFamily="34" charset="0"/>
                <a:cs typeface="Times New Roman" panose="02020603050405020304" pitchFamily="18" charset="0"/>
              </a:rPr>
              <a:t>Το προϊόν προορίζεται για παιδιά, τα οποία μπορούν να κάθονται χωρίς την βοήθεια άλλου ατόμου και ηλικίας έως 3 ετών ή με μέγιστο βάρος έως 15 κιλών.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11. </a:t>
            </a:r>
            <a:r>
              <a:rPr lang="el-GR" sz="900" dirty="0">
                <a:latin typeface="Times New Roman" panose="02020603050405020304" pitchFamily="18" charset="0"/>
                <a:ea typeface="Calibri" panose="020F0502020204030204" pitchFamily="34" charset="0"/>
                <a:cs typeface="Times New Roman" panose="02020603050405020304" pitchFamily="18" charset="0"/>
              </a:rPr>
              <a:t>Το βάρος του παιδιού σας δεν πρέπει να υπερβαίνει το μέγιστο επιτρεπόμενο βάρος για το προϊόν ήτοι 15 κιλά.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12. </a:t>
            </a:r>
            <a:r>
              <a:rPr lang="el-GR" sz="900" dirty="0">
                <a:latin typeface="Times New Roman" panose="02020603050405020304" pitchFamily="18" charset="0"/>
                <a:ea typeface="Calibri" panose="020F0502020204030204" pitchFamily="34" charset="0"/>
                <a:cs typeface="Times New Roman" panose="02020603050405020304" pitchFamily="18" charset="0"/>
              </a:rPr>
              <a:t>Πάντα πρέπει να χρησιμοποιείτε την καρέκλα σε ομοιόμορφες επιφάνειες.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13. </a:t>
            </a: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dirty="0">
                <a:latin typeface="Times New Roman" panose="02020603050405020304" pitchFamily="18" charset="0"/>
                <a:ea typeface="Calibri" panose="020F0502020204030204" pitchFamily="34" charset="0"/>
                <a:cs typeface="Times New Roman" panose="02020603050405020304" pitchFamily="18" charset="0"/>
              </a:rPr>
              <a:t>Αυτό το προϊόν δεν είναι παιχνίδι</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el-GR" sz="900" dirty="0">
                <a:latin typeface="Times New Roman" panose="02020603050405020304" pitchFamily="18" charset="0"/>
                <a:ea typeface="Calibri" panose="020F0502020204030204" pitchFamily="34" charset="0"/>
                <a:cs typeface="Times New Roman" panose="02020603050405020304" pitchFamily="18" charset="0"/>
              </a:rPr>
              <a:t>Χρησιμοποιήστε την καρέκλα μόνο σύμφωνα με τον προορισμό της</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14. </a:t>
            </a:r>
            <a:r>
              <a:rPr lang="el-GR" sz="900" dirty="0">
                <a:latin typeface="Times New Roman" panose="02020603050405020304" pitchFamily="18" charset="0"/>
                <a:ea typeface="Calibri" panose="020F0502020204030204" pitchFamily="34" charset="0"/>
                <a:cs typeface="Times New Roman" panose="02020603050405020304" pitchFamily="18" charset="0"/>
              </a:rPr>
              <a:t>Πριν την χρήση ελέγχετε την τεχνική επάρκεια της καρέκλας και σε περίπτωση που διαπιστώσετε χαλαρές συνδέσεις, φθαρμένα μέρη, μέρη που λείπουν ή σπασμένα μέρη, σταματήστε την χρήση. Επικοινωνήστε με τον έμπορο, από τον οποίο αγοράσατε το προϊόν για την αποκατάσταση της βλάβης. Μην προσπαθείτε μόνοι σας να την αποκαταστήσετε.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15. </a:t>
            </a:r>
            <a:r>
              <a:rPr lang="el-GR" sz="900" dirty="0">
                <a:latin typeface="Times New Roman" panose="02020603050405020304" pitchFamily="18" charset="0"/>
                <a:ea typeface="Calibri" panose="020F0502020204030204" pitchFamily="34" charset="0"/>
                <a:cs typeface="Times New Roman" panose="02020603050405020304" pitchFamily="18" charset="0"/>
              </a:rPr>
              <a:t>Πάντα πρέπει να τοποθετείτε τις ζώνες ασφαλείας, όσο το παιδί είναι στην καρέκλα, για να εξασφαλίσετε την ασφάλειά του και για να αποφύγετε τον κίνδυνο σοβαρών τραυματισμών σε περίπτωση που σηκωθεί τυχαία ή γλιστρήσει από την καρέκλα και πέσει.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16. </a:t>
            </a:r>
            <a:r>
              <a:rPr lang="el-GR" sz="900" dirty="0">
                <a:latin typeface="Times New Roman" panose="02020603050405020304" pitchFamily="18" charset="0"/>
                <a:ea typeface="Calibri" panose="020F0502020204030204" pitchFamily="34" charset="0"/>
                <a:cs typeface="Times New Roman" panose="02020603050405020304" pitchFamily="18" charset="0"/>
              </a:rPr>
              <a:t>Πριν την χρήση του προϊόντος, πρέπει να βεβαιωθείτε, ότι οι ζώνες ασφαλείας τοποθετήθηκαν σωστά.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17. </a:t>
            </a:r>
            <a:r>
              <a:rPr lang="el-GR" sz="900" dirty="0">
                <a:latin typeface="Times New Roman" panose="02020603050405020304" pitchFamily="18" charset="0"/>
                <a:ea typeface="Calibri" panose="020F0502020204030204" pitchFamily="34" charset="0"/>
                <a:cs typeface="Times New Roman" panose="02020603050405020304" pitchFamily="18" charset="0"/>
              </a:rPr>
              <a:t>Ελέγχετε κάθε φορά εάν οι ζώνες είναι τυλιγμένες, εάν αλλάζουν το μήκος τους σε κουμπωμένη κατάσταση, εάν είναι κομμένες, φθαρμένες ή εάν έχουν μέρη που λείπουν. Πριν την χρήση ελέγχετε εάν στηρίχθηκαν γερά στην κατασκευή της καρέκλας, την αρτιότητα των πορπών που προορίζονται για κούμπωμα και ρυθμίστε το μήκος των ζωνών! Οι πλαστικές πόρπες πρέπει να είναι γερές και να εξασφαλίζουν ασφαλή σύνδεση!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b="1" dirty="0">
                <a:latin typeface="Times New Roman" panose="02020603050405020304" pitchFamily="18" charset="0"/>
                <a:ea typeface="Calibri" panose="020F0502020204030204" pitchFamily="34" charset="0"/>
                <a:cs typeface="Times New Roman" panose="02020603050405020304" pitchFamily="18" charset="0"/>
              </a:rPr>
              <a:t>18. </a:t>
            </a: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b="1" dirty="0">
                <a:latin typeface="Times New Roman" panose="02020603050405020304" pitchFamily="18" charset="0"/>
                <a:ea typeface="Calibri" panose="020F0502020204030204" pitchFamily="34" charset="0"/>
                <a:cs typeface="Times New Roman" panose="02020603050405020304" pitchFamily="18" charset="0"/>
              </a:rPr>
              <a:t>ΠΑΝΤΑ ΠΡΙΝ ΤΗΝ ΧΡΗΣΗ ΕΛΕΓΧΕΤΕ ΤΗΝ ΤΕΧΝΙΚΗ ΕΠΑΡΚΕΙΑ ΤΩΝ ΜΗΧΑΝΙΣΜΩΝ ΑΣΦΑΛΕΙΑΣ!</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b="1" dirty="0">
                <a:latin typeface="Times New Roman" panose="02020603050405020304" pitchFamily="18" charset="0"/>
                <a:ea typeface="Calibri" panose="020F0502020204030204" pitchFamily="34" charset="0"/>
                <a:cs typeface="Times New Roman" panose="02020603050405020304" pitchFamily="18" charset="0"/>
              </a:rPr>
              <a:t>19. </a:t>
            </a:r>
            <a:r>
              <a:rPr lang="el-GR" sz="900" b="1" dirty="0">
                <a:latin typeface="Times New Roman" panose="02020603050405020304" pitchFamily="18" charset="0"/>
                <a:ea typeface="Calibri" panose="020F0502020204030204" pitchFamily="34" charset="0"/>
                <a:cs typeface="Times New Roman" panose="02020603050405020304" pitchFamily="18" charset="0"/>
              </a:rPr>
              <a:t>ΠΡΟΣΟΧΗ</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el-GR" sz="900" b="1" dirty="0">
                <a:latin typeface="Times New Roman" panose="02020603050405020304" pitchFamily="18" charset="0"/>
                <a:ea typeface="Calibri" panose="020F0502020204030204" pitchFamily="34" charset="0"/>
                <a:cs typeface="Times New Roman" panose="02020603050405020304" pitchFamily="18" charset="0"/>
              </a:rPr>
              <a:t>ΚΡΑΤΗΣΤΕ ΜΑΚΡΙΑ ΑΠΟ ΦΛΟΓΑ ΚΑΙ ΑΛΛΕΣ ΠΗΓΕΣ ΘΕΡΜΟΤΗΤΑΣ! ΥΠΑΡΧΕΙ ΚΙΝΔΥΝΟΣ ΤΟ ΠΑΙΔΙ ΝΑ ΠΛΗΓΩΘΕΙ Ή ΤΟ ΠΡΟΙΟΝ ΝΑ ΥΠΟΣΤΕΙ ΒΛΑΒΗ.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l-GR" sz="900" b="1" dirty="0">
                <a:latin typeface="Times New Roman" panose="02020603050405020304" pitchFamily="18" charset="0"/>
                <a:ea typeface="Calibri" panose="020F0502020204030204" pitchFamily="34" charset="0"/>
                <a:cs typeface="Times New Roman" panose="02020603050405020304" pitchFamily="18" charset="0"/>
              </a:rPr>
              <a:t>ΜΗΝ ΔΙΑΤΗΡΕΙΤΕ ΚΑΙ ΜΗΝ ΧΡΗΣΙΜΟΠΟΙΕΙΤΕ ΚΟΝΤΑ ΣΕ ΑΝΟΙΧΤΕΣ ΦΛΟΓΕΣ Ή ΑΛΛΕΣ ΠΗΓΕΣ ΘΕΡΜΟΤΗΤΑΣ – ΗΛΕΚΤΡΙΚΕΣ ΣΥΣΚΕΥΕΣ ΘΕΡΜΑΝΣΗΣ, ΣΟΜΠΕΣ ΑΕΡΙΟΥ Κ.Α.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20.</a:t>
            </a:r>
            <a:r>
              <a:rPr lang="el-GR" sz="900" dirty="0">
                <a:latin typeface="Times New Roman" panose="02020603050405020304" pitchFamily="18" charset="0"/>
                <a:ea typeface="Calibri" panose="020F0502020204030204" pitchFamily="34" charset="0"/>
                <a:cs typeface="Times New Roman" panose="02020603050405020304" pitchFamily="18" charset="0"/>
              </a:rPr>
              <a:t> Η συναρμολόγηση του προϊόντος πρέπει να πραγματοποιείται μόνο από ενήλικο άτομο. Τα παιδιά δεν πρέπει να είναι παρόντα κατά την διάρκεια της συναρμολόγησης. </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б</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9"/>
          <p:cNvSpPr txBox="1">
            <a:spLocks noChangeAspect="1"/>
          </p:cNvSpPr>
          <p:nvPr/>
        </p:nvSpPr>
        <p:spPr>
          <a:xfrm>
            <a:off x="11445720" y="6534497"/>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26</a:t>
            </a:r>
            <a:endParaRPr lang="bg-BG" sz="800" b="1" dirty="0">
              <a:latin typeface="Arial" pitchFamily="34" charset="0"/>
              <a:cs typeface="Arial" pitchFamily="34" charset="0"/>
            </a:endParaRPr>
          </a:p>
        </p:txBody>
      </p:sp>
      <p:sp>
        <p:nvSpPr>
          <p:cNvPr id="6" name="TextBox 5"/>
          <p:cNvSpPr txBox="1"/>
          <p:nvPr/>
        </p:nvSpPr>
        <p:spPr>
          <a:xfrm>
            <a:off x="6755130" y="93255"/>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UPUTSTVA ZA ČIŠĆENJE I ODRŽAVANJE</a:t>
            </a:r>
            <a:endParaRPr lang="bg-BG" sz="900" b="1" dirty="0">
              <a:solidFill>
                <a:schemeClr val="tx1"/>
              </a:solidFill>
              <a:cs typeface="Arial" pitchFamily="34" charset="0"/>
            </a:endParaRPr>
          </a:p>
        </p:txBody>
      </p:sp>
      <p:sp>
        <p:nvSpPr>
          <p:cNvPr id="7" name="Rectangle 6"/>
          <p:cNvSpPr/>
          <p:nvPr/>
        </p:nvSpPr>
        <p:spPr>
          <a:xfrm>
            <a:off x="6755130" y="348644"/>
            <a:ext cx="5074920" cy="4266681"/>
          </a:xfrm>
          <a:prstGeom prst="rect">
            <a:avLst/>
          </a:prstGeom>
        </p:spPr>
        <p:txBody>
          <a:bodyPr wrap="square">
            <a:spAutoFit/>
          </a:bodyPr>
          <a:lstStyle/>
          <a:p>
            <a:pPr marL="228600" lvl="0" indent="-228600">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Čišćenje </a:t>
            </a:r>
            <a:r>
              <a:rPr lang="hr-HR" sz="900" dirty="0">
                <a:latin typeface="Times New Roman" panose="02020603050405020304" pitchFamily="18" charset="0"/>
                <a:ea typeface="Calibri" panose="020F0502020204030204" pitchFamily="34" charset="0"/>
                <a:cs typeface="Times New Roman" panose="02020603050405020304" pitchFamily="18" charset="0"/>
              </a:rPr>
              <a:t>i skladištenje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bg-BG" sz="900" dirty="0">
              <a:latin typeface="Calibri" panose="020F0502020204030204" pitchFamily="34" charset="0"/>
              <a:ea typeface="Calibri" panose="020F0502020204030204" pitchFamily="34" charset="0"/>
              <a:cs typeface="Times New Roman" panose="02020603050405020304" pitchFamily="18" charset="0"/>
            </a:endParaRPr>
          </a:p>
          <a:p>
            <a:pPr lvl="0">
              <a:tabLst>
                <a:tab pos="45720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Calibri" panose="020F0502020204030204" pitchFamily="34" charset="0"/>
                <a:ea typeface="Calibri" panose="020F0502020204030204" pitchFamily="34" charset="0"/>
                <a:cs typeface="Times New Roman" panose="02020603050405020304" pitchFamily="18" charset="0"/>
              </a:rPr>
              <a:t>Plastične i metalne delove proizvoda obrišite samo vlažnom krpom</a:t>
            </a:r>
            <a:r>
              <a:rPr lang="bg-BG" sz="900" dirty="0" smtClean="0">
                <a:latin typeface="Calibri" panose="020F0502020204030204" pitchFamily="34" charset="0"/>
                <a:ea typeface="Calibri" panose="020F0502020204030204" pitchFamily="34" charset="0"/>
                <a:cs typeface="Times New Roman" panose="02020603050405020304" pitchFamily="18" charset="0"/>
              </a:rPr>
              <a:t>.</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Calibri" panose="020F0502020204030204" pitchFamily="34" charset="0"/>
                <a:ea typeface="Calibri" panose="020F0502020204030204" pitchFamily="34" charset="0"/>
                <a:cs typeface="Times New Roman" panose="02020603050405020304" pitchFamily="18" charset="0"/>
              </a:rPr>
              <a:t>Za čišćenje presvlake</a:t>
            </a:r>
            <a:r>
              <a:rPr lang="bg-BG" sz="900" dirty="0">
                <a:latin typeface="Calibri" panose="020F0502020204030204" pitchFamily="34" charset="0"/>
                <a:ea typeface="Calibri" panose="020F0502020204030204" pitchFamily="34" charset="0"/>
                <a:cs typeface="Times New Roman" panose="02020603050405020304" pitchFamily="18" charset="0"/>
              </a:rPr>
              <a:t> koristite meku krpu ili sunđer blago navlaženih toplom vodom i blagim deterdžentom</a:t>
            </a:r>
            <a:r>
              <a:rPr lang="bg-BG" sz="900" dirty="0" smtClean="0">
                <a:latin typeface="Calibri" panose="020F0502020204030204" pitchFamily="34" charset="0"/>
                <a:ea typeface="Calibri" panose="020F0502020204030204" pitchFamily="34" charset="0"/>
                <a:cs typeface="Times New Roman" panose="02020603050405020304" pitchFamily="18" charset="0"/>
              </a:rPr>
              <a:t>.</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Calibri" panose="020F0502020204030204" pitchFamily="34" charset="0"/>
                <a:ea typeface="Calibri" panose="020F0502020204030204" pitchFamily="34" charset="0"/>
                <a:cs typeface="Times New Roman" panose="02020603050405020304" pitchFamily="18" charset="0"/>
              </a:rPr>
              <a:t>Ne čistite agresivnim deterdžentima koji sadrže abrazivne čestice, </a:t>
            </a:r>
            <a:r>
              <a:rPr lang="hr-HR" sz="900" dirty="0">
                <a:latin typeface="Calibri" panose="020F0502020204030204" pitchFamily="34" charset="0"/>
                <a:ea typeface="Calibri" panose="020F0502020204030204" pitchFamily="34" charset="0"/>
                <a:cs typeface="Times New Roman" panose="02020603050405020304" pitchFamily="18" charset="0"/>
              </a:rPr>
              <a:t>amonijaka, belila ili alkohola.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45720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Calibri" panose="020F0502020204030204" pitchFamily="34" charset="0"/>
                <a:ea typeface="Calibri" panose="020F0502020204030204" pitchFamily="34" charset="0"/>
                <a:cs typeface="Times New Roman" panose="02020603050405020304" pitchFamily="18" charset="0"/>
              </a:rPr>
              <a:t>Ostavite da se proizvod potpuno osuši nakon čišćenja, a zatim ga odložite za skladištenje</a:t>
            </a:r>
            <a:r>
              <a:rPr lang="bg-BG" sz="900" dirty="0">
                <a:latin typeface="Calibri" panose="020F0502020204030204" pitchFamily="34"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dirty="0">
                <a:latin typeface="Calibri" panose="020F0502020204030204" pitchFamily="34" charset="0"/>
                <a:ea typeface="Calibri" panose="020F0502020204030204" pitchFamily="34" charset="0"/>
                <a:cs typeface="Times New Roman" panose="02020603050405020304" pitchFamily="18" charset="0"/>
              </a:rPr>
              <a:t>Ne postavljajte nikakve predmete na ili u stolici za hranjenje da biste izbegli oštećenje konstrukcije</a:t>
            </a:r>
            <a:r>
              <a:rPr lang="bg-BG" sz="900" dirty="0" smtClean="0">
                <a:latin typeface="Calibri" panose="020F0502020204030204" pitchFamily="34" charset="0"/>
                <a:ea typeface="Calibri" panose="020F0502020204030204" pitchFamily="34" charset="0"/>
                <a:cs typeface="Times New Roman" panose="02020603050405020304" pitchFamily="18" charset="0"/>
              </a:rPr>
              <a:t>.</a:t>
            </a:r>
          </a:p>
          <a:p>
            <a:pPr lvl="0">
              <a:tabLst>
                <a:tab pos="67818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Calibri" panose="020F0502020204030204" pitchFamily="34" charset="0"/>
                <a:ea typeface="Calibri" panose="020F0502020204030204" pitchFamily="34" charset="0"/>
                <a:cs typeface="Times New Roman" panose="02020603050405020304" pitchFamily="18" charset="0"/>
              </a:rPr>
              <a:t>Skladištite proizvod na suvom i čistom mestu</a:t>
            </a:r>
            <a:r>
              <a:rPr lang="bg-BG" sz="900" dirty="0">
                <a:latin typeface="Calibri" panose="020F0502020204030204" pitchFamily="34" charset="0"/>
                <a:ea typeface="Calibri" panose="020F0502020204030204" pitchFamily="34" charset="0"/>
                <a:cs typeface="Times New Roman" panose="02020603050405020304" pitchFamily="18" charset="0"/>
              </a:rPr>
              <a:t>. NE izlažite proizvod direktnoj sunčevoj svetlosti, kiši, vlazi ili naglim promenama </a:t>
            </a:r>
            <a:r>
              <a:rPr lang="bg-BG" sz="900" dirty="0" smtClean="0">
                <a:latin typeface="Calibri" panose="020F0502020204030204" pitchFamily="34" charset="0"/>
                <a:ea typeface="Calibri" panose="020F0502020204030204" pitchFamily="34" charset="0"/>
                <a:cs typeface="Times New Roman" panose="02020603050405020304" pitchFamily="18" charset="0"/>
              </a:rPr>
              <a:t>temperature.</a:t>
            </a:r>
          </a:p>
          <a:p>
            <a:pPr lvl="0">
              <a:tabLst>
                <a:tab pos="67818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2</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Calibri" panose="020F0502020204030204" pitchFamily="34" charset="0"/>
                <a:ea typeface="Calibri" panose="020F0502020204030204" pitchFamily="34" charset="0"/>
                <a:cs typeface="Times New Roman" panose="02020603050405020304" pitchFamily="18" charset="0"/>
              </a:rPr>
              <a:t>Da biste osigurali bezbednost svog deteta i dugotrajnu upotrebu ove stolice za hranjenje, preporučujemo </a:t>
            </a:r>
            <a:r>
              <a:rPr lang="hr-HR" sz="900" dirty="0">
                <a:latin typeface="Calibri" panose="020F0502020204030204" pitchFamily="34" charset="0"/>
                <a:ea typeface="Calibri" panose="020F0502020204030204" pitchFamily="34" charset="0"/>
                <a:cs typeface="Times New Roman" panose="02020603050405020304" pitchFamily="18" charset="0"/>
              </a:rPr>
              <a:t>V</a:t>
            </a:r>
            <a:r>
              <a:rPr lang="bg-BG" sz="900" dirty="0">
                <a:latin typeface="Calibri" panose="020F0502020204030204" pitchFamily="34" charset="0"/>
                <a:ea typeface="Calibri" panose="020F0502020204030204" pitchFamily="34" charset="0"/>
                <a:cs typeface="Times New Roman" panose="02020603050405020304" pitchFamily="18" charset="0"/>
              </a:rPr>
              <a:t>am da redovno proveravate mehanizme za zaključavanje, sigurnosne pojaseve i kopče, zglobove i mehanizme za podešavanje sedišta i mehanizme za pričvršćivanje da nisu pohabani, oštećeni ili </a:t>
            </a:r>
            <a:r>
              <a:rPr lang="hr-HR" sz="900" dirty="0">
                <a:latin typeface="Calibri" panose="020F0502020204030204" pitchFamily="34" charset="0"/>
                <a:ea typeface="Calibri" panose="020F0502020204030204" pitchFamily="34" charset="0"/>
                <a:cs typeface="Times New Roman" panose="02020603050405020304" pitchFamily="18" charset="0"/>
              </a:rPr>
              <a:t>po</a:t>
            </a:r>
            <a:r>
              <a:rPr lang="bg-BG" sz="900" dirty="0">
                <a:latin typeface="Calibri" panose="020F0502020204030204" pitchFamily="34" charset="0"/>
                <a:ea typeface="Calibri" panose="020F0502020204030204" pitchFamily="34" charset="0"/>
                <a:cs typeface="Times New Roman" panose="02020603050405020304" pitchFamily="18" charset="0"/>
              </a:rPr>
              <a:t>kidani.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3</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Calibri" panose="020F0502020204030204" pitchFamily="34" charset="0"/>
                <a:ea typeface="Calibri" panose="020F0502020204030204" pitchFamily="34" charset="0"/>
                <a:cs typeface="Times New Roman" panose="02020603050405020304" pitchFamily="18" charset="0"/>
              </a:rPr>
              <a:t>Ako pronađete labave veze, pocepani</a:t>
            </a:r>
            <a:r>
              <a:rPr lang="hr-HR" sz="900" dirty="0">
                <a:latin typeface="Calibri" panose="020F0502020204030204" pitchFamily="34" charset="0"/>
                <a:ea typeface="Calibri" panose="020F0502020204030204" pitchFamily="34" charset="0"/>
                <a:cs typeface="Times New Roman" panose="02020603050405020304" pitchFamily="18" charset="0"/>
              </a:rPr>
              <a:t>h</a:t>
            </a:r>
            <a:r>
              <a:rPr lang="bg-BG" sz="900" dirty="0">
                <a:latin typeface="Calibri" panose="020F0502020204030204" pitchFamily="34" charset="0"/>
                <a:ea typeface="Calibri" panose="020F0502020204030204" pitchFamily="34" charset="0"/>
                <a:cs typeface="Times New Roman" panose="02020603050405020304" pitchFamily="18" charset="0"/>
              </a:rPr>
              <a:t>, napukli</a:t>
            </a:r>
            <a:r>
              <a:rPr lang="hr-HR" sz="900" dirty="0">
                <a:latin typeface="Calibri" panose="020F0502020204030204" pitchFamily="34" charset="0"/>
                <a:ea typeface="Calibri" panose="020F0502020204030204" pitchFamily="34" charset="0"/>
                <a:cs typeface="Times New Roman" panose="02020603050405020304" pitchFamily="18" charset="0"/>
              </a:rPr>
              <a:t>h</a:t>
            </a:r>
            <a:r>
              <a:rPr lang="bg-BG" sz="900" dirty="0">
                <a:latin typeface="Calibri" panose="020F0502020204030204" pitchFamily="34" charset="0"/>
                <a:ea typeface="Calibri" panose="020F0502020204030204" pitchFamily="34" charset="0"/>
                <a:cs typeface="Times New Roman" panose="02020603050405020304" pitchFamily="18" charset="0"/>
              </a:rPr>
              <a:t> ili oštećeni</a:t>
            </a:r>
            <a:r>
              <a:rPr lang="hr-HR" sz="900" dirty="0">
                <a:latin typeface="Calibri" panose="020F0502020204030204" pitchFamily="34" charset="0"/>
                <a:ea typeface="Calibri" panose="020F0502020204030204" pitchFamily="34" charset="0"/>
                <a:cs typeface="Times New Roman" panose="02020603050405020304" pitchFamily="18" charset="0"/>
              </a:rPr>
              <a:t>h</a:t>
            </a:r>
            <a:r>
              <a:rPr lang="bg-BG" sz="900" dirty="0">
                <a:latin typeface="Calibri" panose="020F0502020204030204" pitchFamily="34" charset="0"/>
                <a:ea typeface="Calibri" panose="020F0502020204030204" pitchFamily="34" charset="0"/>
                <a:cs typeface="Times New Roman" panose="02020603050405020304" pitchFamily="18" charset="0"/>
              </a:rPr>
              <a:t> delova,</a:t>
            </a:r>
            <a:r>
              <a:rPr lang="hr-HR" sz="900" dirty="0">
                <a:latin typeface="Calibri" panose="020F0502020204030204" pitchFamily="34" charset="0"/>
                <a:ea typeface="Calibri" panose="020F0502020204030204" pitchFamily="34" charset="0"/>
                <a:cs typeface="Times New Roman" panose="02020603050405020304" pitchFamily="18" charset="0"/>
              </a:rPr>
              <a:t> oni treba da budu popravljeni ili zamenjeni originalnim delovima od ovlašćenog servisnog centra. Za to treba da se obratite </a:t>
            </a:r>
            <a:r>
              <a:rPr lang="bg-BG" sz="900" dirty="0">
                <a:latin typeface="Calibri" panose="020F0502020204030204" pitchFamily="34" charset="0"/>
                <a:ea typeface="Calibri" panose="020F0502020204030204" pitchFamily="34" charset="0"/>
                <a:cs typeface="Times New Roman" panose="02020603050405020304" pitchFamily="18" charset="0"/>
              </a:rPr>
              <a:t>prodavnici u kojoj ste kupili proizvod.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4</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Calibri" panose="020F0502020204030204" pitchFamily="34" charset="0"/>
                <a:ea typeface="Calibri" panose="020F0502020204030204" pitchFamily="34" charset="0"/>
                <a:cs typeface="Times New Roman" panose="02020603050405020304" pitchFamily="18" charset="0"/>
              </a:rPr>
              <a:t>Ako nađete kvar ili neka iz funkcija stolice ne radi, morate prestati da je koristite dok se kvar ne ukloni. Da biste to uradili, obratite se prodavnici u kojoj ste kupili proizvod.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ru-RU" sz="900" dirty="0" smtClean="0">
                <a:latin typeface="Times New Roman" panose="02020603050405020304" pitchFamily="18" charset="0"/>
                <a:ea typeface="Calibri" panose="020F0502020204030204" pitchFamily="34" charset="0"/>
                <a:cs typeface="Times New Roman" panose="02020603050405020304" pitchFamily="18" charset="0"/>
              </a:rPr>
              <a:t>5</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Sastav presvlake</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Spoljni </a:t>
            </a:r>
            <a:r>
              <a:rPr lang="hr-HR" sz="900" b="1" dirty="0">
                <a:latin typeface="Times New Roman" panose="02020603050405020304" pitchFamily="18" charset="0"/>
                <a:ea typeface="Calibri" panose="020F0502020204030204" pitchFamily="34" charset="0"/>
                <a:cs typeface="Times New Roman" panose="02020603050405020304" pitchFamily="18" charset="0"/>
              </a:rPr>
              <a:t>deo</a:t>
            </a:r>
            <a:r>
              <a:rPr lang="bg-BG" sz="900" b="1" dirty="0">
                <a:latin typeface="Times New Roman" panose="02020603050405020304" pitchFamily="18" charset="0"/>
                <a:ea typeface="Calibri" panose="020F0502020204030204" pitchFamily="34" charset="0"/>
                <a:cs typeface="Times New Roman" panose="02020603050405020304" pitchFamily="18" charset="0"/>
              </a:rPr>
              <a:t>: 100%</a:t>
            </a:r>
            <a:r>
              <a:rPr lang="en-US" sz="900" b="1" dirty="0">
                <a:latin typeface="Times New Roman" panose="02020603050405020304" pitchFamily="18" charset="0"/>
                <a:ea typeface="Calibri" panose="020F0502020204030204" pitchFamily="34" charset="0"/>
                <a:cs typeface="Times New Roman" panose="02020603050405020304" pitchFamily="18" charset="0"/>
              </a:rPr>
              <a:t> </a:t>
            </a:r>
            <a:r>
              <a:rPr lang="en-US" sz="900" b="1" dirty="0" smtClean="0">
                <a:latin typeface="Times New Roman" panose="02020603050405020304" pitchFamily="18" charset="0"/>
                <a:ea typeface="Calibri" panose="020F0502020204030204" pitchFamily="34" charset="0"/>
                <a:cs typeface="Times New Roman" panose="02020603050405020304" pitchFamily="18" charset="0"/>
              </a:rPr>
              <a:t>PVC</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Punjenje</a:t>
            </a:r>
            <a:r>
              <a:rPr lang="bg-BG" sz="900" b="1" dirty="0">
                <a:latin typeface="Times New Roman" panose="02020603050405020304" pitchFamily="18" charset="0"/>
                <a:ea typeface="Calibri" panose="020F0502020204030204" pitchFamily="34" charset="0"/>
                <a:cs typeface="Times New Roman" panose="02020603050405020304" pitchFamily="18" charset="0"/>
              </a:rPr>
              <a:t>: 100% </a:t>
            </a: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polyester</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PROIZ</a:t>
            </a:r>
            <a:endParaRPr lang="bg-BG" sz="9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EDENO </a:t>
            </a:r>
            <a:r>
              <a:rPr lang="hr-HR" sz="900" b="1" dirty="0">
                <a:latin typeface="Times New Roman" panose="02020603050405020304" pitchFamily="18" charset="0"/>
                <a:ea typeface="Calibri" panose="020F0502020204030204" pitchFamily="34" charset="0"/>
                <a:cs typeface="Times New Roman" panose="02020603050405020304" pitchFamily="18" charset="0"/>
              </a:rPr>
              <a:t>ZA </a:t>
            </a:r>
            <a:r>
              <a:rPr lang="en-US" sz="900" b="1" dirty="0" smtClean="0">
                <a:latin typeface="Times New Roman" panose="02020603050405020304" pitchFamily="18" charset="0"/>
                <a:ea typeface="Calibri" panose="020F0502020204030204" pitchFamily="34" charset="0"/>
                <a:cs typeface="Times New Roman" panose="02020603050405020304" pitchFamily="18" charset="0"/>
              </a:rPr>
              <a:t>MONI</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Uvoznik</a:t>
            </a:r>
            <a:r>
              <a:rPr lang="bg-BG"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b="1" dirty="0">
                <a:latin typeface="Times New Roman" panose="02020603050405020304" pitchFamily="18" charset="0"/>
                <a:ea typeface="Calibri" panose="020F0502020204030204" pitchFamily="34" charset="0"/>
                <a:cs typeface="Times New Roman" panose="02020603050405020304" pitchFamily="18" charset="0"/>
              </a:rPr>
              <a:t>Moni trejd DOO (</a:t>
            </a:r>
            <a:r>
              <a:rPr lang="bg-BG" sz="900" b="1" dirty="0">
                <a:latin typeface="Times New Roman" panose="02020603050405020304" pitchFamily="18" charset="0"/>
                <a:ea typeface="Calibri" panose="020F0502020204030204" pitchFamily="34" charset="0"/>
                <a:cs typeface="Times New Roman" panose="02020603050405020304" pitchFamily="18" charset="0"/>
              </a:rPr>
              <a:t>Мони Трейд ООД</a:t>
            </a: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Poreklo</a:t>
            </a:r>
            <a:r>
              <a:rPr lang="hr-HR" sz="900" b="1" dirty="0">
                <a:latin typeface="Times New Roman" panose="02020603050405020304" pitchFamily="18" charset="0"/>
                <a:ea typeface="Calibri" panose="020F0502020204030204" pitchFamily="34" charset="0"/>
                <a:cs typeface="Times New Roman" panose="02020603050405020304" pitchFamily="18" charset="0"/>
              </a:rPr>
              <a:t>: KNR (Narodna republika </a:t>
            </a: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Kina)</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Adresa</a:t>
            </a:r>
            <a:r>
              <a:rPr lang="bg-BG"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b="1" dirty="0">
                <a:latin typeface="Times New Roman" panose="02020603050405020304" pitchFamily="18" charset="0"/>
                <a:ea typeface="Calibri" panose="020F0502020204030204" pitchFamily="34" charset="0"/>
                <a:cs typeface="Times New Roman" panose="02020603050405020304" pitchFamily="18" charset="0"/>
              </a:rPr>
              <a:t>Bugarska</a:t>
            </a:r>
            <a:r>
              <a:rPr lang="bg-BG" sz="900" b="1" dirty="0">
                <a:latin typeface="Times New Roman" panose="02020603050405020304" pitchFamily="18" charset="0"/>
                <a:ea typeface="Calibri" panose="020F0502020204030204" pitchFamily="34" charset="0"/>
                <a:cs typeface="Times New Roman" panose="02020603050405020304" pitchFamily="18" charset="0"/>
              </a:rPr>
              <a:t>,</a:t>
            </a:r>
            <a:r>
              <a:rPr lang="hr-HR" sz="900" b="1" dirty="0">
                <a:latin typeface="Times New Roman" panose="02020603050405020304" pitchFamily="18" charset="0"/>
                <a:ea typeface="Calibri" panose="020F0502020204030204" pitchFamily="34" charset="0"/>
                <a:cs typeface="Times New Roman" panose="02020603050405020304" pitchFamily="18" charset="0"/>
              </a:rPr>
              <a:t> grad Sofija</a:t>
            </a:r>
            <a:r>
              <a:rPr lang="bg-BG" sz="900" b="1" dirty="0">
                <a:latin typeface="Times New Roman" panose="02020603050405020304" pitchFamily="18" charset="0"/>
                <a:ea typeface="Calibri" panose="020F0502020204030204" pitchFamily="34" charset="0"/>
                <a:cs typeface="Times New Roman" panose="02020603050405020304" pitchFamily="18" charset="0"/>
              </a:rPr>
              <a:t>,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Naselje </a:t>
            </a:r>
            <a:r>
              <a:rPr lang="hr-HR" sz="900" b="1" dirty="0">
                <a:latin typeface="Times New Roman" panose="02020603050405020304" pitchFamily="18" charset="0"/>
                <a:ea typeface="Calibri" panose="020F0502020204030204" pitchFamily="34" charset="0"/>
                <a:cs typeface="Times New Roman" panose="02020603050405020304" pitchFamily="18" charset="0"/>
              </a:rPr>
              <a:t>Trebič, ulica Dolo </a:t>
            </a: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1</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hr-HR" sz="900" b="1" dirty="0" smtClean="0">
                <a:latin typeface="Times New Roman" panose="02020603050405020304" pitchFamily="18" charset="0"/>
                <a:ea typeface="Calibri" panose="020F0502020204030204" pitchFamily="34" charset="0"/>
                <a:cs typeface="Times New Roman" panose="02020603050405020304" pitchFamily="18" charset="0"/>
              </a:rPr>
              <a:t>Telefon</a:t>
            </a:r>
            <a:r>
              <a:rPr lang="bg-BG" sz="900" b="1" dirty="0">
                <a:latin typeface="Times New Roman" panose="02020603050405020304" pitchFamily="18" charset="0"/>
                <a:ea typeface="Calibri" panose="020F0502020204030204" pitchFamily="34" charset="0"/>
                <a:cs typeface="Times New Roman" panose="02020603050405020304" pitchFamily="18" charset="0"/>
              </a:rPr>
              <a:t>: 02/ 936 07 </a:t>
            </a:r>
            <a:r>
              <a:rPr lang="bg-BG" sz="900" b="1" dirty="0" smtClean="0">
                <a:latin typeface="Times New Roman" panose="02020603050405020304" pitchFamily="18" charset="0"/>
                <a:ea typeface="Calibri" panose="020F0502020204030204" pitchFamily="34" charset="0"/>
                <a:cs typeface="Times New Roman" panose="02020603050405020304" pitchFamily="18" charset="0"/>
              </a:rPr>
              <a:t>90</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pPr lvl="0">
              <a:tabLst>
                <a:tab pos="678180" algn="l"/>
              </a:tabLst>
            </a:pPr>
            <a:r>
              <a:rPr lang="bg-BG" sz="900" b="1" dirty="0" smtClean="0">
                <a:latin typeface="Times New Roman" panose="02020603050405020304" pitchFamily="18" charset="0"/>
                <a:ea typeface="Calibri" panose="020F0502020204030204" pitchFamily="34" charset="0"/>
                <a:cs typeface="Times New Roman" panose="02020603050405020304" pitchFamily="18" charset="0"/>
              </a:rPr>
              <a:t>Web</a:t>
            </a:r>
            <a:r>
              <a:rPr lang="bg-BG" sz="900" b="1" dirty="0">
                <a:latin typeface="Times New Roman" panose="02020603050405020304" pitchFamily="18" charset="0"/>
                <a:ea typeface="Calibri" panose="020F0502020204030204" pitchFamily="34" charset="0"/>
                <a:cs typeface="Times New Roman" panose="02020603050405020304" pitchFamily="18" charset="0"/>
              </a:rPr>
              <a:t>: </a:t>
            </a:r>
            <a:r>
              <a:rPr lang="bg-BG" sz="900" b="1" u="sng" dirty="0">
                <a:latin typeface="Times New Roman" panose="02020603050405020304" pitchFamily="18" charset="0"/>
                <a:ea typeface="Calibri" panose="020F0502020204030204" pitchFamily="34" charset="0"/>
                <a:cs typeface="Times New Roman" panose="02020603050405020304" pitchFamily="18" charset="0"/>
              </a:rPr>
              <a:t>www.cangaroo-bg.com</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bg-BG"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8290" y="2862858"/>
            <a:ext cx="1698189" cy="283464"/>
          </a:xfrm>
          <a:prstGeom prst="rect">
            <a:avLst/>
          </a:prstGeom>
        </p:spPr>
      </p:pic>
      <p:sp>
        <p:nvSpPr>
          <p:cNvPr id="9" name="Rounded Rectangle 8"/>
          <p:cNvSpPr/>
          <p:nvPr/>
        </p:nvSpPr>
        <p:spPr>
          <a:xfrm>
            <a:off x="6798414" y="4274348"/>
            <a:ext cx="5031636" cy="156174"/>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50" b="1" dirty="0" smtClean="0">
                <a:solidFill>
                  <a:schemeClr val="tx1"/>
                </a:solidFill>
              </a:rPr>
              <a:t>ES</a:t>
            </a:r>
            <a:endParaRPr lang="bg-BG" sz="1050" b="1" dirty="0">
              <a:solidFill>
                <a:schemeClr val="tx1"/>
              </a:solidFill>
            </a:endParaRPr>
          </a:p>
        </p:txBody>
      </p:sp>
      <p:sp>
        <p:nvSpPr>
          <p:cNvPr id="10" name="Rectangle 9"/>
          <p:cNvSpPr/>
          <p:nvPr/>
        </p:nvSpPr>
        <p:spPr>
          <a:xfrm>
            <a:off x="6798414" y="4453018"/>
            <a:ext cx="5031636" cy="1528560"/>
          </a:xfrm>
          <a:prstGeom prst="rect">
            <a:avLst/>
          </a:prstGeom>
        </p:spPr>
        <p:txBody>
          <a:bodyPr wrap="square">
            <a:spAutoFit/>
          </a:bodyPr>
          <a:lstStyle/>
          <a:p>
            <a:pPr>
              <a:lnSpc>
                <a:spcPct val="107000"/>
              </a:lnSpc>
              <a:spcAft>
                <a:spcPts val="800"/>
              </a:spcAft>
            </a:pPr>
            <a:r>
              <a:rPr lang="es-ES_tradnl" sz="900" b="1" dirty="0">
                <a:latin typeface="Times New Roman" panose="02020603050405020304" pitchFamily="18" charset="0"/>
                <a:ea typeface="Calibri" panose="020F0502020204030204" pitchFamily="34" charset="0"/>
                <a:cs typeface="Times New Roman" panose="02020603050405020304" pitchFamily="18" charset="0"/>
              </a:rPr>
              <a:t>APTA PARA EL USO POR NIÑOS CON PESO DE HASTA 15 KG (6 - 36 MESES). ESTA SILLA DE COMER CUMPLE CON EL ESTÁNDAR EUROPEO DE SEGURIDAD EN </a:t>
            </a:r>
            <a:r>
              <a:rPr lang="es-ES_tradnl" sz="900" b="1" dirty="0" smtClean="0">
                <a:latin typeface="Times New Roman" panose="02020603050405020304" pitchFamily="18" charset="0"/>
                <a:ea typeface="Calibri" panose="020F0502020204030204" pitchFamily="34" charset="0"/>
                <a:cs typeface="Times New Roman" panose="02020603050405020304" pitchFamily="18" charset="0"/>
              </a:rPr>
              <a:t>14988:2017+A1:2020.</a:t>
            </a:r>
            <a:r>
              <a:rPr lang="es-ES_tradnl" sz="900" dirty="0" smtClean="0">
                <a:latin typeface="Times New Roman" panose="02020603050405020304" pitchFamily="18" charset="0"/>
                <a:ea typeface="Calibri" panose="020F0502020204030204" pitchFamily="34" charset="0"/>
                <a:cs typeface="Times New Roman" panose="02020603050405020304" pitchFamily="18" charset="0"/>
              </a:rPr>
              <a:t> </a:t>
            </a:r>
            <a:r>
              <a:rPr lang="es-ES_tradnl" sz="900" dirty="0">
                <a:latin typeface="Times New Roman" panose="02020603050405020304" pitchFamily="18" charset="0"/>
                <a:ea typeface="Calibri" panose="020F0502020204030204" pitchFamily="34" charset="0"/>
                <a:cs typeface="Times New Roman" panose="02020603050405020304" pitchFamily="18" charset="0"/>
              </a:rPr>
              <a:t>La silla de comer "</a:t>
            </a:r>
            <a:r>
              <a:rPr lang="es-ES_tradnl" sz="900" dirty="0" err="1">
                <a:latin typeface="Times New Roman" panose="02020603050405020304" pitchFamily="18" charset="0"/>
                <a:ea typeface="Calibri" panose="020F0502020204030204" pitchFamily="34" charset="0"/>
                <a:cs typeface="Times New Roman" panose="02020603050405020304" pitchFamily="18" charset="0"/>
              </a:rPr>
              <a:t>Scaut</a:t>
            </a:r>
            <a:r>
              <a:rPr lang="es-ES_tradnl" sz="900" dirty="0">
                <a:latin typeface="Times New Roman" panose="02020603050405020304" pitchFamily="18" charset="0"/>
                <a:ea typeface="Calibri" panose="020F0502020204030204" pitchFamily="34" charset="0"/>
                <a:cs typeface="Times New Roman" panose="02020603050405020304" pitchFamily="18" charset="0"/>
              </a:rPr>
              <a:t>" está diseñada con cuidado con el fin de garantizar la seguridad del bebé y dispone de una grande bandeja de comer con un </a:t>
            </a:r>
            <a:r>
              <a:rPr lang="es-ES_tradnl" sz="900" dirty="0" err="1">
                <a:latin typeface="Times New Roman" panose="02020603050405020304" pitchFamily="18" charset="0"/>
                <a:ea typeface="Calibri" panose="020F0502020204030204" pitchFamily="34" charset="0"/>
                <a:cs typeface="Times New Roman" panose="02020603050405020304" pitchFamily="18" charset="0"/>
              </a:rPr>
              <a:t>portavazos</a:t>
            </a:r>
            <a:r>
              <a:rPr lang="es-ES_tradnl" sz="900" dirty="0">
                <a:latin typeface="Times New Roman" panose="02020603050405020304" pitchFamily="18" charset="0"/>
                <a:ea typeface="Calibri" panose="020F0502020204030204" pitchFamily="34" charset="0"/>
                <a:cs typeface="Times New Roman" panose="02020603050405020304" pitchFamily="18" charset="0"/>
              </a:rPr>
              <a:t>, un asiento que se puede limpiar con un paño y un cinturón de seguridad de 5 puntos. La silla de comer es muy compacta al plegar y su almacenamiento es muy fácil. Apta para niños que pueden sentarse y levantarse sin soporte (6 - 36 meses).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_tradnl" sz="900" dirty="0">
                <a:latin typeface="Times New Roman" panose="02020603050405020304" pitchFamily="18" charset="0"/>
                <a:ea typeface="Calibri" panose="020F0502020204030204" pitchFamily="34" charset="0"/>
                <a:cs typeface="Times New Roman" panose="02020603050405020304" pitchFamily="18" charset="0"/>
              </a:rPr>
              <a:t>Para garantizar un uso seguro y sin problemas, por favor, preste atención y lea las advertencias importantes de seguridad dadas a continuación, así como las instrucciones como sigue: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p:nvPr/>
        </p:nvSpPr>
        <p:spPr>
          <a:xfrm>
            <a:off x="6798414" y="5791486"/>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s-ES" sz="900" b="1" smtClean="0">
                <a:solidFill>
                  <a:schemeClr val="tx1"/>
                </a:solidFill>
                <a:cs typeface="Arial" pitchFamily="34" charset="0"/>
              </a:rPr>
              <a:t>RECOMENDACIONES Y ADVERTENCIAS DE USO SEGURO</a:t>
            </a:r>
            <a:endParaRPr lang="bg-BG" sz="900" b="1" dirty="0">
              <a:solidFill>
                <a:schemeClr val="tx1"/>
              </a:solidFill>
              <a:cs typeface="Arial" pitchFamily="34" charset="0"/>
            </a:endParaRPr>
          </a:p>
        </p:txBody>
      </p:sp>
    </p:spTree>
    <p:extLst>
      <p:ext uri="{BB962C8B-B14F-4D97-AF65-F5344CB8AC3E}">
        <p14:creationId xmlns:p14="http://schemas.microsoft.com/office/powerpoint/2010/main" val="306000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230" y="18036"/>
            <a:ext cx="5044440" cy="3139321"/>
          </a:xfrm>
          <a:prstGeom prst="rect">
            <a:avLst/>
          </a:prstGeom>
        </p:spPr>
        <p:txBody>
          <a:bodyPr wrap="square">
            <a:spAutoFit/>
          </a:bodyPr>
          <a:lstStyle/>
          <a:p>
            <a:r>
              <a:rPr lang="ru-RU" sz="900" dirty="0">
                <a:latin typeface="Times New Roman" panose="02020603050405020304" pitchFamily="18" charset="0"/>
                <a:ea typeface="Calibri" panose="020F0502020204030204" pitchFamily="34" charset="0"/>
                <a:cs typeface="Times New Roman" panose="02020603050405020304" pitchFamily="18" charset="0"/>
              </a:rPr>
              <a:t>21. </a:t>
            </a:r>
            <a:r>
              <a:rPr lang="el-GR" sz="900" dirty="0">
                <a:latin typeface="Times New Roman" panose="02020603050405020304" pitchFamily="18" charset="0"/>
                <a:ea typeface="Calibri" panose="020F0502020204030204" pitchFamily="34" charset="0"/>
                <a:cs typeface="Times New Roman" panose="02020603050405020304" pitchFamily="18" charset="0"/>
              </a:rPr>
              <a:t>Η καρέκλα προορίζεται για χρήση μόνο από ένα παιδί! Μην αφήνετε και μην επιτρέπετε μερικά παιδιά ταυτόχρονα να χρησιμοποιούν το προϊόν!</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22. </a:t>
            </a:r>
            <a:r>
              <a:rPr lang="el-GR" sz="900" dirty="0">
                <a:latin typeface="Times New Roman" panose="02020603050405020304" pitchFamily="18" charset="0"/>
                <a:ea typeface="Calibri" panose="020F0502020204030204" pitchFamily="34" charset="0"/>
                <a:cs typeface="Times New Roman" panose="02020603050405020304" pitchFamily="18" charset="0"/>
              </a:rPr>
              <a:t>Πριν βάλετε το παιδί στην καρέκλα βεβαιωθείτε, ότι είναι πλήρως ανοιχτή και σταθεροποιημένη σε ανοιχτή θέση και ότι όλοι οι μηχανισμοί ασφαλείας ασφαλίστηκαν καλά! Μ’ αυτόν τον τρόπο θα αποφύγετε τραυματισμό του παιδιού σε περίπτωση που η καρέκλα κλείσει απότομα.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23. </a:t>
            </a:r>
            <a:r>
              <a:rPr lang="el-GR" sz="900" dirty="0">
                <a:latin typeface="Times New Roman" panose="02020603050405020304" pitchFamily="18" charset="0"/>
                <a:ea typeface="Calibri" panose="020F0502020204030204" pitchFamily="34" charset="0"/>
                <a:cs typeface="Times New Roman" panose="02020603050405020304" pitchFamily="18" charset="0"/>
              </a:rPr>
              <a:t>Μην αφήνετε το παιδί να κάθεται όρθιο στην καρέκλα!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24. </a:t>
            </a:r>
            <a:r>
              <a:rPr lang="el-GR" sz="900" dirty="0">
                <a:latin typeface="Times New Roman" panose="02020603050405020304" pitchFamily="18" charset="0"/>
                <a:ea typeface="Calibri" panose="020F0502020204030204" pitchFamily="34" charset="0"/>
                <a:cs typeface="Times New Roman" panose="02020603050405020304" pitchFamily="18" charset="0"/>
              </a:rPr>
              <a:t>Ο δίσκος φαγητού δεν προορίζεται για να κρατήσει το παιδί σας στην καρέκλα!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25. </a:t>
            </a:r>
            <a:r>
              <a:rPr lang="el-GR" sz="900" dirty="0">
                <a:latin typeface="Times New Roman" panose="02020603050405020304" pitchFamily="18" charset="0"/>
                <a:ea typeface="Calibri" panose="020F0502020204030204" pitchFamily="34" charset="0"/>
                <a:cs typeface="Times New Roman" panose="02020603050405020304" pitchFamily="18" charset="0"/>
              </a:rPr>
              <a:t>Μη χρησιμοποιείτε την καρέκλα φαγητού χωρίς τον δίσκο φαγητού, όπως πάντα πρέπει να βεβαιώνεστε, ότι συναρμολογήθηκε σταθερά.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el-GR" sz="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900" dirty="0">
                <a:latin typeface="Times New Roman" panose="02020603050405020304" pitchFamily="18" charset="0"/>
                <a:ea typeface="Calibri" panose="020F0502020204030204" pitchFamily="34" charset="0"/>
                <a:cs typeface="Times New Roman" panose="02020603050405020304" pitchFamily="18" charset="0"/>
              </a:rPr>
              <a:t>26.</a:t>
            </a:r>
            <a:r>
              <a:rPr lang="el-GR" sz="900" dirty="0">
                <a:latin typeface="Times New Roman" panose="02020603050405020304" pitchFamily="18" charset="0"/>
                <a:ea typeface="Calibri" panose="020F0502020204030204" pitchFamily="34" charset="0"/>
                <a:cs typeface="Times New Roman" panose="02020603050405020304" pitchFamily="18" charset="0"/>
              </a:rPr>
              <a:t> Πάντα πρέπει να αφήνετε αρκετή, όμως ασφαλή απόσταση μεταξύ του παιδιού και του δίσκου φαγητού.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27. </a:t>
            </a:r>
            <a:r>
              <a:rPr lang="el-GR" sz="900" dirty="0">
                <a:latin typeface="Times New Roman" panose="02020603050405020304" pitchFamily="18" charset="0"/>
                <a:ea typeface="Calibri" panose="020F0502020204030204" pitchFamily="34" charset="0"/>
                <a:cs typeface="Times New Roman" panose="02020603050405020304" pitchFamily="18" charset="0"/>
              </a:rPr>
              <a:t>Πρέπει να είστε προσεκτικοί, όταν ρυθμίζετε την θέση του δίσκου, την βάση για τα πόδια όσο ανοίγετε και κλείνετε την καρέκλα, επειδή υπάρχει κίνδυνος τα δάκτυλα να πιαστούν.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28. </a:t>
            </a:r>
            <a:r>
              <a:rPr lang="el-GR" sz="900" dirty="0">
                <a:latin typeface="Times New Roman" panose="02020603050405020304" pitchFamily="18" charset="0"/>
                <a:ea typeface="Calibri" panose="020F0502020204030204" pitchFamily="34" charset="0"/>
                <a:cs typeface="Times New Roman" panose="02020603050405020304" pitchFamily="18" charset="0"/>
              </a:rPr>
              <a:t>Ποτέ μη σηκώνετε, μη μετακινείτε, μη κλείνετε και μην ρυθμίζετε ή επισκευάζετε την καρέκλα όσο υπάρχει παιδί εντός αυτή. Αυτό μπορεί να οδηγήσει σε τραυματισμό του παιδιού!</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29. </a:t>
            </a:r>
            <a:r>
              <a:rPr lang="el-GR" sz="900" dirty="0">
                <a:latin typeface="Times New Roman" panose="02020603050405020304" pitchFamily="18" charset="0"/>
                <a:ea typeface="Calibri" panose="020F0502020204030204" pitchFamily="34" charset="0"/>
                <a:cs typeface="Times New Roman" panose="02020603050405020304" pitchFamily="18" charset="0"/>
              </a:rPr>
              <a:t>Μην σηκώνετε την καρέκλα μέσω του δίσκου ή της βάσης για τα πόδια!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30. </a:t>
            </a:r>
            <a:r>
              <a:rPr lang="el-GR" sz="900" dirty="0">
                <a:latin typeface="Times New Roman" panose="02020603050405020304" pitchFamily="18" charset="0"/>
                <a:ea typeface="Calibri" panose="020F0502020204030204" pitchFamily="34" charset="0"/>
                <a:cs typeface="Times New Roman" panose="02020603050405020304" pitchFamily="18" charset="0"/>
              </a:rPr>
              <a:t>Η καρέκλα δεν είναι παιχνίδι και μην αφήνετε το παιδί να κρέμεται στην καρέκλα ή να παίζει με την καρέκλα!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31. </a:t>
            </a:r>
            <a:r>
              <a:rPr lang="el-GR" sz="900" dirty="0">
                <a:latin typeface="Times New Roman" panose="02020603050405020304" pitchFamily="18" charset="0"/>
                <a:ea typeface="Calibri" panose="020F0502020204030204" pitchFamily="34" charset="0"/>
                <a:cs typeface="Times New Roman" panose="02020603050405020304" pitchFamily="18" charset="0"/>
              </a:rPr>
              <a:t>Όσο το παιδί είναι στην καρέκλα, μην αφήνετε άλλα παιδιά ή ζώα να κινούνται και να τρέχουν κάτω ή κοντά στην καρέκλα.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32. </a:t>
            </a:r>
            <a:r>
              <a:rPr lang="el-GR" sz="900" dirty="0">
                <a:latin typeface="Times New Roman" panose="02020603050405020304" pitchFamily="18" charset="0"/>
                <a:ea typeface="Calibri" panose="020F0502020204030204" pitchFamily="34" charset="0"/>
                <a:cs typeface="Times New Roman" panose="02020603050405020304" pitchFamily="18" charset="0"/>
              </a:rPr>
              <a:t>Αποθηκεύστε την καρέκλα φαγητού, όταν δεν χρησιμοποιείται, μακριά από ζεστές επιφάνειες, υγρά, λουριά κουρτινών παραθύρων και μακριά από ηλεκτρικά καλώδια.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49"/>
          <p:cNvSpPr txBox="1">
            <a:spLocks noChangeAspect="1"/>
          </p:cNvSpPr>
          <p:nvPr/>
        </p:nvSpPr>
        <p:spPr>
          <a:xfrm>
            <a:off x="316230" y="6521411"/>
            <a:ext cx="334925" cy="216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14</a:t>
            </a:r>
            <a:endParaRPr lang="bg-BG" sz="900" b="1" dirty="0">
              <a:latin typeface="Arial" pitchFamily="34" charset="0"/>
              <a:cs typeface="Arial" pitchFamily="34" charset="0"/>
            </a:endParaRPr>
          </a:p>
        </p:txBody>
      </p:sp>
      <p:sp>
        <p:nvSpPr>
          <p:cNvPr id="4" name="TextBox 3"/>
          <p:cNvSpPr txBox="1"/>
          <p:nvPr/>
        </p:nvSpPr>
        <p:spPr>
          <a:xfrm>
            <a:off x="316230" y="3110745"/>
            <a:ext cx="504444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Εξαρτήματα</a:t>
            </a:r>
            <a:endParaRPr lang="bg-BG" sz="900" b="1" dirty="0">
              <a:solidFill>
                <a:schemeClr val="tx1"/>
              </a:solidFill>
              <a:cs typeface="Arial" pitchFamily="34" charset="0"/>
            </a:endParaRPr>
          </a:p>
        </p:txBody>
      </p:sp>
      <p:sp>
        <p:nvSpPr>
          <p:cNvPr id="5" name="TextBox 4"/>
          <p:cNvSpPr txBox="1"/>
          <p:nvPr/>
        </p:nvSpPr>
        <p:spPr>
          <a:xfrm>
            <a:off x="316230" y="3366134"/>
            <a:ext cx="5044440" cy="369332"/>
          </a:xfrm>
          <a:prstGeom prst="rect">
            <a:avLst/>
          </a:prstGeom>
          <a:noFill/>
        </p:spPr>
        <p:txBody>
          <a:bodyPr wrap="square" rtlCol="0">
            <a:spAutoFit/>
          </a:bodyPr>
          <a:lstStyle/>
          <a:p>
            <a:r>
              <a:rPr lang="el-GR" sz="900" dirty="0"/>
              <a:t>1.Δίσκος </a:t>
            </a:r>
            <a:r>
              <a:rPr lang="el-GR" sz="900" dirty="0" smtClean="0"/>
              <a:t>φαγητού</a:t>
            </a:r>
            <a:r>
              <a:rPr lang="en-US" sz="900" dirty="0" smtClean="0"/>
              <a:t>; </a:t>
            </a:r>
            <a:r>
              <a:rPr lang="el-GR" sz="900" dirty="0" smtClean="0"/>
              <a:t>2</a:t>
            </a:r>
            <a:r>
              <a:rPr lang="el-GR" sz="900" dirty="0"/>
              <a:t>. Ζώνη 5 </a:t>
            </a:r>
            <a:r>
              <a:rPr lang="el-GR" sz="900" dirty="0" smtClean="0"/>
              <a:t>σημείων</a:t>
            </a:r>
            <a:r>
              <a:rPr lang="en-US" sz="900" dirty="0" smtClean="0"/>
              <a:t>; </a:t>
            </a:r>
            <a:r>
              <a:rPr lang="el-GR" sz="900" dirty="0" smtClean="0"/>
              <a:t>3.</a:t>
            </a:r>
            <a:r>
              <a:rPr lang="en-US" sz="900" dirty="0" smtClean="0"/>
              <a:t> </a:t>
            </a:r>
            <a:r>
              <a:rPr lang="el-GR" sz="900" dirty="0" smtClean="0"/>
              <a:t>Βάση </a:t>
            </a:r>
            <a:r>
              <a:rPr lang="el-GR" sz="900" dirty="0"/>
              <a:t>για τα </a:t>
            </a:r>
            <a:r>
              <a:rPr lang="el-GR" sz="900" dirty="0" smtClean="0"/>
              <a:t>πόδια</a:t>
            </a:r>
            <a:r>
              <a:rPr lang="en-US" sz="900" dirty="0" smtClean="0"/>
              <a:t>; </a:t>
            </a:r>
            <a:r>
              <a:rPr lang="el-GR" sz="900" dirty="0" smtClean="0"/>
              <a:t>4.</a:t>
            </a:r>
            <a:r>
              <a:rPr lang="en-US" sz="900" dirty="0" smtClean="0"/>
              <a:t> </a:t>
            </a:r>
            <a:r>
              <a:rPr lang="el-GR" sz="900" dirty="0" smtClean="0"/>
              <a:t>Κουμπί ασφαλείας</a:t>
            </a:r>
            <a:r>
              <a:rPr lang="en-US" sz="900" dirty="0" smtClean="0"/>
              <a:t> </a:t>
            </a:r>
            <a:r>
              <a:rPr lang="el-GR" sz="900" dirty="0" smtClean="0"/>
              <a:t>5.Πρόσθια </a:t>
            </a:r>
            <a:r>
              <a:rPr lang="el-GR" sz="900" dirty="0"/>
              <a:t>πόδια (πιο πλατιά στην πάνω </a:t>
            </a:r>
            <a:r>
              <a:rPr lang="el-GR" sz="900" dirty="0" smtClean="0"/>
              <a:t>πλευρά)</a:t>
            </a:r>
            <a:r>
              <a:rPr lang="en-US" sz="900" dirty="0" smtClean="0"/>
              <a:t>; </a:t>
            </a:r>
            <a:r>
              <a:rPr lang="el-GR" sz="900" dirty="0" smtClean="0"/>
              <a:t>6.</a:t>
            </a:r>
            <a:r>
              <a:rPr lang="en-US" sz="900" dirty="0" smtClean="0"/>
              <a:t> </a:t>
            </a:r>
            <a:r>
              <a:rPr lang="el-GR" sz="900" dirty="0" smtClean="0"/>
              <a:t>Καλάθι παιχνιδιών</a:t>
            </a:r>
            <a:r>
              <a:rPr lang="en-US" sz="900" dirty="0" smtClean="0"/>
              <a:t>;</a:t>
            </a:r>
            <a:r>
              <a:rPr lang="el-GR" sz="900" dirty="0" smtClean="0"/>
              <a:t> 7.</a:t>
            </a:r>
            <a:r>
              <a:rPr lang="en-US" sz="900" dirty="0" smtClean="0"/>
              <a:t> </a:t>
            </a:r>
            <a:r>
              <a:rPr lang="el-GR" sz="900" dirty="0" smtClean="0"/>
              <a:t>Πίσω </a:t>
            </a:r>
            <a:r>
              <a:rPr lang="el-GR" sz="900" dirty="0"/>
              <a:t>πόδια (πιο στενά στην πάνω πλευρά)</a:t>
            </a:r>
          </a:p>
        </p:txBody>
      </p:sp>
      <p:sp>
        <p:nvSpPr>
          <p:cNvPr id="6" name="TextBox 5"/>
          <p:cNvSpPr txBox="1"/>
          <p:nvPr/>
        </p:nvSpPr>
        <p:spPr>
          <a:xfrm>
            <a:off x="316230" y="3688854"/>
            <a:ext cx="504444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smtClean="0">
                <a:solidFill>
                  <a:schemeClr val="tx1"/>
                </a:solidFill>
                <a:cs typeface="Arial" pitchFamily="34" charset="0"/>
              </a:rPr>
              <a:t>Οδηγίες </a:t>
            </a:r>
            <a:r>
              <a:rPr lang="el-GR" sz="900" b="1" dirty="0">
                <a:solidFill>
                  <a:schemeClr val="tx1"/>
                </a:solidFill>
                <a:cs typeface="Arial" pitchFamily="34" charset="0"/>
              </a:rPr>
              <a:t>συναρμολόγησης </a:t>
            </a:r>
            <a:endParaRPr lang="bg-BG" sz="900" b="1" dirty="0">
              <a:solidFill>
                <a:schemeClr val="tx1"/>
              </a:solidFill>
              <a:cs typeface="Arial" pitchFamily="34" charset="0"/>
            </a:endParaRPr>
          </a:p>
        </p:txBody>
      </p:sp>
      <p:sp>
        <p:nvSpPr>
          <p:cNvPr id="11" name="TextBox 10"/>
          <p:cNvSpPr txBox="1"/>
          <p:nvPr/>
        </p:nvSpPr>
        <p:spPr>
          <a:xfrm>
            <a:off x="316230" y="3944243"/>
            <a:ext cx="5044440" cy="1061829"/>
          </a:xfrm>
          <a:prstGeom prst="rect">
            <a:avLst/>
          </a:prstGeom>
          <a:noFill/>
        </p:spPr>
        <p:txBody>
          <a:bodyPr wrap="square" rtlCol="0">
            <a:spAutoFit/>
          </a:bodyPr>
          <a:lstStyle/>
          <a:p>
            <a:r>
              <a:rPr lang="el-GR" sz="900" b="1" dirty="0"/>
              <a:t>ΠΡΟΣΟΧΗ! ΚΡΑΤΗΣΤΕ ΓΙΑ ΜΕΛΛΟΝΤΙΚΟ ΕΛΕΓΧΟ – ΔΙΑΒΑΣΤΕ ΠΡΟΣΕΚΤΙΚΑ ΚΑΙ ΑΚΟΛΟΥΘΗΣΤΕ ΑΥΣΤΗΡΑ ΤΙΣ ΟΔΗΓΙΕΣ ΣΥΝΑΡΜΟΛΟΓΗΣΗΣ ΚΑΙ ΣΥΝΤΗΡΗΣΗΣ ΠΟΥ ΠΑΡΑΧΩΡΗΘΗΚΑΝ ΑΠΟ ΤΟΝ ΚΑΤΑΣΚΕΥΑΣΤΗ</a:t>
            </a:r>
            <a:r>
              <a:rPr lang="el-GR" sz="900" b="1" dirty="0" smtClean="0"/>
              <a:t>.</a:t>
            </a:r>
            <a:endParaRPr lang="bg-BG" sz="900" b="1" dirty="0" smtClean="0"/>
          </a:p>
          <a:p>
            <a:pPr marL="342900" lvl="0" indent="-342900">
              <a:buFont typeface="+mj-lt"/>
              <a:buAutoNum type="arabicPeriod"/>
            </a:pPr>
            <a:r>
              <a:rPr lang="el-GR" sz="900" dirty="0"/>
              <a:t>Ανοίξτε το πλαίσιο του καθίσματος, όπως απεικονίζεται στην εικόνα 1. </a:t>
            </a:r>
            <a:endParaRPr lang="bg-BG" sz="900" dirty="0"/>
          </a:p>
          <a:p>
            <a:pPr marL="342900" lvl="0" indent="-342900">
              <a:buFont typeface="+mj-lt"/>
              <a:buAutoNum type="arabicPeriod"/>
            </a:pPr>
            <a:r>
              <a:rPr lang="el-GR" sz="900" dirty="0"/>
              <a:t>Πατήστε το κουμπί ασφαλείας, για να εγγυηθείτε την σταθερότητα του πλαισίου. </a:t>
            </a:r>
            <a:endParaRPr lang="bg-BG" sz="900" dirty="0" smtClean="0"/>
          </a:p>
          <a:p>
            <a:pPr marL="342900" lvl="0" indent="-342900">
              <a:buFont typeface="+mj-lt"/>
              <a:buAutoNum type="arabicPeriod"/>
            </a:pPr>
            <a:r>
              <a:rPr lang="el-GR" sz="900" dirty="0" smtClean="0"/>
              <a:t>Ανοίξτε </a:t>
            </a:r>
            <a:r>
              <a:rPr lang="el-GR" sz="900" dirty="0"/>
              <a:t>το πάνω μέρος των ποδιών. Τοποθετήστε τα πρόσθια και τα πίσω πόδια στους </a:t>
            </a:r>
            <a:endParaRPr lang="bg-BG" sz="900" dirty="0"/>
          </a:p>
          <a:p>
            <a:endParaRPr lang="de-DE" sz="900" dirty="0"/>
          </a:p>
        </p:txBody>
      </p:sp>
      <p:sp>
        <p:nvSpPr>
          <p:cNvPr id="12" name="TextBox 11"/>
          <p:cNvSpPr txBox="1"/>
          <p:nvPr/>
        </p:nvSpPr>
        <p:spPr>
          <a:xfrm>
            <a:off x="316230" y="4790168"/>
            <a:ext cx="5044440" cy="1061829"/>
          </a:xfrm>
          <a:prstGeom prst="rect">
            <a:avLst/>
          </a:prstGeom>
          <a:noFill/>
        </p:spPr>
        <p:txBody>
          <a:bodyPr wrap="square" rtlCol="0">
            <a:spAutoFit/>
          </a:bodyPr>
          <a:lstStyle/>
          <a:p>
            <a:pPr algn="just"/>
            <a:r>
              <a:rPr lang="el-GR" sz="900" dirty="0" smtClean="0"/>
              <a:t>4.</a:t>
            </a:r>
            <a:r>
              <a:rPr lang="en-US" sz="900" dirty="0" smtClean="0"/>
              <a:t> </a:t>
            </a:r>
            <a:r>
              <a:rPr lang="el-GR" sz="900" dirty="0" smtClean="0"/>
              <a:t>Τοποθετήστε </a:t>
            </a:r>
            <a:r>
              <a:rPr lang="el-GR" sz="900" dirty="0"/>
              <a:t>το πλαίσιο του δίσκου φαγητού στις οπές, οι οποίες βρίσκονται στο πάνω μέρος της πλάτης. Πατήστε μέχρι να ακούσετε ήχο κλικ και τα κουμπιά με σούστες τεντωθούν και βγουν από τις οπές που προορίζονται προς τον σκοπό αυτό. (Εικόνα </a:t>
            </a:r>
            <a:r>
              <a:rPr lang="el-GR" sz="900" dirty="0" smtClean="0"/>
              <a:t>5)</a:t>
            </a:r>
            <a:endParaRPr lang="en-US" sz="900" dirty="0" smtClean="0"/>
          </a:p>
          <a:p>
            <a:pPr algn="just"/>
            <a:r>
              <a:rPr lang="el-GR" sz="900" dirty="0" smtClean="0"/>
              <a:t>5.</a:t>
            </a:r>
            <a:r>
              <a:rPr lang="en-US" sz="900" dirty="0" smtClean="0"/>
              <a:t> </a:t>
            </a:r>
            <a:r>
              <a:rPr lang="el-GR" sz="900" dirty="0" smtClean="0"/>
              <a:t>Ανοίξτε </a:t>
            </a:r>
            <a:r>
              <a:rPr lang="el-GR" sz="900" dirty="0"/>
              <a:t>την καρέκλα φαγητού και γυρίστε τον δίσκο φαγητού, τοποθετώντας τον στην μπάρα κατακράτησης. Στην συνέχεια πατήστε, μέχρι να ακούσετε τον ήχο κλικ και σταθεροποιήστε (Εικόνα 6</a:t>
            </a:r>
            <a:r>
              <a:rPr lang="el-GR" sz="900" dirty="0" smtClean="0"/>
              <a:t>).</a:t>
            </a:r>
            <a:endParaRPr lang="en-US" sz="900" dirty="0" smtClean="0"/>
          </a:p>
          <a:p>
            <a:pPr algn="just"/>
            <a:r>
              <a:rPr lang="el-GR" sz="900" dirty="0" smtClean="0"/>
              <a:t>6.</a:t>
            </a:r>
            <a:r>
              <a:rPr lang="en-US" sz="900" dirty="0" smtClean="0"/>
              <a:t> </a:t>
            </a:r>
            <a:r>
              <a:rPr lang="el-GR" sz="900" dirty="0" smtClean="0"/>
              <a:t>Σταθεροποιήστε </a:t>
            </a:r>
            <a:r>
              <a:rPr lang="el-GR" sz="900" dirty="0"/>
              <a:t>τον δίσκο φαγητού με την βοήθεια της ζώνης, όπως απεικονίζεται στην εικόνα (Εικόνα 6)</a:t>
            </a:r>
          </a:p>
        </p:txBody>
      </p:sp>
      <p:sp>
        <p:nvSpPr>
          <p:cNvPr id="13" name="TextBox 12"/>
          <p:cNvSpPr txBox="1">
            <a:spLocks noChangeAspect="1"/>
          </p:cNvSpPr>
          <p:nvPr/>
        </p:nvSpPr>
        <p:spPr>
          <a:xfrm>
            <a:off x="316230" y="5884090"/>
            <a:ext cx="5044440" cy="272415"/>
          </a:xfrm>
          <a:prstGeom prst="roundRect">
            <a:avLst/>
          </a:prstGeom>
          <a:solidFill>
            <a:srgbClr val="92D050"/>
          </a:solid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l-GR" sz="1000" b="1" dirty="0">
                <a:cs typeface="Arial" pitchFamily="34" charset="0"/>
              </a:rPr>
              <a:t>ΠΡΟΣΟΧΗ! </a:t>
            </a:r>
            <a:endParaRPr lang="en-US" sz="1000" b="1" dirty="0">
              <a:cs typeface="Arial" pitchFamily="34" charset="0"/>
            </a:endParaRPr>
          </a:p>
        </p:txBody>
      </p:sp>
      <p:sp>
        <p:nvSpPr>
          <p:cNvPr id="30" name="TextBox 49"/>
          <p:cNvSpPr txBox="1">
            <a:spLocks noChangeAspect="1"/>
          </p:cNvSpPr>
          <p:nvPr/>
        </p:nvSpPr>
        <p:spPr>
          <a:xfrm>
            <a:off x="11487150" y="6496986"/>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25</a:t>
            </a:r>
            <a:endParaRPr lang="bg-BG" sz="800" b="1" dirty="0">
              <a:latin typeface="Arial" pitchFamily="34" charset="0"/>
              <a:cs typeface="Arial" pitchFamily="34" charset="0"/>
            </a:endParaRPr>
          </a:p>
        </p:txBody>
      </p:sp>
      <p:sp>
        <p:nvSpPr>
          <p:cNvPr id="31" name="Rectangle 30"/>
          <p:cNvSpPr/>
          <p:nvPr/>
        </p:nvSpPr>
        <p:spPr>
          <a:xfrm>
            <a:off x="6812280" y="-8898"/>
            <a:ext cx="5097780" cy="1200329"/>
          </a:xfrm>
          <a:prstGeom prst="rect">
            <a:avLst/>
          </a:prstGeom>
        </p:spPr>
        <p:txBody>
          <a:bodyPr wrap="square">
            <a:spAutoFit/>
          </a:bodyPr>
          <a:lstStyle/>
          <a:p>
            <a:r>
              <a:rPr lang="ru-RU" sz="900" dirty="0">
                <a:latin typeface="Times New Roman" panose="02020603050405020304" pitchFamily="18" charset="0"/>
                <a:ea typeface="Calibri" panose="020F0502020204030204" pitchFamily="34" charset="0"/>
                <a:cs typeface="Times New Roman" panose="02020603050405020304" pitchFamily="18" charset="0"/>
              </a:rPr>
              <a:t>28. </a:t>
            </a:r>
            <a:r>
              <a:rPr lang="hr-HR" sz="900" dirty="0">
                <a:latin typeface="Calibri" panose="020F0502020204030204" pitchFamily="34" charset="0"/>
                <a:ea typeface="Calibri" panose="020F0502020204030204" pitchFamily="34" charset="0"/>
                <a:cs typeface="Times New Roman" panose="02020603050405020304" pitchFamily="18" charset="0"/>
              </a:rPr>
              <a:t>Nikada ne sklapajte, ne premeštajte, ne podešavajte i ne popravljajte stolicu dok je dete u njoj</a:t>
            </a:r>
            <a:r>
              <a:rPr lang="bg-BG" sz="900" dirty="0">
                <a:latin typeface="Calibri" panose="020F0502020204030204" pitchFamily="34" charset="0"/>
                <a:ea typeface="Calibri" panose="020F0502020204030204" pitchFamily="34" charset="0"/>
                <a:cs typeface="Times New Roman" panose="02020603050405020304" pitchFamily="18" charset="0"/>
              </a:rPr>
              <a:t>!</a:t>
            </a:r>
            <a:r>
              <a:rPr lang="hr-HR" sz="900" dirty="0">
                <a:latin typeface="Calibri" panose="020F0502020204030204" pitchFamily="34" charset="0"/>
                <a:ea typeface="Calibri" panose="020F0502020204030204" pitchFamily="34" charset="0"/>
                <a:cs typeface="Times New Roman" panose="02020603050405020304" pitchFamily="18" charset="0"/>
              </a:rPr>
              <a:t> To može dovesti do ozledu deteta</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29. </a:t>
            </a:r>
            <a:r>
              <a:rPr lang="hr-HR" sz="900" dirty="0">
                <a:latin typeface="Calibri" panose="020F0502020204030204" pitchFamily="34" charset="0"/>
                <a:ea typeface="Calibri" panose="020F0502020204030204" pitchFamily="34" charset="0"/>
                <a:cs typeface="Times New Roman" panose="02020603050405020304" pitchFamily="18" charset="0"/>
              </a:rPr>
              <a:t>Ne podižite stolicu držeći je za poslužavnik ili za oslonac za noge</a:t>
            </a:r>
            <a:r>
              <a:rPr lang="bg-BG" sz="900" dirty="0">
                <a:latin typeface="Calibri" panose="020F0502020204030204" pitchFamily="34"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30. </a:t>
            </a:r>
            <a:r>
              <a:rPr lang="bg-BG" sz="900" dirty="0">
                <a:latin typeface="Calibri" panose="020F0502020204030204" pitchFamily="34" charset="0"/>
                <a:ea typeface="Calibri" panose="020F0502020204030204" pitchFamily="34" charset="0"/>
                <a:cs typeface="Times New Roman" panose="02020603050405020304" pitchFamily="18" charset="0"/>
              </a:rPr>
              <a:t>Stolica nije igračka i ne dozvoljavajte detetu da se na njoj veša ili igra!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31. </a:t>
            </a:r>
            <a:r>
              <a:rPr lang="bg-BG" sz="900" dirty="0">
                <a:latin typeface="Calibri" panose="020F0502020204030204" pitchFamily="34" charset="0"/>
                <a:ea typeface="Calibri" panose="020F0502020204030204" pitchFamily="34" charset="0"/>
                <a:cs typeface="Times New Roman" panose="02020603050405020304" pitchFamily="18" charset="0"/>
              </a:rPr>
              <a:t>Dok je dete na stolici, ne dozvoljavajte drugoj deci ili životinjama da se kreću i trče ispod ili blizu stolice.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32. </a:t>
            </a:r>
            <a:r>
              <a:rPr lang="hr-HR" sz="900" dirty="0">
                <a:latin typeface="Times New Roman" panose="02020603050405020304" pitchFamily="18" charset="0"/>
                <a:ea typeface="Calibri" panose="020F0502020204030204" pitchFamily="34" charset="0"/>
                <a:cs typeface="Times New Roman" panose="02020603050405020304" pitchFamily="18" charset="0"/>
              </a:rPr>
              <a:t>Kada ne koristite stolicu skladištite je dalje od vručih površina i tekučina, šnurova za zavese i električnih kablova.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Box 42"/>
          <p:cNvSpPr txBox="1"/>
          <p:nvPr/>
        </p:nvSpPr>
        <p:spPr>
          <a:xfrm>
            <a:off x="6812280" y="1162634"/>
            <a:ext cx="509778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DELOVI</a:t>
            </a:r>
            <a:endParaRPr lang="bg-BG" sz="900" b="1" dirty="0">
              <a:solidFill>
                <a:schemeClr val="tx1"/>
              </a:solidFill>
              <a:cs typeface="Arial" pitchFamily="34" charset="0"/>
            </a:endParaRPr>
          </a:p>
        </p:txBody>
      </p:sp>
      <p:sp>
        <p:nvSpPr>
          <p:cNvPr id="33" name="Rectangle 32"/>
          <p:cNvSpPr/>
          <p:nvPr/>
        </p:nvSpPr>
        <p:spPr>
          <a:xfrm>
            <a:off x="6812280" y="1418023"/>
            <a:ext cx="5097780" cy="369332"/>
          </a:xfrm>
          <a:prstGeom prst="rect">
            <a:avLst/>
          </a:prstGeom>
        </p:spPr>
        <p:txBody>
          <a:bodyPr wrap="square">
            <a:spAutoFit/>
          </a:bodyPr>
          <a:lstStyle/>
          <a:p>
            <a:r>
              <a:rPr lang="en-US" sz="900" dirty="0" smtClean="0"/>
              <a:t>1. </a:t>
            </a:r>
            <a:r>
              <a:rPr lang="en-US" sz="900" dirty="0" err="1" smtClean="0"/>
              <a:t>Poslužavnik</a:t>
            </a:r>
            <a:r>
              <a:rPr lang="en-US" sz="900" dirty="0" smtClean="0"/>
              <a:t> </a:t>
            </a:r>
            <a:r>
              <a:rPr lang="en-US" sz="900" dirty="0" err="1" smtClean="0"/>
              <a:t>za</a:t>
            </a:r>
            <a:r>
              <a:rPr lang="en-US" sz="900" dirty="0" smtClean="0"/>
              <a:t> </a:t>
            </a:r>
            <a:r>
              <a:rPr lang="en-US" sz="900" dirty="0" err="1" smtClean="0"/>
              <a:t>hranjenje</a:t>
            </a:r>
            <a:r>
              <a:rPr lang="en-US" sz="900" dirty="0" smtClean="0"/>
              <a:t>; 2. </a:t>
            </a:r>
            <a:r>
              <a:rPr lang="en-US" sz="900" dirty="0" err="1" smtClean="0"/>
              <a:t>Pettačkasti</a:t>
            </a:r>
            <a:r>
              <a:rPr lang="en-US" sz="900" dirty="0" smtClean="0"/>
              <a:t> </a:t>
            </a:r>
            <a:r>
              <a:rPr lang="en-US" sz="900" dirty="0" err="1" smtClean="0"/>
              <a:t>pojas</a:t>
            </a:r>
            <a:r>
              <a:rPr lang="en-US" sz="900" dirty="0" smtClean="0"/>
              <a:t>; 3. </a:t>
            </a:r>
            <a:r>
              <a:rPr lang="en-US" sz="900" dirty="0" err="1" smtClean="0"/>
              <a:t>Oslonac</a:t>
            </a:r>
            <a:r>
              <a:rPr lang="en-US" sz="900" dirty="0" smtClean="0"/>
              <a:t> </a:t>
            </a:r>
            <a:r>
              <a:rPr lang="en-US" sz="900" dirty="0" err="1" smtClean="0"/>
              <a:t>za</a:t>
            </a:r>
            <a:r>
              <a:rPr lang="en-US" sz="900" dirty="0" smtClean="0"/>
              <a:t> </a:t>
            </a:r>
            <a:r>
              <a:rPr lang="en-US" sz="900" dirty="0" err="1" smtClean="0"/>
              <a:t>noge</a:t>
            </a:r>
            <a:r>
              <a:rPr lang="en-US" sz="900" dirty="0" smtClean="0"/>
              <a:t>; 4. Taster </a:t>
            </a:r>
            <a:r>
              <a:rPr lang="en-US" sz="900" dirty="0" err="1" smtClean="0"/>
              <a:t>za</a:t>
            </a:r>
            <a:r>
              <a:rPr lang="en-US" sz="900" dirty="0" smtClean="0"/>
              <a:t> </a:t>
            </a:r>
            <a:r>
              <a:rPr lang="en-US" sz="900" dirty="0" err="1" smtClean="0"/>
              <a:t>zaključavanje</a:t>
            </a:r>
            <a:r>
              <a:rPr lang="en-US" sz="900" dirty="0" smtClean="0"/>
              <a:t>; 5. </a:t>
            </a:r>
            <a:r>
              <a:rPr lang="en-US" sz="900" dirty="0" err="1" smtClean="0"/>
              <a:t>Prednje</a:t>
            </a:r>
            <a:r>
              <a:rPr lang="en-US" sz="900" dirty="0" smtClean="0"/>
              <a:t> </a:t>
            </a:r>
            <a:r>
              <a:rPr lang="en-US" sz="900" dirty="0" err="1" smtClean="0"/>
              <a:t>noge</a:t>
            </a:r>
            <a:r>
              <a:rPr lang="en-US" sz="900" dirty="0" smtClean="0"/>
              <a:t> (</a:t>
            </a:r>
            <a:r>
              <a:rPr lang="en-US" sz="900" dirty="0" err="1" smtClean="0"/>
              <a:t>šire</a:t>
            </a:r>
            <a:r>
              <a:rPr lang="en-US" sz="900" dirty="0" smtClean="0"/>
              <a:t> u </a:t>
            </a:r>
            <a:r>
              <a:rPr lang="en-US" sz="900" dirty="0" err="1" smtClean="0"/>
              <a:t>gornjrm</a:t>
            </a:r>
            <a:r>
              <a:rPr lang="en-US" sz="900" dirty="0" smtClean="0"/>
              <a:t> </a:t>
            </a:r>
            <a:r>
              <a:rPr lang="en-US" sz="900" dirty="0" err="1" smtClean="0"/>
              <a:t>delu</a:t>
            </a:r>
            <a:r>
              <a:rPr lang="en-US" sz="900" dirty="0" smtClean="0"/>
              <a:t>); 6. </a:t>
            </a:r>
            <a:r>
              <a:rPr lang="en-US" sz="900" dirty="0" err="1" smtClean="0"/>
              <a:t>Korpa</a:t>
            </a:r>
            <a:r>
              <a:rPr lang="en-US" sz="900" dirty="0" smtClean="0"/>
              <a:t> </a:t>
            </a:r>
            <a:r>
              <a:rPr lang="en-US" sz="900" dirty="0" err="1" smtClean="0"/>
              <a:t>za</a:t>
            </a:r>
            <a:r>
              <a:rPr lang="en-US" sz="900" dirty="0" smtClean="0"/>
              <a:t> </a:t>
            </a:r>
            <a:r>
              <a:rPr lang="en-US" sz="900" dirty="0" err="1" smtClean="0"/>
              <a:t>igračke</a:t>
            </a:r>
            <a:r>
              <a:rPr lang="en-US" sz="900" dirty="0" smtClean="0"/>
              <a:t>; 7. </a:t>
            </a:r>
            <a:r>
              <a:rPr lang="en-US" sz="900" dirty="0" err="1" smtClean="0"/>
              <a:t>Zadnje</a:t>
            </a:r>
            <a:r>
              <a:rPr lang="en-US" sz="900" dirty="0" smtClean="0"/>
              <a:t> </a:t>
            </a:r>
            <a:r>
              <a:rPr lang="en-US" sz="900" dirty="0" err="1" smtClean="0"/>
              <a:t>noge</a:t>
            </a:r>
            <a:r>
              <a:rPr lang="en-US" sz="900" dirty="0" smtClean="0"/>
              <a:t> (</a:t>
            </a:r>
            <a:r>
              <a:rPr lang="en-US" sz="900" dirty="0" err="1" smtClean="0"/>
              <a:t>uže</a:t>
            </a:r>
            <a:r>
              <a:rPr lang="en-US" sz="900" dirty="0" smtClean="0"/>
              <a:t> u </a:t>
            </a:r>
            <a:r>
              <a:rPr lang="en-US" sz="900" dirty="0" err="1" smtClean="0"/>
              <a:t>gornjem</a:t>
            </a:r>
            <a:r>
              <a:rPr lang="en-US" sz="900" dirty="0" smtClean="0"/>
              <a:t> </a:t>
            </a:r>
            <a:r>
              <a:rPr lang="en-US" sz="900" dirty="0" err="1" smtClean="0"/>
              <a:t>delu</a:t>
            </a:r>
            <a:r>
              <a:rPr lang="en-US" sz="900" dirty="0" smtClean="0"/>
              <a:t>)</a:t>
            </a:r>
            <a:endParaRPr lang="en-US" sz="900" dirty="0"/>
          </a:p>
        </p:txBody>
      </p:sp>
      <p:sp>
        <p:nvSpPr>
          <p:cNvPr id="34" name="TextBox 33"/>
          <p:cNvSpPr txBox="1"/>
          <p:nvPr/>
        </p:nvSpPr>
        <p:spPr>
          <a:xfrm>
            <a:off x="6812280" y="1804903"/>
            <a:ext cx="5052060" cy="280928"/>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1050" b="1" dirty="0" err="1" smtClean="0">
                <a:solidFill>
                  <a:schemeClr val="tx1"/>
                </a:solidFill>
                <a:cs typeface="Arial" pitchFamily="34" charset="0"/>
              </a:rPr>
              <a:t>Uputstva</a:t>
            </a:r>
            <a:r>
              <a:rPr lang="en-US" sz="1050" b="1" dirty="0" smtClean="0">
                <a:solidFill>
                  <a:schemeClr val="tx1"/>
                </a:solidFill>
                <a:cs typeface="Arial" pitchFamily="34" charset="0"/>
              </a:rPr>
              <a:t> </a:t>
            </a:r>
            <a:r>
              <a:rPr lang="en-US" sz="1050" b="1" dirty="0" err="1" smtClean="0">
                <a:solidFill>
                  <a:schemeClr val="tx1"/>
                </a:solidFill>
                <a:cs typeface="Arial" pitchFamily="34" charset="0"/>
              </a:rPr>
              <a:t>za</a:t>
            </a:r>
            <a:r>
              <a:rPr lang="en-US" sz="1050" b="1" dirty="0" smtClean="0">
                <a:solidFill>
                  <a:schemeClr val="tx1"/>
                </a:solidFill>
                <a:cs typeface="Arial" pitchFamily="34" charset="0"/>
              </a:rPr>
              <a:t> </a:t>
            </a:r>
            <a:r>
              <a:rPr lang="en-US" sz="1050" b="1" dirty="0" err="1" smtClean="0">
                <a:solidFill>
                  <a:schemeClr val="tx1"/>
                </a:solidFill>
                <a:cs typeface="Arial" pitchFamily="34" charset="0"/>
              </a:rPr>
              <a:t>zglabanje</a:t>
            </a:r>
            <a:endParaRPr lang="bg-BG" sz="1050" b="1" dirty="0">
              <a:solidFill>
                <a:schemeClr val="tx1"/>
              </a:solidFill>
              <a:cs typeface="Arial" pitchFamily="34" charset="0"/>
            </a:endParaRPr>
          </a:p>
        </p:txBody>
      </p:sp>
      <p:sp>
        <p:nvSpPr>
          <p:cNvPr id="35" name="Rectangle 34"/>
          <p:cNvSpPr/>
          <p:nvPr/>
        </p:nvSpPr>
        <p:spPr>
          <a:xfrm>
            <a:off x="6812280" y="2103379"/>
            <a:ext cx="5097780" cy="1726498"/>
          </a:xfrm>
          <a:prstGeom prst="rect">
            <a:avLst/>
          </a:prstGeom>
        </p:spPr>
        <p:txBody>
          <a:bodyPr wrap="square">
            <a:spAutoFit/>
          </a:bodyPr>
          <a:lstStyle/>
          <a:p>
            <a:pPr marL="342900" lvl="0" indent="-342900">
              <a:lnSpc>
                <a:spcPct val="107000"/>
              </a:lnSpc>
              <a:spcAft>
                <a:spcPts val="600"/>
              </a:spcAft>
              <a:buFont typeface="+mj-lt"/>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Rasklopite okvir sedišta kako je prikazano na slici 1.</a:t>
            </a:r>
            <a:endParaRPr lang="en-US" sz="9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Pritisnite taster za zaključavanje  kako biste osigurali stabilnost okvira. </a:t>
            </a:r>
            <a:endParaRPr lang="en-US" sz="9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Otvorite gornji deo nogu</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 Postavite prednje i zadnje noge u odgovarajuće cevi sedišta</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 Pritisnite dok ne čujete klik i dok se opružni tasteri ne zategnu i ne izađu iz predviđenih rupa. </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r>
              <a:rPr lang="ru-RU" sz="900" dirty="0" err="1" smtClean="0">
                <a:latin typeface="Times New Roman" panose="02020603050405020304" pitchFamily="18" charset="0"/>
                <a:ea typeface="Calibri" panose="020F0502020204030204" pitchFamily="34" charset="0"/>
                <a:cs typeface="Times New Roman" panose="02020603050405020304" pitchFamily="18" charset="0"/>
              </a:rPr>
              <a:t>slike</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3-4) </a:t>
            </a:r>
            <a:endParaRPr lang="en-US" sz="9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Postavite poslužavnik za hranjenje u rupe koje se nalaze u gornjem delu naslona</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 Pritisnite dok čujete klik i dok se opružni tasteri ne zategnu i ne izađu kroz predviđenih rupa </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slika</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5)</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9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hr-HR" sz="900" dirty="0" smtClean="0">
                <a:latin typeface="Times New Roman" panose="02020603050405020304" pitchFamily="18" charset="0"/>
                <a:ea typeface="Calibri" panose="020F0502020204030204" pitchFamily="34" charset="0"/>
                <a:cs typeface="Times New Roman" panose="02020603050405020304" pitchFamily="18" charset="0"/>
              </a:rPr>
              <a:t>Rasklopite stolicu za hranjenje i okrenite poslužavnik tako što ćete ga postaviti na podržavajuću polugu. Zatim pritisnite dok ne čujete klik i pričvrstite stalak pomoću kaiša prikazanog na slici</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smtClean="0">
                <a:latin typeface="Times New Roman" panose="02020603050405020304" pitchFamily="18" charset="0"/>
                <a:ea typeface="Calibri" panose="020F0502020204030204" pitchFamily="34" charset="0"/>
                <a:cs typeface="Times New Roman" panose="02020603050405020304" pitchFamily="18" charset="0"/>
              </a:rPr>
              <a:t>slika</a:t>
            </a:r>
            <a:r>
              <a:rPr lang="ru-RU" sz="900" dirty="0" smtClean="0">
                <a:latin typeface="Times New Roman" panose="02020603050405020304" pitchFamily="18" charset="0"/>
                <a:ea typeface="Calibri" panose="020F0502020204030204" pitchFamily="34" charset="0"/>
                <a:cs typeface="Times New Roman" panose="02020603050405020304" pitchFamily="18" charset="0"/>
              </a:rPr>
              <a:t> 6)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p:cNvSpPr/>
          <p:nvPr/>
        </p:nvSpPr>
        <p:spPr>
          <a:xfrm>
            <a:off x="6812280" y="3777408"/>
            <a:ext cx="5097780" cy="1353191"/>
          </a:xfrm>
          <a:prstGeom prst="rect">
            <a:avLst/>
          </a:prstGeom>
        </p:spPr>
        <p:txBody>
          <a:bodyPr wrap="square">
            <a:spAutoFit/>
          </a:bodyPr>
          <a:lstStyle/>
          <a:p>
            <a:pPr lvl="0">
              <a:lnSpc>
                <a:spcPct val="107000"/>
              </a:lnSpc>
              <a:spcAft>
                <a:spcPts val="600"/>
              </a:spcAft>
              <a:tabLst>
                <a:tab pos="588645" algn="l"/>
              </a:tabLst>
            </a:pPr>
            <a:r>
              <a:rPr lang="bg-BG" sz="900" b="1" dirty="0" smtClean="0">
                <a:latin typeface="Calibri" panose="020F0502020204030204" pitchFamily="34" charset="0"/>
                <a:ea typeface="Calibri" panose="020F0502020204030204" pitchFamily="34" charset="0"/>
                <a:cs typeface="Times New Roman" panose="02020603050405020304" pitchFamily="18" charset="0"/>
              </a:rPr>
              <a:t>6.UPOTREBA </a:t>
            </a:r>
            <a:r>
              <a:rPr lang="bg-BG" sz="900" b="1" dirty="0">
                <a:latin typeface="Calibri" panose="020F0502020204030204" pitchFamily="34" charset="0"/>
                <a:ea typeface="Calibri" panose="020F0502020204030204" pitchFamily="34" charset="0"/>
                <a:cs typeface="Times New Roman" panose="02020603050405020304" pitchFamily="18" charset="0"/>
              </a:rPr>
              <a:t>5</a:t>
            </a:r>
            <a:r>
              <a:rPr lang="hr-HR" sz="900" b="1" dirty="0">
                <a:latin typeface="Calibri" panose="020F0502020204030204" pitchFamily="34" charset="0"/>
                <a:ea typeface="Calibri" panose="020F0502020204030204" pitchFamily="34" charset="0"/>
                <a:cs typeface="Times New Roman" panose="02020603050405020304" pitchFamily="18" charset="0"/>
              </a:rPr>
              <a:t>-TAČKASTOG SIGURNOSNOG POJASA</a:t>
            </a:r>
            <a:r>
              <a:rPr lang="bg-BG" sz="900" b="1" dirty="0">
                <a:latin typeface="Calibri" panose="020F0502020204030204" pitchFamily="34" charset="0"/>
                <a:ea typeface="Calibri" panose="020F0502020204030204" pitchFamily="34" charset="0"/>
                <a:cs typeface="Times New Roman" panose="02020603050405020304" pitchFamily="18" charset="0"/>
              </a:rPr>
              <a:t> – </a:t>
            </a:r>
            <a:r>
              <a:rPr lang="hr-HR" sz="900" b="1" dirty="0">
                <a:latin typeface="Calibri" panose="020F0502020204030204" pitchFamily="34" charset="0"/>
                <a:ea typeface="Calibri" panose="020F0502020204030204" pitchFamily="34" charset="0"/>
                <a:cs typeface="Times New Roman" panose="02020603050405020304" pitchFamily="18" charset="0"/>
              </a:rPr>
              <a:t>Pogledajte sliku</a:t>
            </a:r>
            <a:r>
              <a:rPr lang="bg-BG" sz="900" b="1" dirty="0">
                <a:latin typeface="Calibri" panose="020F0502020204030204" pitchFamily="34" charset="0"/>
                <a:ea typeface="Calibri" panose="020F0502020204030204" pitchFamily="34" charset="0"/>
                <a:cs typeface="Times New Roman" panose="02020603050405020304" pitchFamily="18" charset="0"/>
              </a:rPr>
              <a:t> 5: </a:t>
            </a:r>
            <a:r>
              <a:rPr lang="hr-HR" sz="900" dirty="0">
                <a:latin typeface="Calibri" panose="020F0502020204030204" pitchFamily="34" charset="0"/>
                <a:ea typeface="Calibri" panose="020F0502020204030204" pitchFamily="34" charset="0"/>
                <a:cs typeface="Times New Roman" panose="02020603050405020304" pitchFamily="18" charset="0"/>
              </a:rPr>
              <a:t>Pettačkasti sigurnosni pojas je namenjen da osigura bezbednost Vašeg deteta i treba uvek da bude postavljan</a:t>
            </a:r>
            <a:r>
              <a:rPr lang="bg-BG" sz="900" dirty="0">
                <a:latin typeface="Calibri" panose="020F0502020204030204" pitchFamily="34"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ru-RU" sz="900" dirty="0">
                <a:latin typeface="Times New Roman" panose="02020603050405020304" pitchFamily="18" charset="0"/>
                <a:ea typeface="Calibri" panose="020F0502020204030204" pitchFamily="34" charset="0"/>
                <a:cs typeface="Times New Roman" panose="02020603050405020304" pitchFamily="18" charset="0"/>
              </a:rPr>
              <a:t>       - </a:t>
            </a:r>
            <a:r>
              <a:rPr lang="hr-HR" sz="900" dirty="0">
                <a:latin typeface="Times New Roman" panose="02020603050405020304" pitchFamily="18" charset="0"/>
                <a:ea typeface="Calibri" panose="020F0502020204030204" pitchFamily="34" charset="0"/>
                <a:cs typeface="Times New Roman" panose="02020603050405020304" pitchFamily="18" charset="0"/>
              </a:rPr>
              <a:t>D</a:t>
            </a:r>
            <a:r>
              <a:rPr lang="ru-RU" sz="900" dirty="0">
                <a:latin typeface="Times New Roman" panose="02020603050405020304" pitchFamily="18" charset="0"/>
                <a:ea typeface="Calibri" panose="020F0502020204030204" pitchFamily="34" charset="0"/>
                <a:cs typeface="Times New Roman" panose="02020603050405020304" pitchFamily="18" charset="0"/>
              </a:rPr>
              <a:t>a </a:t>
            </a:r>
            <a:r>
              <a:rPr lang="ru-RU" sz="900" dirty="0" err="1">
                <a:latin typeface="Times New Roman" panose="02020603050405020304" pitchFamily="18" charset="0"/>
                <a:ea typeface="Calibri" panose="020F0502020204030204" pitchFamily="34" charset="0"/>
                <a:cs typeface="Times New Roman" panose="02020603050405020304" pitchFamily="18" charset="0"/>
              </a:rPr>
              <a:t>biste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otkopčali</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pojas</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pritisnite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taster</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na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šnali</a:t>
            </a:r>
            <a:r>
              <a:rPr lang="ru-RU" sz="900" dirty="0">
                <a:latin typeface="Times New Roman" panose="02020603050405020304" pitchFamily="18" charset="0"/>
                <a:ea typeface="Calibri" panose="020F0502020204030204" pitchFamily="34" charset="0"/>
                <a:cs typeface="Times New Roman" panose="02020603050405020304" pitchFamily="18" charset="0"/>
              </a:rPr>
              <a:t> (а)</a:t>
            </a:r>
            <a:r>
              <a:rPr lang="hr-HR" sz="900" dirty="0">
                <a:latin typeface="Times New Roman" panose="02020603050405020304" pitchFamily="18" charset="0"/>
                <a:ea typeface="Calibri" panose="020F0502020204030204" pitchFamily="34" charset="0"/>
                <a:cs typeface="Times New Roman" panose="02020603050405020304" pitchFamily="18" charset="0"/>
              </a:rPr>
              <a:t> i povucite kopče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ru-RU" sz="900" dirty="0">
                <a:latin typeface="Times New Roman" panose="02020603050405020304" pitchFamily="18" charset="0"/>
                <a:ea typeface="Calibri" panose="020F0502020204030204" pitchFamily="34" charset="0"/>
                <a:cs typeface="Times New Roman" panose="02020603050405020304" pitchFamily="18" charset="0"/>
              </a:rPr>
              <a:t>       - </a:t>
            </a:r>
            <a:r>
              <a:rPr lang="hr-HR" sz="900" dirty="0">
                <a:latin typeface="Times New Roman" panose="02020603050405020304" pitchFamily="18" charset="0"/>
                <a:ea typeface="Calibri" panose="020F0502020204030204" pitchFamily="34" charset="0"/>
                <a:cs typeface="Times New Roman" panose="02020603050405020304" pitchFamily="18" charset="0"/>
              </a:rPr>
              <a:t>Da biste otkopčali pojas umetnite kopče okostručnih remena</a:t>
            </a:r>
            <a:r>
              <a:rPr lang="ru-RU" sz="900" dirty="0">
                <a:latin typeface="Times New Roman" panose="02020603050405020304" pitchFamily="18" charset="0"/>
                <a:ea typeface="Calibri" panose="020F0502020204030204" pitchFamily="34" charset="0"/>
                <a:cs typeface="Times New Roman" panose="02020603050405020304" pitchFamily="18" charset="0"/>
              </a:rPr>
              <a:t> (b) </a:t>
            </a:r>
            <a:r>
              <a:rPr lang="hr-HR" sz="900" dirty="0">
                <a:latin typeface="Times New Roman" panose="02020603050405020304" pitchFamily="18" charset="0"/>
                <a:ea typeface="Calibri" panose="020F0502020204030204" pitchFamily="34" charset="0"/>
                <a:cs typeface="Times New Roman" panose="02020603050405020304" pitchFamily="18" charset="0"/>
              </a:rPr>
              <a:t>u rupe na šnali i pritisnite dok se ne zaključaju</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hr-HR" sz="900" dirty="0">
                <a:latin typeface="Times New Roman" panose="02020603050405020304" pitchFamily="18" charset="0"/>
                <a:ea typeface="Calibri" panose="020F0502020204030204" pitchFamily="34" charset="0"/>
                <a:cs typeface="Times New Roman" panose="02020603050405020304" pitchFamily="18" charset="0"/>
              </a:rPr>
              <a:t>Na naramenicama i na okostručnom remenu (c) montirani su klizni regulatori. Remene treba pažljivo podesiti prilagođavajući ih udobnosti deteta.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angle 36"/>
          <p:cNvSpPr/>
          <p:nvPr/>
        </p:nvSpPr>
        <p:spPr>
          <a:xfrm>
            <a:off x="6812280" y="5362465"/>
            <a:ext cx="5097780" cy="1141018"/>
          </a:xfrm>
          <a:prstGeom prst="rect">
            <a:avLst/>
          </a:prstGeom>
        </p:spPr>
        <p:txBody>
          <a:bodyPr wrap="square">
            <a:spAutoFit/>
          </a:bodyPr>
          <a:lstStyle/>
          <a:p>
            <a:pPr marL="342900" lvl="0" indent="-342900">
              <a:lnSpc>
                <a:spcPct val="107000"/>
              </a:lnSpc>
              <a:spcAft>
                <a:spcPts val="800"/>
              </a:spcAft>
              <a:buFont typeface="+mj-lt"/>
              <a:buAutoNum type="arabicPeriod"/>
              <a:tabLst>
                <a:tab pos="408940" algn="l"/>
              </a:tabLst>
            </a:pPr>
            <a:r>
              <a:rPr lang="hr-HR" sz="900" dirty="0">
                <a:latin typeface="Times New Roman" panose="02020603050405020304" pitchFamily="18" charset="0"/>
                <a:ea typeface="Calibri" panose="020F0502020204030204" pitchFamily="34" charset="0"/>
                <a:cs typeface="Times New Roman" panose="02020603050405020304" pitchFamily="18" charset="0"/>
              </a:rPr>
              <a:t>Otpustite kopču remena na donjoj strani poslužavnika za hranjenje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slika</a:t>
            </a:r>
            <a:r>
              <a:rPr lang="ru-RU" sz="900" dirty="0">
                <a:latin typeface="Times New Roman" panose="02020603050405020304" pitchFamily="18" charset="0"/>
                <a:ea typeface="Calibri" panose="020F0502020204030204" pitchFamily="34" charset="0"/>
                <a:cs typeface="Times New Roman" panose="02020603050405020304" pitchFamily="18" charset="0"/>
              </a:rPr>
              <a:t>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08940" algn="l"/>
              </a:tabLst>
            </a:pPr>
            <a:r>
              <a:rPr lang="hr-HR" sz="900" dirty="0">
                <a:latin typeface="Times New Roman" panose="02020603050405020304" pitchFamily="18" charset="0"/>
                <a:ea typeface="Calibri" panose="020F0502020204030204" pitchFamily="34" charset="0"/>
                <a:cs typeface="Times New Roman" panose="02020603050405020304" pitchFamily="18" charset="0"/>
              </a:rPr>
              <a:t>Oslobodite kopču remena na donjoj strani podloge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slika</a:t>
            </a:r>
            <a:r>
              <a:rPr lang="ru-RU" sz="900" dirty="0">
                <a:latin typeface="Times New Roman" panose="02020603050405020304" pitchFamily="18" charset="0"/>
                <a:ea typeface="Calibri" panose="020F0502020204030204" pitchFamily="34" charset="0"/>
                <a:cs typeface="Times New Roman" panose="02020603050405020304" pitchFamily="18" charset="0"/>
              </a:rPr>
              <a:t> 13)</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08940" algn="l"/>
              </a:tabLst>
            </a:pPr>
            <a:r>
              <a:rPr lang="bg-BG" sz="900"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Okrenite poslužavnik za hranjenje dok ne legne na zadnjoj strani stolice. </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ru-RU" sz="900" dirty="0" err="1">
                <a:latin typeface="Times New Roman" panose="02020603050405020304" pitchFamily="18" charset="0"/>
                <a:ea typeface="Calibri" panose="020F0502020204030204" pitchFamily="34" charset="0"/>
                <a:cs typeface="Times New Roman" panose="02020603050405020304" pitchFamily="18" charset="0"/>
              </a:rPr>
              <a:t>slika</a:t>
            </a:r>
            <a:r>
              <a:rPr lang="ru-RU" sz="900" dirty="0">
                <a:latin typeface="Times New Roman" panose="02020603050405020304" pitchFamily="18" charset="0"/>
                <a:ea typeface="Calibri" panose="020F0502020204030204" pitchFamily="34" charset="0"/>
                <a:cs typeface="Times New Roman" panose="02020603050405020304" pitchFamily="18" charset="0"/>
              </a:rPr>
              <a:t>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08940" algn="l"/>
              </a:tabLst>
            </a:pPr>
            <a:r>
              <a:rPr lang="hr-HR" sz="900" dirty="0">
                <a:latin typeface="Times New Roman" panose="02020603050405020304" pitchFamily="18" charset="0"/>
                <a:ea typeface="Calibri" panose="020F0502020204030204" pitchFamily="34" charset="0"/>
                <a:cs typeface="Times New Roman" panose="02020603050405020304" pitchFamily="18" charset="0"/>
              </a:rPr>
              <a:t>Pritisnite istovremeno oba tastera koji se nalaze na obe strane donjeg dela okvira i povucite prema sebi</a:t>
            </a:r>
            <a:r>
              <a:rPr lang="ru-RU" sz="900" dirty="0">
                <a:latin typeface="Times New Roman" panose="02020603050405020304" pitchFamily="18" charset="0"/>
                <a:ea typeface="Calibri" panose="020F0502020204030204" pitchFamily="34" charset="0"/>
                <a:cs typeface="Times New Roman" panose="02020603050405020304" pitchFamily="18" charset="0"/>
              </a:rPr>
              <a:t>. (slika14)</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73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9734" y="0"/>
            <a:ext cx="5103795" cy="1061829"/>
          </a:xfrm>
          <a:prstGeom prst="rect">
            <a:avLst/>
          </a:prstGeom>
          <a:noFill/>
        </p:spPr>
        <p:txBody>
          <a:bodyPr wrap="square" rtlCol="0">
            <a:spAutoFit/>
          </a:bodyPr>
          <a:lstStyle/>
          <a:p>
            <a:r>
              <a:rPr lang="el-GR" sz="900" dirty="0" smtClean="0"/>
              <a:t>7.</a:t>
            </a:r>
            <a:r>
              <a:rPr lang="en-US" sz="900" dirty="0" smtClean="0"/>
              <a:t> </a:t>
            </a:r>
            <a:r>
              <a:rPr lang="el-GR" sz="900" dirty="0" smtClean="0"/>
              <a:t>ΧΡΗΣΗ </a:t>
            </a:r>
            <a:r>
              <a:rPr lang="el-GR" sz="900" dirty="0"/>
              <a:t>ΤΗΣ ΖΩΝΗΣ ΑΣΦΑΛΕΙΑΣ 5 ΣΗΜΕΙΩΝ – Βλέπετε την Εικόνα 5: Η ζώνη ασφαλείας 5 σημείων προβλέπεται για να εξασφαλίσει ασφάλεια του παιδιού σας και πρέπει να τοποθετείται πάντα. </a:t>
            </a:r>
          </a:p>
          <a:p>
            <a:r>
              <a:rPr lang="el-GR" sz="900" dirty="0" smtClean="0"/>
              <a:t>-</a:t>
            </a:r>
            <a:r>
              <a:rPr lang="en-US" sz="900" dirty="0" smtClean="0"/>
              <a:t> </a:t>
            </a:r>
            <a:r>
              <a:rPr lang="el-GR" sz="900" dirty="0" smtClean="0"/>
              <a:t>Για </a:t>
            </a:r>
            <a:r>
              <a:rPr lang="el-GR" sz="900" dirty="0"/>
              <a:t>να ξεκουμπωθεί η ζώνη, πατήστε το κουμπί της πόρπης (a) και τραβήξτε τα κουμπώματα. </a:t>
            </a:r>
          </a:p>
          <a:p>
            <a:r>
              <a:rPr lang="el-GR" sz="900" dirty="0" smtClean="0"/>
              <a:t>-Για </a:t>
            </a:r>
            <a:r>
              <a:rPr lang="el-GR" sz="900" dirty="0"/>
              <a:t>να κουμπώσετε την ζώνη, τοποθετήστε τα κουμπώματα των λωρίδων (b) για τη μέση στις οπές της πόρπης και πατήστε μέχρι να κουμπωθούν. </a:t>
            </a:r>
            <a:endParaRPr lang="en-US" sz="900" dirty="0" smtClean="0"/>
          </a:p>
          <a:p>
            <a:r>
              <a:rPr lang="el-GR" sz="900" dirty="0"/>
              <a:t>Ρυθμιζόμενοι ρυθμιστές είναι συναρμολογημένοι πάνω στις τιράντες και την ζώνη για τη μέση (c). Οι λωρίδες πρέπει να ρυθμιστούν προσεκτικά, όπως πρέπει να λάβετε υπόψη με την άνεση του παιδιού. </a:t>
            </a:r>
          </a:p>
        </p:txBody>
      </p:sp>
      <p:sp>
        <p:nvSpPr>
          <p:cNvPr id="6" name="TextBox 5"/>
          <p:cNvSpPr txBox="1"/>
          <p:nvPr/>
        </p:nvSpPr>
        <p:spPr>
          <a:xfrm>
            <a:off x="361949" y="1009010"/>
            <a:ext cx="5021579"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Κλείσιμο</a:t>
            </a:r>
            <a:endParaRPr lang="bg-BG" sz="900" b="1" dirty="0">
              <a:solidFill>
                <a:schemeClr val="tx1"/>
              </a:solidFill>
              <a:cs typeface="Arial" pitchFamily="34" charset="0"/>
            </a:endParaRPr>
          </a:p>
        </p:txBody>
      </p:sp>
      <p:sp>
        <p:nvSpPr>
          <p:cNvPr id="7" name="TextBox 6"/>
          <p:cNvSpPr txBox="1"/>
          <p:nvPr/>
        </p:nvSpPr>
        <p:spPr>
          <a:xfrm>
            <a:off x="361948" y="1264399"/>
            <a:ext cx="5021580" cy="1200329"/>
          </a:xfrm>
          <a:prstGeom prst="rect">
            <a:avLst/>
          </a:prstGeom>
          <a:noFill/>
        </p:spPr>
        <p:txBody>
          <a:bodyPr wrap="square" rtlCol="0">
            <a:spAutoFit/>
          </a:bodyPr>
          <a:lstStyle/>
          <a:p>
            <a:pPr marL="228600" indent="-228600" algn="just">
              <a:buAutoNum type="arabicPeriod"/>
            </a:pPr>
            <a:r>
              <a:rPr lang="el-GR" sz="900" dirty="0"/>
              <a:t>Απελευθερώστε το κλιπς της λωρίδας από την κάτω πλευρά του δίσκου φαγητού (Εικόνα 12) </a:t>
            </a:r>
          </a:p>
          <a:p>
            <a:pPr marL="228600" indent="-228600" algn="just">
              <a:buAutoNum type="arabicPeriod"/>
            </a:pPr>
            <a:r>
              <a:rPr lang="el-GR" sz="900" dirty="0"/>
              <a:t>Απελευθερώστε το κλιπς από την κάτω πλευρά του υποστρώματος (Εικόνα 13)</a:t>
            </a:r>
          </a:p>
          <a:p>
            <a:pPr marL="228600" indent="-228600" algn="just">
              <a:buAutoNum type="arabicPeriod"/>
            </a:pPr>
            <a:r>
              <a:rPr lang="el-GR" sz="900" dirty="0"/>
              <a:t>Απελευθερώστε το κλιπς της λωρίδας από την κάτω πλευρά του υποστρώματος που προορίζεται για κάθισμα. (Εικόνα 13)</a:t>
            </a:r>
          </a:p>
          <a:p>
            <a:pPr marL="228600" indent="-228600" algn="just">
              <a:buAutoNum type="arabicPeriod"/>
            </a:pPr>
            <a:r>
              <a:rPr lang="el-GR" sz="900" dirty="0"/>
              <a:t>Γυρίστε τον δίσκο φαγητού μέχρι την πλήρη τοποθέτηση πάνω στην πίσω πλευρά της καρέκλας. (Εικόνα 12)</a:t>
            </a:r>
          </a:p>
          <a:p>
            <a:pPr marL="228600" indent="-228600" algn="just">
              <a:buAutoNum type="arabicPeriod"/>
            </a:pPr>
            <a:r>
              <a:rPr lang="el-GR" sz="900" dirty="0"/>
              <a:t>Πατήστε τα δύο κουμπιά ταυτόχρονα, τα οποία βρίσκονται στην κάτω πλευρά, από τις δύο πλευρές του πλαισίου και τραβήξτε προς εσάς. (Εικόνα 14)</a:t>
            </a:r>
          </a:p>
        </p:txBody>
      </p:sp>
      <p:sp>
        <p:nvSpPr>
          <p:cNvPr id="8" name="TextBox 42"/>
          <p:cNvSpPr txBox="1"/>
          <p:nvPr/>
        </p:nvSpPr>
        <p:spPr>
          <a:xfrm>
            <a:off x="361946" y="2438319"/>
            <a:ext cx="5021581"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l-GR" sz="900" b="1" dirty="0">
                <a:solidFill>
                  <a:schemeClr val="tx1"/>
                </a:solidFill>
                <a:cs typeface="Arial" pitchFamily="34" charset="0"/>
              </a:rPr>
              <a:t>ΟΔΗΓΙΕΣ ΚΑΘΑΡΙΣΜΟΥ ΚΑΙ ΣΥΝΤΗΡΗΣΗΣ </a:t>
            </a:r>
            <a:endParaRPr lang="bg-BG" sz="900" b="1" dirty="0">
              <a:solidFill>
                <a:schemeClr val="tx1"/>
              </a:solidFill>
              <a:cs typeface="Arial" pitchFamily="34" charset="0"/>
            </a:endParaRPr>
          </a:p>
        </p:txBody>
      </p:sp>
      <p:sp>
        <p:nvSpPr>
          <p:cNvPr id="9" name="TextBox 44"/>
          <p:cNvSpPr txBox="1"/>
          <p:nvPr/>
        </p:nvSpPr>
        <p:spPr>
          <a:xfrm>
            <a:off x="361945" y="2713466"/>
            <a:ext cx="5021581" cy="1892826"/>
          </a:xfrm>
          <a:prstGeom prst="rect">
            <a:avLst/>
          </a:prstGeom>
          <a:noFill/>
        </p:spPr>
        <p:txBody>
          <a:bodyPr wrap="square" rtlCol="0">
            <a:spAutoFit/>
          </a:bodyPr>
          <a:lstStyle/>
          <a:p>
            <a:pPr algn="just">
              <a:buAutoNum type="arabicPeriod"/>
            </a:pPr>
            <a:r>
              <a:rPr lang="el-GR" sz="900" dirty="0">
                <a:cs typeface="Arial" pitchFamily="34" charset="0"/>
              </a:rPr>
              <a:t>Καθαρισμός και διατήρηση: </a:t>
            </a:r>
          </a:p>
          <a:p>
            <a:pPr algn="just">
              <a:buAutoNum type="arabicPeriod"/>
            </a:pPr>
            <a:r>
              <a:rPr lang="el-GR" sz="900" dirty="0">
                <a:cs typeface="Arial" pitchFamily="34" charset="0"/>
              </a:rPr>
              <a:t>Σκουπίζετε τα πλαστικά και τα μεταλλικά μέρη του προϊόντος μόνο με υγρή πετσέτα. </a:t>
            </a:r>
          </a:p>
          <a:p>
            <a:pPr algn="just">
              <a:buAutoNum type="arabicPeriod"/>
            </a:pPr>
            <a:r>
              <a:rPr lang="el-GR" sz="900" dirty="0">
                <a:cs typeface="Arial" pitchFamily="34" charset="0"/>
              </a:rPr>
              <a:t>Για να καθαρίσετε την ταπετσαρία, χρησιμοποιήστε μαλακή πετσέτα ή σφουγγάρι, ελαφρώς βρεγμένα με ζεστό νερό και απαλό καθαριστικό. </a:t>
            </a:r>
          </a:p>
          <a:p>
            <a:pPr algn="just">
              <a:buAutoNum type="arabicPeriod"/>
            </a:pPr>
            <a:r>
              <a:rPr lang="el-GR" sz="900" dirty="0">
                <a:cs typeface="Arial" pitchFamily="34" charset="0"/>
              </a:rPr>
              <a:t>Μην καθαρίζετε με έντονα καθαριστικά, τα οποία περιέχουν σωματίδια απόξεσης, καθαριστική με βάση την αμμωνία, με χλωρίνη ή με οινόπνευμα. </a:t>
            </a:r>
          </a:p>
          <a:p>
            <a:pPr algn="just">
              <a:buAutoNum type="arabicPeriod"/>
            </a:pPr>
            <a:r>
              <a:rPr lang="el-GR" sz="900" dirty="0">
                <a:cs typeface="Arial" pitchFamily="34" charset="0"/>
              </a:rPr>
              <a:t>Αφήστε το προϊόν να στεγνώσει εντελώς μετά τον καθαρισμό και στην συνέχεια μαζέψτε προς αποθήκευση. </a:t>
            </a:r>
          </a:p>
          <a:p>
            <a:pPr algn="just">
              <a:buAutoNum type="arabicPeriod"/>
            </a:pPr>
            <a:r>
              <a:rPr lang="el-GR" sz="900" dirty="0">
                <a:cs typeface="Arial" pitchFamily="34" charset="0"/>
              </a:rPr>
              <a:t>Μην αφήνετε οποιαδήποτε προϊόντα πάνω ή στην καρέκλα φαγητού, για να αποφύγετε βλάβη της κατασκευής. </a:t>
            </a:r>
          </a:p>
          <a:p>
            <a:pPr algn="just">
              <a:buAutoNum type="arabicPeriod"/>
            </a:pPr>
            <a:r>
              <a:rPr lang="el-GR" sz="900" dirty="0">
                <a:cs typeface="Arial" pitchFamily="34" charset="0"/>
              </a:rPr>
              <a:t>Αποθηκεύετε το προϊόν σε ξηρό και καθαρό μέρος. ΜΗΝ εκθέτετε το προϊόν στην άμεση επίδραση άμεσης ηλιακής ακτινοβολίας, βροχής, υγρασίας ή απότομων διακυμάνσεων της θερμοκρασίας. </a:t>
            </a:r>
          </a:p>
          <a:p>
            <a:pPr algn="just">
              <a:buAutoNum type="arabicPeriod"/>
            </a:pPr>
            <a:r>
              <a:rPr lang="el-GR" sz="900" dirty="0">
                <a:cs typeface="Arial" pitchFamily="34" charset="0"/>
              </a:rPr>
              <a:t>Για να εξασφαλίσετε την ασφάλεια του παιδιού σας και μακρύτερη χρήση αυτής </a:t>
            </a:r>
            <a:r>
              <a:rPr lang="el-GR" sz="900" dirty="0" smtClean="0">
                <a:cs typeface="Arial" pitchFamily="34" charset="0"/>
              </a:rPr>
              <a:t>της</a:t>
            </a:r>
            <a:endParaRPr lang="el-GR" sz="900" dirty="0">
              <a:cs typeface="Arial" pitchFamily="34" charset="0"/>
            </a:endParaRPr>
          </a:p>
        </p:txBody>
      </p:sp>
      <p:sp>
        <p:nvSpPr>
          <p:cNvPr id="10" name="TextBox 44"/>
          <p:cNvSpPr txBox="1"/>
          <p:nvPr/>
        </p:nvSpPr>
        <p:spPr>
          <a:xfrm>
            <a:off x="361944" y="4495800"/>
            <a:ext cx="5021581" cy="1754326"/>
          </a:xfrm>
          <a:prstGeom prst="rect">
            <a:avLst/>
          </a:prstGeom>
          <a:noFill/>
        </p:spPr>
        <p:txBody>
          <a:bodyPr wrap="square" rtlCol="0">
            <a:spAutoFit/>
          </a:bodyPr>
          <a:lstStyle/>
          <a:p>
            <a:pPr algn="just"/>
            <a:r>
              <a:rPr lang="el-GR" sz="900" dirty="0" smtClean="0">
                <a:cs typeface="Arial" pitchFamily="34" charset="0"/>
              </a:rPr>
              <a:t>καρέκλας φαγητού, σας συστήνουμε τακτικά να ελέγχετε τους μηχανισμούς ασφαλείας, τις ζώνες ασφαλείας και τα κουμπώματα, τις συνδέσεις και τους μηχανισμούς ρύθμισης του καθίσματος, καθώς επίσης τους μηχανισμούς σταθεροποίησης, για φθορές, βλάβες ή κοπή. </a:t>
            </a:r>
            <a:endParaRPr lang="en-US" sz="900" dirty="0" smtClean="0">
              <a:cs typeface="Arial" pitchFamily="34" charset="0"/>
            </a:endParaRPr>
          </a:p>
          <a:p>
            <a:pPr algn="just"/>
            <a:r>
              <a:rPr lang="en-US" sz="900" dirty="0" smtClean="0">
                <a:cs typeface="Arial" pitchFamily="34" charset="0"/>
              </a:rPr>
              <a:t>9. </a:t>
            </a:r>
            <a:r>
              <a:rPr lang="el-GR" sz="900" dirty="0" smtClean="0">
                <a:cs typeface="Arial" pitchFamily="34" charset="0"/>
              </a:rPr>
              <a:t>Σε περίπτωση που διαπιστώσετε χαλαρές συνδέσεις, κομμένα, ραγισμένα εξαρτήματα ή εξαρτήματα με βλάβες, τα ίδια πρέπει να επισκευάζονται ή να αντικαθίστανται με γνήσια εξαρτήματα από εξουσιοδοτημένο σέρβις. Προς τον σκοπό αυτό επικοινωνήστε με το εμπορικό κατάστημα, από το οποίο αγοράσατε το προϊόν. </a:t>
            </a:r>
            <a:endParaRPr lang="en-US" sz="900" dirty="0" smtClean="0">
              <a:cs typeface="Arial" pitchFamily="34" charset="0"/>
            </a:endParaRPr>
          </a:p>
          <a:p>
            <a:pPr algn="just"/>
            <a:r>
              <a:rPr lang="el-GR" sz="900" dirty="0" smtClean="0">
                <a:cs typeface="Arial" pitchFamily="34" charset="0"/>
              </a:rPr>
              <a:t>10.</a:t>
            </a:r>
            <a:r>
              <a:rPr lang="en-US" sz="900" dirty="0" smtClean="0">
                <a:cs typeface="Arial" pitchFamily="34" charset="0"/>
              </a:rPr>
              <a:t> </a:t>
            </a:r>
            <a:r>
              <a:rPr lang="el-GR" sz="900" dirty="0" smtClean="0">
                <a:cs typeface="Arial" pitchFamily="34" charset="0"/>
              </a:rPr>
              <a:t>Για </a:t>
            </a:r>
            <a:r>
              <a:rPr lang="el-GR" sz="900" dirty="0">
                <a:cs typeface="Arial" pitchFamily="34" charset="0"/>
              </a:rPr>
              <a:t>να εξασφαλίσετε την ασφάλεια του παιδιού σας και μακρύτερη χρήση αυτής της καρέκλας φαγητού, σας συστήνουμε τακτικά να ελέγχετε τους μηχανισμούς ασφαλείας, τις ζώνες ασφαλείας και τα κουμπώματα, τις συνδέσεις και τους μηχανισμούς ρύθμισης του καθίσματος, καθώς επίσης τους μηχανισμούς σταθεροποίησης, για φθορές, βλάβες ή κοπή. </a:t>
            </a:r>
          </a:p>
          <a:p>
            <a:pPr algn="just"/>
            <a:endParaRPr lang="el-GR" sz="900" dirty="0">
              <a:cs typeface="Arial" pitchFamily="34" charset="0"/>
            </a:endParaRPr>
          </a:p>
        </p:txBody>
      </p:sp>
      <p:sp>
        <p:nvSpPr>
          <p:cNvPr id="11" name="TextBox 49"/>
          <p:cNvSpPr txBox="1">
            <a:spLocks noChangeAspect="1"/>
          </p:cNvSpPr>
          <p:nvPr/>
        </p:nvSpPr>
        <p:spPr>
          <a:xfrm>
            <a:off x="361944" y="6509669"/>
            <a:ext cx="334925"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a:t>
            </a:r>
            <a:r>
              <a:rPr lang="bg-BG" sz="900" b="1" dirty="0" smtClean="0">
                <a:latin typeface="Arial" pitchFamily="34" charset="0"/>
                <a:cs typeface="Arial" pitchFamily="34" charset="0"/>
              </a:rPr>
              <a:t>5</a:t>
            </a:r>
            <a:endParaRPr lang="bg-BG" sz="900" b="1" dirty="0">
              <a:latin typeface="Arial" pitchFamily="34" charset="0"/>
              <a:cs typeface="Arial" pitchFamily="34" charset="0"/>
            </a:endParaRPr>
          </a:p>
        </p:txBody>
      </p:sp>
      <p:sp>
        <p:nvSpPr>
          <p:cNvPr id="15" name="TextBox 49"/>
          <p:cNvSpPr txBox="1">
            <a:spLocks noChangeAspect="1"/>
          </p:cNvSpPr>
          <p:nvPr/>
        </p:nvSpPr>
        <p:spPr>
          <a:xfrm>
            <a:off x="11502870" y="6509669"/>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a:t>
            </a:r>
            <a:r>
              <a:rPr lang="bg-BG" sz="800" b="1" dirty="0">
                <a:latin typeface="Arial" pitchFamily="34" charset="0"/>
                <a:cs typeface="Arial" pitchFamily="34" charset="0"/>
              </a:rPr>
              <a:t>4</a:t>
            </a:r>
          </a:p>
        </p:txBody>
      </p:sp>
      <p:sp>
        <p:nvSpPr>
          <p:cNvPr id="16" name="Rectangle 15"/>
          <p:cNvSpPr/>
          <p:nvPr/>
        </p:nvSpPr>
        <p:spPr>
          <a:xfrm>
            <a:off x="6800850" y="26104"/>
            <a:ext cx="5086350" cy="388696"/>
          </a:xfrm>
          <a:prstGeom prst="rect">
            <a:avLst/>
          </a:prstGeom>
        </p:spPr>
        <p:txBody>
          <a:bodyPr wrap="square">
            <a:spAutoFit/>
          </a:bodyPr>
          <a:lstStyle/>
          <a:p>
            <a:pPr>
              <a:lnSpc>
                <a:spcPct val="107000"/>
              </a:lnSpc>
              <a:spcAft>
                <a:spcPts val="800"/>
              </a:spcAft>
            </a:pPr>
            <a:r>
              <a:rPr lang="hr-HR" sz="900" b="1" dirty="0">
                <a:latin typeface="Times New Roman" panose="02020603050405020304" pitchFamily="18" charset="0"/>
                <a:ea typeface="Calibri" panose="020F0502020204030204" pitchFamily="34" charset="0"/>
                <a:cs typeface="Times New Roman" panose="02020603050405020304" pitchFamily="18" charset="0"/>
              </a:rPr>
              <a:t>PAŽNJA</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Molimo Vas, poštujte i pratite sledeća upozorenja o radu proizvoda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U suprotnom može doći do ozbiljnih ozleda ili oštećenja Vašeg deteta</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6800850" y="323360"/>
            <a:ext cx="5086350" cy="6186309"/>
          </a:xfrm>
          <a:prstGeom prst="rect">
            <a:avLst/>
          </a:prstGeom>
        </p:spPr>
        <p:txBody>
          <a:bodyPr wrap="square">
            <a:spAutoFit/>
          </a:bodyPr>
          <a:lstStyle/>
          <a:p>
            <a:r>
              <a:rPr lang="ru-RU" sz="900" b="1" dirty="0">
                <a:latin typeface="Times New Roman" panose="02020603050405020304" pitchFamily="18" charset="0"/>
                <a:ea typeface="Calibri" panose="020F0502020204030204" pitchFamily="34" charset="0"/>
                <a:cs typeface="Times New Roman" panose="02020603050405020304" pitchFamily="18" charset="0"/>
              </a:rPr>
              <a:t>1. PAŽNJA!</a:t>
            </a:r>
            <a:r>
              <a:rPr lang="hr-HR" sz="900" b="1" dirty="0">
                <a:latin typeface="Times New Roman" panose="02020603050405020304" pitchFamily="18" charset="0"/>
                <a:ea typeface="Calibri" panose="020F0502020204030204" pitchFamily="34" charset="0"/>
                <a:cs typeface="Times New Roman" panose="02020603050405020304" pitchFamily="18" charset="0"/>
              </a:rPr>
              <a:t> NIKADA NE OSTAVLJAJTE DETE BEZ NADZORA</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 </a:t>
            </a:r>
            <a:r>
              <a:rPr lang="hr-HR" sz="900" dirty="0">
                <a:latin typeface="Times New Roman" panose="02020603050405020304" pitchFamily="18" charset="0"/>
                <a:ea typeface="Calibri" panose="020F0502020204030204" pitchFamily="34" charset="0"/>
                <a:cs typeface="Times New Roman" panose="02020603050405020304" pitchFamily="18" charset="0"/>
              </a:rPr>
              <a:t>Uvek koristite sistem zatvaranja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 </a:t>
            </a:r>
            <a:r>
              <a:rPr lang="hr-HR" sz="900" dirty="0">
                <a:latin typeface="Times New Roman" panose="02020603050405020304" pitchFamily="18" charset="0"/>
                <a:ea typeface="Calibri" panose="020F0502020204030204" pitchFamily="34" charset="0"/>
                <a:cs typeface="Times New Roman" panose="02020603050405020304" pitchFamily="18" charset="0"/>
              </a:rPr>
              <a:t>Opasnost  od pada</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hr-HR" sz="900" dirty="0">
                <a:latin typeface="Times New Roman" panose="02020603050405020304" pitchFamily="18" charset="0"/>
                <a:ea typeface="Calibri" panose="020F0502020204030204" pitchFamily="34" charset="0"/>
                <a:cs typeface="Times New Roman" panose="02020603050405020304" pitchFamily="18" charset="0"/>
              </a:rPr>
              <a:t> Ne dozvolite detetu da se penje na proizvod</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4. </a:t>
            </a:r>
            <a:r>
              <a:rPr lang="hr-HR" sz="900" dirty="0">
                <a:latin typeface="Times New Roman" panose="02020603050405020304" pitchFamily="18" charset="0"/>
                <a:ea typeface="Calibri" panose="020F0502020204030204" pitchFamily="34" charset="0"/>
                <a:cs typeface="Times New Roman" panose="02020603050405020304" pitchFamily="18" charset="0"/>
              </a:rPr>
              <a:t>Ne koristite proizvod ako bilo koji deo nije pravilno i stabilno montiran</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5. </a:t>
            </a:r>
            <a:r>
              <a:rPr lang="hr-HR" sz="900" dirty="0">
                <a:latin typeface="Times New Roman" panose="02020603050405020304" pitchFamily="18" charset="0"/>
                <a:ea typeface="Calibri" panose="020F0502020204030204" pitchFamily="34" charset="0"/>
                <a:cs typeface="Times New Roman" panose="02020603050405020304" pitchFamily="18" charset="0"/>
              </a:rPr>
              <a:t>Imajte u vidu da je opasno postavljati proizvod u blizinu otvorenog plamena i drugih izvora jake toplote</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6. </a:t>
            </a:r>
            <a:r>
              <a:rPr lang="ru-RU" sz="900" dirty="0" err="1">
                <a:latin typeface="Times New Roman" panose="02020603050405020304" pitchFamily="18" charset="0"/>
                <a:ea typeface="Calibri" panose="020F0502020204030204" pitchFamily="34" charset="0"/>
                <a:cs typeface="Times New Roman" panose="02020603050405020304" pitchFamily="18" charset="0"/>
              </a:rPr>
              <a:t>Rizik</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od</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naginjanja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ako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dete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može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nogom</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dođe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stola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ili</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druge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konstrukcij</a:t>
            </a:r>
            <a:r>
              <a:rPr lang="hr-HR" sz="900" dirty="0">
                <a:latin typeface="Times New Roman" panose="02020603050405020304" pitchFamily="18" charset="0"/>
                <a:ea typeface="Calibri" panose="020F0502020204030204" pitchFamily="34" charset="0"/>
                <a:cs typeface="Times New Roman" panose="02020603050405020304" pitchFamily="18" charset="0"/>
              </a:rPr>
              <a:t>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7. </a:t>
            </a:r>
            <a:r>
              <a:rPr lang="hr-HR" sz="900" b="1" dirty="0">
                <a:latin typeface="Times New Roman" panose="02020603050405020304" pitchFamily="18" charset="0"/>
                <a:ea typeface="Calibri" panose="020F0502020204030204" pitchFamily="34" charset="0"/>
                <a:cs typeface="Times New Roman" panose="02020603050405020304" pitchFamily="18" charset="0"/>
              </a:rPr>
              <a:t>PAŽNJA</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Ne koristite proizvod, ako dete ne može da stoji samostalno, bez tuđe pomoći.</a:t>
            </a:r>
            <a:r>
              <a:rPr lang="hr-HR"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8.  </a:t>
            </a:r>
            <a:r>
              <a:rPr lang="hr-HR" sz="900" dirty="0">
                <a:latin typeface="Times New Roman" panose="02020603050405020304" pitchFamily="18" charset="0"/>
                <a:ea typeface="Calibri" panose="020F0502020204030204" pitchFamily="34" charset="0"/>
                <a:cs typeface="Times New Roman" panose="02020603050405020304" pitchFamily="18" charset="0"/>
              </a:rPr>
              <a:t>Ne koristite proizvod, ako neki deo je oštećen, slomljen ili nedostaje</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9. </a:t>
            </a:r>
            <a:r>
              <a:rPr lang="hr-HR" sz="900" dirty="0">
                <a:latin typeface="Times New Roman" panose="02020603050405020304" pitchFamily="18" charset="0"/>
                <a:ea typeface="Calibri" panose="020F0502020204030204" pitchFamily="34" charset="0"/>
                <a:cs typeface="Times New Roman" panose="02020603050405020304" pitchFamily="18" charset="0"/>
              </a:rPr>
              <a:t>D</a:t>
            </a:r>
            <a:r>
              <a:rPr lang="ru-RU" sz="900" dirty="0" err="1">
                <a:latin typeface="Times New Roman" panose="02020603050405020304" pitchFamily="18" charset="0"/>
                <a:ea typeface="Calibri" panose="020F0502020204030204" pitchFamily="34" charset="0"/>
                <a:cs typeface="Times New Roman" panose="02020603050405020304" pitchFamily="18" charset="0"/>
              </a:rPr>
              <a:t>ržite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decu</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dalje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kada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sklapate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ili</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rasklapate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proizvod</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kako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biste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izbegli</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povrede</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10. </a:t>
            </a:r>
            <a:r>
              <a:rPr lang="hr-HR" sz="900" dirty="0">
                <a:latin typeface="Times New Roman" panose="02020603050405020304" pitchFamily="18" charset="0"/>
                <a:ea typeface="Calibri" panose="020F0502020204030204" pitchFamily="34" charset="0"/>
                <a:cs typeface="Times New Roman" panose="02020603050405020304" pitchFamily="18" charset="0"/>
              </a:rPr>
              <a:t>Proizvod je namenjen za decu koja mogu da sede uspravno bez tuđe pomoći uzrasta do 3 godine ili sa maksimalnom težinom do 15 kg.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11. </a:t>
            </a:r>
            <a:r>
              <a:rPr lang="hr-HR" sz="900" dirty="0">
                <a:latin typeface="Times New Roman" panose="02020603050405020304" pitchFamily="18" charset="0"/>
                <a:ea typeface="Calibri" panose="020F0502020204030204" pitchFamily="34" charset="0"/>
                <a:cs typeface="Times New Roman" panose="02020603050405020304" pitchFamily="18" charset="0"/>
              </a:rPr>
              <a:t>Težina deteta ne sme da bude veća od maksimalno dopuštene za ovog proizvoda </a:t>
            </a:r>
            <a:r>
              <a:rPr lang="ru-RU" sz="900" dirty="0">
                <a:latin typeface="Times New Roman" panose="02020603050405020304" pitchFamily="18" charset="0"/>
                <a:ea typeface="Calibri" panose="020F0502020204030204" pitchFamily="34" charset="0"/>
                <a:cs typeface="Times New Roman" panose="02020603050405020304" pitchFamily="18" charset="0"/>
              </a:rPr>
              <a:t>– 15</a:t>
            </a:r>
            <a:r>
              <a:rPr lang="hr-HR" sz="900" dirty="0">
                <a:latin typeface="Times New Roman" panose="02020603050405020304" pitchFamily="18" charset="0"/>
                <a:ea typeface="Calibri" panose="020F0502020204030204" pitchFamily="34" charset="0"/>
                <a:cs typeface="Times New Roman" panose="02020603050405020304" pitchFamily="18" charset="0"/>
              </a:rPr>
              <a:t> kg</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12. </a:t>
            </a:r>
            <a:r>
              <a:rPr lang="hr-HR" sz="900" dirty="0">
                <a:latin typeface="Times New Roman" panose="02020603050405020304" pitchFamily="18" charset="0"/>
                <a:ea typeface="Calibri" panose="020F0502020204030204" pitchFamily="34" charset="0"/>
                <a:cs typeface="Times New Roman" panose="02020603050405020304" pitchFamily="18" charset="0"/>
              </a:rPr>
              <a:t>Uvek koristite stolicu na ravnim površinama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13. </a:t>
            </a:r>
            <a:r>
              <a:rPr lang="hr-HR" sz="900" b="1" dirty="0">
                <a:latin typeface="Times New Roman" panose="02020603050405020304" pitchFamily="18" charset="0"/>
                <a:ea typeface="Calibri" panose="020F0502020204030204" pitchFamily="34" charset="0"/>
                <a:cs typeface="Times New Roman" panose="02020603050405020304" pitchFamily="18" charset="0"/>
              </a:rPr>
              <a:t>PAŽNJA</a:t>
            </a:r>
            <a:r>
              <a:rPr lang="ru-RU" sz="900" b="1"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Ovaj proizvod nije igračka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Koristite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stolicu</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samo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za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predviđenu</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namenu</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14. </a:t>
            </a:r>
            <a:r>
              <a:rPr lang="bg-BG" sz="900" dirty="0">
                <a:latin typeface="Calibri" panose="020F0502020204030204" pitchFamily="34" charset="0"/>
                <a:ea typeface="Calibri" panose="020F0502020204030204" pitchFamily="34" charset="0"/>
                <a:cs typeface="Times New Roman" panose="02020603050405020304" pitchFamily="18" charset="0"/>
              </a:rPr>
              <a:t>Pre upotrebe proverite stanje stolice i ako uočite labave spojeve, istrošene, nedostajuće ili polomljene delove, prekinite upotrebu</a:t>
            </a:r>
            <a:r>
              <a:rPr lang="hr-HR" sz="900" dirty="0">
                <a:latin typeface="Calibri" panose="020F0502020204030204" pitchFamily="34" charset="0"/>
                <a:ea typeface="Calibri" panose="020F0502020204030204" pitchFamily="34" charset="0"/>
                <a:cs typeface="Times New Roman" panose="02020603050405020304" pitchFamily="18" charset="0"/>
              </a:rPr>
              <a:t>. Kontaktirajte trgovca od kog ste kupili proizvod da biste uklonili kvar. Ne pokušavajte da to uradite sami.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15. </a:t>
            </a:r>
            <a:r>
              <a:rPr lang="hr-HR" sz="900" dirty="0">
                <a:latin typeface="Times New Roman" panose="02020603050405020304" pitchFamily="18" charset="0"/>
                <a:ea typeface="Calibri" panose="020F0502020204030204" pitchFamily="34" charset="0"/>
                <a:cs typeface="Times New Roman" panose="02020603050405020304" pitchFamily="18" charset="0"/>
              </a:rPr>
              <a:t>Uvek postavljajte sigurnosne pojaseve dok je dete u stolici da biste osigurali njegovu bezbednost i da biste izbegli rizik od ozbiljnih ozleda, ako dete slučajno ustane, sklizne i padne sa stolice.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16. </a:t>
            </a:r>
            <a:r>
              <a:rPr lang="hr-HR" sz="900" dirty="0">
                <a:latin typeface="Times New Roman" panose="02020603050405020304" pitchFamily="18" charset="0"/>
                <a:ea typeface="Calibri" panose="020F0502020204030204" pitchFamily="34" charset="0"/>
                <a:cs typeface="Times New Roman" panose="02020603050405020304" pitchFamily="18" charset="0"/>
              </a:rPr>
              <a:t>Pre upotrebe proizvoda morate se uveriti da su sigurnosni pojasevi pravilno postavljeni</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17. </a:t>
            </a:r>
            <a:r>
              <a:rPr lang="hr-HR" sz="900" dirty="0">
                <a:latin typeface="Times New Roman" panose="02020603050405020304" pitchFamily="18" charset="0"/>
                <a:ea typeface="Calibri" panose="020F0502020204030204" pitchFamily="34" charset="0"/>
                <a:cs typeface="Times New Roman" panose="02020603050405020304" pitchFamily="18" charset="0"/>
              </a:rPr>
              <a:t>Proveravajte svaki put da li su pojsevi uvijeni, da li menjaju dužinu u zakopćanom stanju, da li su pokidani, pohabani, da li imaju nedostajućih delova. Pre upotrebe proveravajte da li su stabilno pričvršćeni na konstrukciji stolice, da li su šnale ispravne i podesite dužinu pojaseva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Plastične šnale i kopče treba da budu čvrste  i da osiguravaju sigurnu vezu</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b="1" dirty="0">
                <a:latin typeface="Times New Roman" panose="02020603050405020304" pitchFamily="18" charset="0"/>
                <a:ea typeface="Calibri" panose="020F0502020204030204" pitchFamily="34" charset="0"/>
                <a:cs typeface="Times New Roman" panose="02020603050405020304" pitchFamily="18" charset="0"/>
              </a:rPr>
              <a:t>18. </a:t>
            </a:r>
            <a:r>
              <a:rPr lang="en-US" sz="900" b="1" dirty="0">
                <a:latin typeface="Times New Roman" panose="02020603050405020304" pitchFamily="18" charset="0"/>
                <a:ea typeface="Calibri" panose="020F0502020204030204" pitchFamily="34" charset="0"/>
                <a:cs typeface="Times New Roman" panose="02020603050405020304" pitchFamily="18" charset="0"/>
              </a:rPr>
              <a:t>PA|NJA</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en-US" sz="900" b="1" dirty="0">
                <a:latin typeface="Times New Roman" panose="02020603050405020304" pitchFamily="18" charset="0"/>
                <a:ea typeface="Calibri" panose="020F0502020204030204" pitchFamily="34" charset="0"/>
                <a:cs typeface="Times New Roman" panose="02020603050405020304" pitchFamily="18" charset="0"/>
              </a:rPr>
              <a:t> UVEK PRE UPOTREBU PROVERAVAJTE ISPRAVNOST MEHANI</a:t>
            </a:r>
            <a:r>
              <a:rPr lang="hr-HR" sz="900" b="1" dirty="0">
                <a:latin typeface="Times New Roman" panose="02020603050405020304" pitchFamily="18" charset="0"/>
                <a:ea typeface="Calibri" panose="020F0502020204030204" pitchFamily="34" charset="0"/>
                <a:cs typeface="Times New Roman" panose="02020603050405020304" pitchFamily="18" charset="0"/>
              </a:rPr>
              <a:t>ZAMA ZA ZAKLJUČAVANJE</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b="1" dirty="0">
                <a:latin typeface="Times New Roman" panose="02020603050405020304" pitchFamily="18" charset="0"/>
                <a:ea typeface="Calibri" panose="020F0502020204030204" pitchFamily="34" charset="0"/>
                <a:cs typeface="Times New Roman" panose="02020603050405020304" pitchFamily="18" charset="0"/>
              </a:rPr>
              <a:t>19. PAŽNJA!</a:t>
            </a:r>
            <a:r>
              <a:rPr lang="hr-HR" sz="900" b="1" dirty="0">
                <a:latin typeface="Times New Roman" panose="02020603050405020304" pitchFamily="18" charset="0"/>
                <a:ea typeface="Calibri" panose="020F0502020204030204" pitchFamily="34" charset="0"/>
                <a:cs typeface="Times New Roman" panose="02020603050405020304" pitchFamily="18" charset="0"/>
              </a:rPr>
              <a:t> ČUVAJTE OD VATRE I DRUGIH IZVORA TOPLOTE</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hr-HR" sz="900" b="1" dirty="0">
                <a:latin typeface="Times New Roman" panose="02020603050405020304" pitchFamily="18" charset="0"/>
                <a:ea typeface="Calibri" panose="020F0502020204030204" pitchFamily="34" charset="0"/>
                <a:cs typeface="Times New Roman" panose="02020603050405020304" pitchFamily="18" charset="0"/>
              </a:rPr>
              <a:t> POSTOJI RIZIK OD OZLEDE DETETA ILI POVREDE PROIZVODA</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hr-HR" sz="900" b="1" dirty="0">
                <a:latin typeface="Times New Roman" panose="02020603050405020304" pitchFamily="18" charset="0"/>
                <a:ea typeface="Calibri" panose="020F0502020204030204" pitchFamily="34" charset="0"/>
                <a:cs typeface="Times New Roman" panose="02020603050405020304" pitchFamily="18" charset="0"/>
              </a:rPr>
              <a:t> NE SKLADIŠTITE I NE KORISTITE U BLIZINI  OTVORENIH OGNJIŠTA ILI DRUGIH IZVORA TOPLOTE </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hr-HR" sz="900" b="1" dirty="0">
                <a:latin typeface="Times New Roman" panose="02020603050405020304" pitchFamily="18" charset="0"/>
                <a:ea typeface="Calibri" panose="020F0502020204030204" pitchFamily="34" charset="0"/>
                <a:cs typeface="Times New Roman" panose="02020603050405020304" pitchFamily="18" charset="0"/>
              </a:rPr>
              <a:t> ELEKTRIČNIH GREJALICA, PLINSKIH PEĆI ITD.  </a:t>
            </a:r>
            <a:endParaRPr lang="bg-BG" sz="900" dirty="0" smtClean="0">
              <a:latin typeface="Calibri" panose="020F0502020204030204" pitchFamily="34" charset="0"/>
              <a:ea typeface="Calibri" panose="020F0502020204030204" pitchFamily="34" charset="0"/>
              <a:cs typeface="Times New Roman" panose="02020603050405020304" pitchFamily="18" charset="0"/>
            </a:endParaRPr>
          </a:p>
          <a:p>
            <a:r>
              <a:rPr lang="ru-RU" sz="900" dirty="0" smtClean="0">
                <a:latin typeface="Times New Roman" panose="02020603050405020304" pitchFamily="18" charset="0"/>
                <a:ea typeface="Calibri" panose="020F0502020204030204" pitchFamily="34" charset="0"/>
              </a:rPr>
              <a:t>20</a:t>
            </a:r>
            <a:r>
              <a:rPr lang="ru-RU" sz="900" dirty="0">
                <a:latin typeface="Times New Roman" panose="02020603050405020304" pitchFamily="18" charset="0"/>
                <a:ea typeface="Calibri" panose="020F0502020204030204" pitchFamily="34" charset="0"/>
              </a:rPr>
              <a:t>. </a:t>
            </a:r>
            <a:r>
              <a:rPr lang="hr-HR" sz="900" dirty="0">
                <a:latin typeface="Times New Roman" panose="02020603050405020304" pitchFamily="18" charset="0"/>
                <a:ea typeface="Calibri" panose="020F0502020204030204" pitchFamily="34" charset="0"/>
              </a:rPr>
              <a:t>Zglabanje proizvoda move obaviti jedino odrasla osoba. Deca ne smeju biti prisutna tokom zglabanja</a:t>
            </a:r>
            <a:r>
              <a:rPr lang="hr-HR" sz="900" dirty="0" smtClean="0">
                <a:latin typeface="Times New Roman" panose="02020603050405020304" pitchFamily="18" charset="0"/>
                <a:ea typeface="Calibri" panose="020F0502020204030204" pitchFamily="34" charset="0"/>
              </a:rPr>
              <a:t>.</a:t>
            </a:r>
            <a:endParaRPr lang="bg-BG" sz="900" dirty="0" smtClean="0">
              <a:latin typeface="Times New Roman" panose="02020603050405020304" pitchFamily="18" charset="0"/>
              <a:ea typeface="Calibri" panose="020F0502020204030204" pitchFamily="34" charset="0"/>
            </a:endParaRPr>
          </a:p>
          <a:p>
            <a:r>
              <a:rPr lang="hr-HR" sz="900" dirty="0" smtClean="0">
                <a:latin typeface="Times New Roman" panose="02020603050405020304" pitchFamily="18" charset="0"/>
                <a:ea typeface="Calibri" panose="020F0502020204030204" pitchFamily="34" charset="0"/>
              </a:rPr>
              <a:t> 21. Stolica je pogodna za upotrebu samo od jednog deteta! Ne postavlajjte i ne dozvolite da nekoliko dece istovremeno koriste proizvod!</a:t>
            </a:r>
          </a:p>
          <a:p>
            <a:r>
              <a:rPr lang="hr-HR" sz="900" dirty="0" smtClean="0">
                <a:latin typeface="Times New Roman" panose="02020603050405020304" pitchFamily="18" charset="0"/>
                <a:ea typeface="Calibri" panose="020F0502020204030204" pitchFamily="34" charset="0"/>
              </a:rPr>
              <a:t>22. Uvek pre nego što stavite dete u stolicu proverite i uverite se da je stolica potpuno rasklopljena,  da je fiksirana u tom položaju i da su svi eanizmi za zaključavanje dobro zatvoreni! Tako ćete izbeći povredu deteta od naglog sklapanja stolice. </a:t>
            </a:r>
          </a:p>
          <a:p>
            <a:r>
              <a:rPr lang="hr-HR" sz="900" dirty="0" smtClean="0">
                <a:latin typeface="Times New Roman" panose="02020603050405020304" pitchFamily="18" charset="0"/>
                <a:ea typeface="Calibri" panose="020F0502020204030204" pitchFamily="34" charset="0"/>
              </a:rPr>
              <a:t>23. Ne dozvolite detetu da stoji uspravno na stolici!</a:t>
            </a:r>
          </a:p>
          <a:p>
            <a:r>
              <a:rPr lang="hr-HR" sz="900" dirty="0" smtClean="0">
                <a:latin typeface="Times New Roman" panose="02020603050405020304" pitchFamily="18" charset="0"/>
                <a:ea typeface="Calibri" panose="020F0502020204030204" pitchFamily="34" charset="0"/>
              </a:rPr>
              <a:t>24. Poslužavnik za hranjenje nije namenjen za zadržavanje Vašeg deteta na stolici!</a:t>
            </a:r>
          </a:p>
          <a:p>
            <a:r>
              <a:rPr lang="hr-HR" sz="900" dirty="0" smtClean="0">
                <a:latin typeface="Times New Roman" panose="02020603050405020304" pitchFamily="18" charset="0"/>
                <a:ea typeface="Calibri" panose="020F0502020204030204" pitchFamily="34" charset="0"/>
              </a:rPr>
              <a:t>25. Ne koristite stolicu za hranjenje bez poslužavnika i uvek proveravajte da li je stabilno montiran. </a:t>
            </a:r>
          </a:p>
          <a:p>
            <a:r>
              <a:rPr lang="hr-HR" sz="900" dirty="0" smtClean="0">
                <a:latin typeface="Times New Roman" panose="02020603050405020304" pitchFamily="18" charset="0"/>
                <a:ea typeface="Calibri" panose="020F0502020204030204" pitchFamily="34" charset="0"/>
              </a:rPr>
              <a:t> 26. Uvek ostavljajte dovoljno, ali sigurno, rastojanje između deteta i poslužavnika za hranjenje.</a:t>
            </a:r>
          </a:p>
          <a:p>
            <a:r>
              <a:rPr lang="hr-HR" sz="900" dirty="0" smtClean="0">
                <a:latin typeface="Times New Roman" panose="02020603050405020304" pitchFamily="18" charset="0"/>
                <a:ea typeface="Calibri" panose="020F0502020204030204" pitchFamily="34" charset="0"/>
              </a:rPr>
              <a:t>27. Budite pažljivi dok podešavate poslužavnika ili oslonca za nogu i dok slapate ili rasklapate stolicu zbog opasnosti od štipanja prstiju.</a:t>
            </a:r>
          </a:p>
          <a:p>
            <a:r>
              <a:rPr lang="ru-RU" dirty="0">
                <a:latin typeface="Times New Roman" panose="02020603050405020304" pitchFamily="18" charset="0"/>
                <a:ea typeface="Calibri" panose="020F0502020204030204" pitchFamily="34" charset="0"/>
              </a:rPr>
              <a:t>	</a:t>
            </a:r>
            <a:endParaRPr lang="en-US" dirty="0"/>
          </a:p>
        </p:txBody>
      </p:sp>
    </p:spTree>
    <p:extLst>
      <p:ext uri="{BB962C8B-B14F-4D97-AF65-F5344CB8AC3E}">
        <p14:creationId xmlns:p14="http://schemas.microsoft.com/office/powerpoint/2010/main" val="232839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002" y="0"/>
            <a:ext cx="4996668" cy="1477328"/>
          </a:xfrm>
          <a:prstGeom prst="rect">
            <a:avLst/>
          </a:prstGeom>
        </p:spPr>
        <p:txBody>
          <a:bodyPr wrap="square">
            <a:spAutoFit/>
          </a:bodyPr>
          <a:lstStyle/>
          <a:p>
            <a:pPr algn="just"/>
            <a:r>
              <a:rPr lang="el-GR" sz="900" dirty="0">
                <a:cs typeface="Arial" pitchFamily="34" charset="0"/>
              </a:rPr>
              <a:t>11.</a:t>
            </a:r>
            <a:r>
              <a:rPr lang="en-US" sz="900" dirty="0">
                <a:cs typeface="Arial" pitchFamily="34" charset="0"/>
              </a:rPr>
              <a:t> </a:t>
            </a:r>
            <a:r>
              <a:rPr lang="el-GR" sz="900" dirty="0">
                <a:cs typeface="Arial" pitchFamily="34" charset="0"/>
              </a:rPr>
              <a:t>Σε περίπτωση που διαπιστώσετε χαλαρές συνδέσεις, κομμένα, ραγισμένα εξαρτήματα ή εξαρτήματα με βλάβες, τα ίδια πρέπει να επισκευάζονται ή να αντικαθίστανται με γνήσια εξαρτήματα από εξουσιοδοτημένο σέρβις. Προς τον σκοπό αυτό επικοινωνήστε με το εμπορικό κατάστημα, από το οποίο αγοράσατε το προϊόν. </a:t>
            </a:r>
          </a:p>
          <a:p>
            <a:pPr algn="just"/>
            <a:r>
              <a:rPr lang="el-GR" sz="900" dirty="0">
                <a:cs typeface="Arial" pitchFamily="34" charset="0"/>
              </a:rPr>
              <a:t>12.</a:t>
            </a:r>
            <a:r>
              <a:rPr lang="en-US" sz="900" dirty="0">
                <a:cs typeface="Arial" pitchFamily="34" charset="0"/>
              </a:rPr>
              <a:t> </a:t>
            </a:r>
            <a:r>
              <a:rPr lang="el-GR" sz="900" dirty="0">
                <a:cs typeface="Arial" pitchFamily="34" charset="0"/>
              </a:rPr>
              <a:t>Σε περίπτωση που διαπιστώσετε βλάβη ή ότι κάποια λειτουργία της καρέκλας δεν λειτουργεί, πρέπει να διακόψετε την χρήση της μέχρι την διαπίστωση της βλάβης. Προς τον σκοπό αυτό επικοινωνήστε με το εμπορικό κατάστημα, από το οποίο αγοράσατε το προϊόν. </a:t>
            </a:r>
          </a:p>
          <a:p>
            <a:pPr algn="just"/>
            <a:r>
              <a:rPr lang="el-GR" sz="900" dirty="0">
                <a:cs typeface="Arial" pitchFamily="34" charset="0"/>
              </a:rPr>
              <a:t>5. Σύνθεση της ταπετσαρίας:</a:t>
            </a:r>
          </a:p>
          <a:p>
            <a:pPr algn="just"/>
            <a:r>
              <a:rPr lang="el-GR" sz="900" b="1" dirty="0">
                <a:cs typeface="Arial" pitchFamily="34" charset="0"/>
              </a:rPr>
              <a:t>Εξωτερικό μέρος: 100% PVC</a:t>
            </a:r>
          </a:p>
          <a:p>
            <a:pPr algn="just"/>
            <a:r>
              <a:rPr lang="el-GR" sz="900" b="1" dirty="0">
                <a:cs typeface="Arial" pitchFamily="34" charset="0"/>
              </a:rPr>
              <a:t>Γέμισμα: 100% Πολυεστέρας</a:t>
            </a:r>
          </a:p>
        </p:txBody>
      </p:sp>
      <p:sp>
        <p:nvSpPr>
          <p:cNvPr id="3" name="TextBox 49"/>
          <p:cNvSpPr txBox="1">
            <a:spLocks noChangeAspect="1"/>
          </p:cNvSpPr>
          <p:nvPr/>
        </p:nvSpPr>
        <p:spPr>
          <a:xfrm>
            <a:off x="364002" y="6493991"/>
            <a:ext cx="334925"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16</a:t>
            </a:r>
            <a:endParaRPr lang="bg-BG" sz="900" b="1" dirty="0">
              <a:latin typeface="Arial" pitchFamily="34" charset="0"/>
              <a:cs typeface="Arial" pitchFamily="34" charset="0"/>
            </a:endParaRPr>
          </a:p>
        </p:txBody>
      </p:sp>
      <p:pic>
        <p:nvPicPr>
          <p:cNvPr id="4"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6153" y="1028867"/>
            <a:ext cx="1698189" cy="283464"/>
          </a:xfrm>
          <a:prstGeom prst="rect">
            <a:avLst/>
          </a:prstGeom>
        </p:spPr>
      </p:pic>
      <p:sp>
        <p:nvSpPr>
          <p:cNvPr id="5" name="TextBox 41"/>
          <p:cNvSpPr txBox="1"/>
          <p:nvPr/>
        </p:nvSpPr>
        <p:spPr>
          <a:xfrm>
            <a:off x="364002" y="1477328"/>
            <a:ext cx="4996668" cy="830997"/>
          </a:xfrm>
          <a:prstGeom prst="rect">
            <a:avLst/>
          </a:prstGeom>
          <a:noFill/>
        </p:spPr>
        <p:txBody>
          <a:bodyPr wrap="square" rtlCol="0">
            <a:spAutoFit/>
          </a:bodyPr>
          <a:lstStyle/>
          <a:p>
            <a:pPr algn="ctr"/>
            <a:r>
              <a:rPr lang="en-US" sz="800" b="1" dirty="0" smtClean="0">
                <a:cs typeface="Arial" pitchFamily="34" charset="0"/>
              </a:rPr>
              <a:t>MADE FOR MONI</a:t>
            </a:r>
          </a:p>
          <a:p>
            <a:pPr algn="ctr"/>
            <a:r>
              <a:rPr lang="en-US" sz="800" b="1" dirty="0" smtClean="0">
                <a:cs typeface="Arial" pitchFamily="34" charset="0"/>
              </a:rPr>
              <a:t>Importer</a:t>
            </a:r>
            <a:r>
              <a:rPr lang="bg-BG" sz="800" b="1" dirty="0" smtClean="0">
                <a:cs typeface="Arial" pitchFamily="34" charset="0"/>
              </a:rPr>
              <a:t>: </a:t>
            </a:r>
            <a:r>
              <a:rPr lang="en-US" sz="800" b="1" dirty="0" smtClean="0">
                <a:cs typeface="Arial" pitchFamily="34" charset="0"/>
              </a:rPr>
              <a:t>Moni Trade Ltd. </a:t>
            </a:r>
            <a:endParaRPr lang="bg-BG" sz="800" b="1" dirty="0" smtClean="0">
              <a:cs typeface="Arial" pitchFamily="34" charset="0"/>
            </a:endParaRPr>
          </a:p>
          <a:p>
            <a:pPr algn="ctr"/>
            <a:r>
              <a:rPr lang="en-US" sz="800" b="1" dirty="0" smtClean="0">
                <a:cs typeface="Arial" pitchFamily="34" charset="0"/>
              </a:rPr>
              <a:t>Address</a:t>
            </a:r>
            <a:r>
              <a:rPr lang="bg-BG" sz="800" b="1" dirty="0" smtClean="0">
                <a:cs typeface="Arial" pitchFamily="34" charset="0"/>
              </a:rPr>
              <a:t>: </a:t>
            </a:r>
            <a:r>
              <a:rPr lang="en-US" sz="800" b="1" dirty="0" smtClean="0">
                <a:cs typeface="Arial" pitchFamily="34" charset="0"/>
              </a:rPr>
              <a:t>Bulgaria</a:t>
            </a:r>
            <a:r>
              <a:rPr lang="bg-BG" sz="800" b="1" dirty="0" smtClean="0">
                <a:cs typeface="Arial" pitchFamily="34" charset="0"/>
              </a:rPr>
              <a:t>, </a:t>
            </a:r>
            <a:r>
              <a:rPr lang="en-US" sz="800" b="1" dirty="0" smtClean="0">
                <a:cs typeface="Arial" pitchFamily="34" charset="0"/>
              </a:rPr>
              <a:t>city of Sofia</a:t>
            </a:r>
            <a:r>
              <a:rPr lang="bg-BG" sz="800" b="1" dirty="0" smtClean="0">
                <a:cs typeface="Arial" pitchFamily="34" charset="0"/>
              </a:rPr>
              <a:t>, </a:t>
            </a:r>
          </a:p>
          <a:p>
            <a:pPr algn="ctr"/>
            <a:r>
              <a:rPr lang="en-US" sz="800" b="1" dirty="0" smtClean="0">
                <a:cs typeface="Arial" pitchFamily="34" charset="0"/>
              </a:rPr>
              <a:t>Trebich quarter </a:t>
            </a:r>
            <a:r>
              <a:rPr lang="bg-BG" sz="800" b="1" dirty="0" smtClean="0">
                <a:cs typeface="Arial" pitchFamily="34" charset="0"/>
              </a:rPr>
              <a:t>– </a:t>
            </a:r>
            <a:r>
              <a:rPr lang="en-US" sz="800" b="1" dirty="0" smtClean="0">
                <a:cs typeface="Arial" pitchFamily="34" charset="0"/>
              </a:rPr>
              <a:t>Stopanski dvor</a:t>
            </a:r>
            <a:endParaRPr lang="bg-BG" sz="800" b="1" dirty="0" smtClean="0">
              <a:cs typeface="Arial" pitchFamily="34" charset="0"/>
            </a:endParaRPr>
          </a:p>
          <a:p>
            <a:pPr algn="ctr"/>
            <a:r>
              <a:rPr lang="en-US" sz="800" b="1" dirty="0" smtClean="0">
                <a:cs typeface="Arial" pitchFamily="34" charset="0"/>
              </a:rPr>
              <a:t>Tel</a:t>
            </a:r>
            <a:r>
              <a:rPr lang="bg-BG" sz="800" b="1" dirty="0" smtClean="0">
                <a:cs typeface="Arial" pitchFamily="34" charset="0"/>
              </a:rPr>
              <a:t>: 02/ 936 07 90</a:t>
            </a:r>
          </a:p>
          <a:p>
            <a:pPr algn="ctr"/>
            <a:r>
              <a:rPr lang="en-US" sz="800" b="1" dirty="0" smtClean="0">
                <a:cs typeface="Arial" pitchFamily="34" charset="0"/>
              </a:rPr>
              <a:t>Web: www.moni.bg</a:t>
            </a:r>
            <a:endParaRPr lang="bg-BG" sz="800" b="1" dirty="0">
              <a:cs typeface="Arial" pitchFamily="34" charset="0"/>
            </a:endParaRPr>
          </a:p>
        </p:txBody>
      </p:sp>
      <p:sp>
        <p:nvSpPr>
          <p:cNvPr id="6" name="Rounded Rectangle 5"/>
          <p:cNvSpPr/>
          <p:nvPr/>
        </p:nvSpPr>
        <p:spPr>
          <a:xfrm>
            <a:off x="364002" y="2341198"/>
            <a:ext cx="4996668" cy="132124"/>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RO</a:t>
            </a:r>
            <a:endParaRPr lang="bg-BG" sz="900" b="1" dirty="0">
              <a:solidFill>
                <a:schemeClr val="tx1"/>
              </a:solidFill>
            </a:endParaRPr>
          </a:p>
        </p:txBody>
      </p:sp>
      <p:sp>
        <p:nvSpPr>
          <p:cNvPr id="7" name="Rectangle 6"/>
          <p:cNvSpPr/>
          <p:nvPr/>
        </p:nvSpPr>
        <p:spPr>
          <a:xfrm>
            <a:off x="364002" y="2454028"/>
            <a:ext cx="4996668" cy="1200329"/>
          </a:xfrm>
          <a:prstGeom prst="rect">
            <a:avLst/>
          </a:prstGeom>
        </p:spPr>
        <p:txBody>
          <a:bodyPr wrap="square">
            <a:spAutoFit/>
          </a:bodyPr>
          <a:lstStyle/>
          <a:p>
            <a:pPr algn="just">
              <a:spcAft>
                <a:spcPts val="0"/>
              </a:spcAft>
            </a:pPr>
            <a:r>
              <a:rPr lang="en-US" sz="900" b="1" dirty="0">
                <a:latin typeface="Times New Roman" panose="02020603050405020304" pitchFamily="18" charset="0"/>
                <a:ea typeface="Calibri" panose="020F0502020204030204" pitchFamily="34" charset="0"/>
                <a:cs typeface="Times New Roman" panose="02020603050405020304" pitchFamily="18" charset="0"/>
              </a:rPr>
              <a:t>POTRIVIT PENTRU COPII CU </a:t>
            </a:r>
            <a:r>
              <a:rPr lang="en-US" sz="900" b="1" cap="all" dirty="0" err="1">
                <a:latin typeface="Times New Roman" panose="02020603050405020304" pitchFamily="18" charset="0"/>
                <a:ea typeface="Calibri" panose="020F0502020204030204" pitchFamily="34" charset="0"/>
                <a:cs typeface="Times New Roman" panose="02020603050405020304" pitchFamily="18" charset="0"/>
              </a:rPr>
              <a:t>greutate</a:t>
            </a:r>
            <a:r>
              <a:rPr lang="en-US" sz="900" b="1" cap="all" dirty="0">
                <a:latin typeface="Times New Roman" panose="02020603050405020304" pitchFamily="18" charset="0"/>
                <a:ea typeface="Calibri" panose="020F0502020204030204" pitchFamily="34" charset="0"/>
                <a:cs typeface="Times New Roman" panose="02020603050405020304" pitchFamily="18" charset="0"/>
              </a:rPr>
              <a:t> DE sub 15 kg (6-36 LUNI), ACEST SCAUN DE MASA CORESPUNDE STANDARDELE EUROPENE PENTRU SIGURANTA EN </a:t>
            </a:r>
            <a:r>
              <a:rPr lang="en-US" sz="900" b="1" cap="all" dirty="0" smtClean="0">
                <a:latin typeface="Times New Roman" panose="02020603050405020304" pitchFamily="18" charset="0"/>
                <a:ea typeface="Calibri" panose="020F0502020204030204" pitchFamily="34" charset="0"/>
                <a:cs typeface="Times New Roman" panose="02020603050405020304" pitchFamily="18" charset="0"/>
              </a:rPr>
              <a:t>14988:2017+A1:2020.</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Scaunul</a:t>
            </a:r>
            <a:r>
              <a:rPr lang="en-US" sz="900" dirty="0">
                <a:latin typeface="Times New Roman" panose="02020603050405020304" pitchFamily="18" charset="0"/>
                <a:ea typeface="Calibri" panose="020F0502020204030204" pitchFamily="34" charset="0"/>
                <a:cs typeface="Times New Roman" panose="02020603050405020304" pitchFamily="18" charset="0"/>
              </a:rPr>
              <a:t> de masa “</a:t>
            </a:r>
            <a:r>
              <a:rPr lang="en-US" sz="900" dirty="0" err="1">
                <a:latin typeface="Times New Roman" panose="02020603050405020304" pitchFamily="18" charset="0"/>
                <a:ea typeface="Calibri" panose="020F0502020204030204" pitchFamily="34" charset="0"/>
                <a:cs typeface="Times New Roman" panose="02020603050405020304" pitchFamily="18" charset="0"/>
              </a:rPr>
              <a:t>Scaut</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este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proiectat</a:t>
            </a:r>
            <a:r>
              <a:rPr lang="en-US" sz="900" dirty="0">
                <a:latin typeface="Times New Roman" panose="02020603050405020304" pitchFamily="18" charset="0"/>
                <a:ea typeface="Calibri" panose="020F0502020204030204" pitchFamily="34" charset="0"/>
                <a:cs typeface="Times New Roman" panose="02020603050405020304" pitchFamily="18" charset="0"/>
              </a:rPr>
              <a:t> cu </a:t>
            </a:r>
            <a:r>
              <a:rPr lang="en-US" sz="900" dirty="0" err="1">
                <a:latin typeface="Times New Roman" panose="02020603050405020304" pitchFamily="18" charset="0"/>
                <a:ea typeface="Calibri" panose="020F0502020204030204" pitchFamily="34" charset="0"/>
                <a:cs typeface="Times New Roman" panose="02020603050405020304" pitchFamily="18" charset="0"/>
              </a:rPr>
              <a:t>atentie</a:t>
            </a:r>
            <a:r>
              <a:rPr lang="en-US" sz="900" dirty="0">
                <a:latin typeface="Times New Roman" panose="02020603050405020304" pitchFamily="18" charset="0"/>
                <a:ea typeface="Calibri" panose="020F0502020204030204" pitchFamily="34" charset="0"/>
                <a:cs typeface="Times New Roman" panose="02020603050405020304" pitchFamily="18" charset="0"/>
              </a:rPr>
              <a:t> cu </a:t>
            </a:r>
            <a:r>
              <a:rPr lang="en-US" sz="900" dirty="0" err="1">
                <a:latin typeface="Times New Roman" panose="02020603050405020304" pitchFamily="18" charset="0"/>
                <a:ea typeface="Calibri" panose="020F0502020204030204" pitchFamily="34" charset="0"/>
                <a:cs typeface="Times New Roman" panose="02020603050405020304" pitchFamily="18" charset="0"/>
              </a:rPr>
              <a:t>grija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siguranta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bebelusului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a:t>
            </a:r>
            <a:r>
              <a:rPr lang="en-US" sz="900" dirty="0">
                <a:latin typeface="Times New Roman" panose="02020603050405020304" pitchFamily="18" charset="0"/>
                <a:ea typeface="Calibri" panose="020F0502020204030204" pitchFamily="34" charset="0"/>
                <a:cs typeface="Times New Roman" panose="02020603050405020304" pitchFamily="18" charset="0"/>
              </a:rPr>
              <a:t> are o </a:t>
            </a:r>
            <a:r>
              <a:rPr lang="en-US" sz="900" dirty="0" err="1">
                <a:latin typeface="Times New Roman" panose="02020603050405020304" pitchFamily="18" charset="0"/>
                <a:ea typeface="Calibri" panose="020F0502020204030204" pitchFamily="34" charset="0"/>
                <a:cs typeface="Times New Roman" panose="02020603050405020304" pitchFamily="18" charset="0"/>
              </a:rPr>
              <a:t>tavita</a:t>
            </a:r>
            <a:r>
              <a:rPr lang="en-US" sz="900" dirty="0">
                <a:latin typeface="Times New Roman" panose="02020603050405020304" pitchFamily="18" charset="0"/>
                <a:ea typeface="Calibri" panose="020F0502020204030204" pitchFamily="34" charset="0"/>
                <a:cs typeface="Times New Roman" panose="02020603050405020304" pitchFamily="18" charset="0"/>
              </a:rPr>
              <a:t> mare cu </a:t>
            </a:r>
            <a:r>
              <a:rPr lang="en-US" sz="900" dirty="0" err="1">
                <a:latin typeface="Times New Roman" panose="02020603050405020304" pitchFamily="18" charset="0"/>
                <a:ea typeface="Calibri" panose="020F0502020204030204" pitchFamily="34" charset="0"/>
                <a:cs typeface="Times New Roman" panose="02020603050405020304" pitchFamily="18" charset="0"/>
              </a:rPr>
              <a:t>suport</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pahar</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sezut</a:t>
            </a:r>
            <a:r>
              <a:rPr lang="en-US" sz="900" dirty="0">
                <a:latin typeface="Times New Roman" panose="02020603050405020304" pitchFamily="18" charset="0"/>
                <a:ea typeface="Calibri" panose="020F0502020204030204" pitchFamily="34" charset="0"/>
                <a:cs typeface="Times New Roman" panose="02020603050405020304" pitchFamily="18" charset="0"/>
              </a:rPr>
              <a:t> care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poate</a:t>
            </a:r>
            <a:r>
              <a:rPr lang="en-US" sz="900" dirty="0">
                <a:latin typeface="Times New Roman" panose="02020603050405020304" pitchFamily="18" charset="0"/>
                <a:ea typeface="Calibri" panose="020F0502020204030204" pitchFamily="34" charset="0"/>
                <a:cs typeface="Times New Roman" panose="02020603050405020304" pitchFamily="18" charset="0"/>
              </a:rPr>
              <a:t> fi </a:t>
            </a:r>
            <a:r>
              <a:rPr lang="en-US" sz="900" dirty="0" err="1">
                <a:latin typeface="Times New Roman" panose="02020603050405020304" pitchFamily="18" charset="0"/>
                <a:ea typeface="Calibri" panose="020F0502020204030204" pitchFamily="34" charset="0"/>
                <a:cs typeface="Times New Roman" panose="02020603050405020304" pitchFamily="18" charset="0"/>
              </a:rPr>
              <a:t>curatat</a:t>
            </a:r>
            <a:r>
              <a:rPr lang="en-US" sz="900" dirty="0">
                <a:latin typeface="Times New Roman" panose="02020603050405020304" pitchFamily="18" charset="0"/>
                <a:ea typeface="Calibri" panose="020F0502020204030204" pitchFamily="34" charset="0"/>
                <a:cs typeface="Times New Roman" panose="02020603050405020304" pitchFamily="18" charset="0"/>
              </a:rPr>
              <a:t> cu un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prosop</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a:t>
            </a:r>
            <a:r>
              <a:rPr lang="en-US" sz="900" dirty="0">
                <a:latin typeface="Times New Roman" panose="02020603050405020304" pitchFamily="18" charset="0"/>
                <a:ea typeface="Calibri" panose="020F0502020204030204" pitchFamily="34" charset="0"/>
                <a:cs typeface="Times New Roman" panose="02020603050405020304" pitchFamily="18" charset="0"/>
              </a:rPr>
              <a:t> o </a:t>
            </a:r>
            <a:r>
              <a:rPr lang="en-US" sz="900" dirty="0" err="1">
                <a:latin typeface="Times New Roman" panose="02020603050405020304" pitchFamily="18" charset="0"/>
                <a:ea typeface="Calibri" panose="020F0502020204030204" pitchFamily="34" charset="0"/>
                <a:cs typeface="Times New Roman" panose="02020603050405020304" pitchFamily="18" charset="0"/>
              </a:rPr>
              <a:t>centura</a:t>
            </a:r>
            <a:r>
              <a:rPr lang="en-US" sz="900" dirty="0">
                <a:latin typeface="Times New Roman" panose="02020603050405020304" pitchFamily="18" charset="0"/>
                <a:ea typeface="Calibri" panose="020F0502020204030204" pitchFamily="34" charset="0"/>
                <a:cs typeface="Times New Roman" panose="02020603050405020304" pitchFamily="18" charset="0"/>
              </a:rPr>
              <a:t> cu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prindere</a:t>
            </a:r>
            <a:r>
              <a:rPr lang="en-US" sz="900" dirty="0">
                <a:latin typeface="Times New Roman" panose="02020603050405020304" pitchFamily="18" charset="0"/>
                <a:ea typeface="Calibri" panose="020F0502020204030204" pitchFamily="34" charset="0"/>
                <a:cs typeface="Times New Roman" panose="02020603050405020304" pitchFamily="18" charset="0"/>
              </a:rPr>
              <a:t> 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cinci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puncte</a:t>
            </a:r>
            <a:r>
              <a:rPr lang="en-US" sz="900" dirty="0">
                <a:latin typeface="Times New Roman" panose="02020603050405020304" pitchFamily="18" charset="0"/>
                <a:ea typeface="Calibri" panose="020F0502020204030204" pitchFamily="34" charset="0"/>
                <a:cs typeface="Times New Roman" panose="02020603050405020304" pitchFamily="18" charset="0"/>
              </a:rPr>
              <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Scaunul</a:t>
            </a:r>
            <a:r>
              <a:rPr lang="en-US" sz="900" dirty="0">
                <a:latin typeface="Times New Roman" panose="02020603050405020304" pitchFamily="18" charset="0"/>
                <a:ea typeface="Calibri" panose="020F0502020204030204" pitchFamily="34" charset="0"/>
                <a:cs typeface="Times New Roman" panose="02020603050405020304" pitchFamily="18" charset="0"/>
              </a:rPr>
              <a:t> de masa se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pliaza</a:t>
            </a:r>
            <a:r>
              <a:rPr lang="en-US" sz="900" dirty="0">
                <a:latin typeface="Times New Roman" panose="02020603050405020304" pitchFamily="18" charset="0"/>
                <a:ea typeface="Calibri" panose="020F0502020204030204" pitchFamily="34" charset="0"/>
                <a:cs typeface="Times New Roman" panose="02020603050405020304" pitchFamily="18" charset="0"/>
              </a:rPr>
              <a:t>,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asemenea</a:t>
            </a:r>
            <a:r>
              <a:rPr lang="en-US" sz="900" dirty="0">
                <a:latin typeface="Times New Roman" panose="02020603050405020304" pitchFamily="18" charset="0"/>
                <a:ea typeface="Calibri" panose="020F0502020204030204" pitchFamily="34" charset="0"/>
                <a:cs typeface="Times New Roman" panose="02020603050405020304" pitchFamily="18" charset="0"/>
              </a:rPr>
              <a:t>, in mod compact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depozitare</a:t>
            </a:r>
            <a:r>
              <a:rPr lang="en-US" sz="900" dirty="0">
                <a:latin typeface="Times New Roman" panose="02020603050405020304" pitchFamily="18" charset="0"/>
                <a:ea typeface="Calibri" panose="020F0502020204030204" pitchFamily="34" charset="0"/>
                <a:cs typeface="Times New Roman" panose="02020603050405020304" pitchFamily="18" charset="0"/>
              </a:rPr>
              <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Potrivit</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copiii</a:t>
            </a:r>
            <a:r>
              <a:rPr lang="en-US" sz="900" dirty="0">
                <a:latin typeface="Times New Roman" panose="02020603050405020304" pitchFamily="18" charset="0"/>
                <a:ea typeface="Calibri" panose="020F0502020204030204" pitchFamily="34" charset="0"/>
                <a:cs typeface="Times New Roman" panose="02020603050405020304" pitchFamily="18" charset="0"/>
              </a:rPr>
              <a:t> care </a:t>
            </a:r>
            <a:r>
              <a:rPr lang="en-US" sz="900" dirty="0" err="1">
                <a:latin typeface="Times New Roman" panose="02020603050405020304" pitchFamily="18" charset="0"/>
                <a:ea typeface="Calibri" panose="020F0502020204030204" pitchFamily="34" charset="0"/>
                <a:cs typeface="Times New Roman" panose="02020603050405020304" pitchFamily="18" charset="0"/>
              </a:rPr>
              <a:t>sunt</a:t>
            </a:r>
            <a:r>
              <a:rPr lang="en-US" sz="900" dirty="0">
                <a:latin typeface="Times New Roman" panose="02020603050405020304" pitchFamily="18" charset="0"/>
                <a:ea typeface="Calibri" panose="020F0502020204030204" pitchFamily="34" charset="0"/>
                <a:cs typeface="Times New Roman" panose="02020603050405020304" pitchFamily="18" charset="0"/>
              </a:rPr>
              <a:t> in stare </a:t>
            </a:r>
            <a:r>
              <a:rPr lang="en-US" sz="900" dirty="0" err="1">
                <a:latin typeface="Times New Roman" panose="02020603050405020304" pitchFamily="18" charset="0"/>
                <a:ea typeface="Calibri" panose="020F0502020204030204" pitchFamily="34" charset="0"/>
                <a:cs typeface="Times New Roman" panose="02020603050405020304" pitchFamily="18" charset="0"/>
              </a:rPr>
              <a:t>sa</a:t>
            </a:r>
            <a:r>
              <a:rPr lang="en-US" sz="900" dirty="0">
                <a:latin typeface="Times New Roman" panose="02020603050405020304" pitchFamily="18" charset="0"/>
                <a:ea typeface="Calibri" panose="020F0502020204030204" pitchFamily="34" charset="0"/>
                <a:cs typeface="Times New Roman" panose="02020603050405020304" pitchFamily="18" charset="0"/>
              </a:rPr>
              <a:t> se </a:t>
            </a:r>
            <a:r>
              <a:rPr lang="en-US" sz="900" dirty="0" err="1">
                <a:latin typeface="Times New Roman" panose="02020603050405020304" pitchFamily="18" charset="0"/>
                <a:ea typeface="Calibri" panose="020F0502020204030204" pitchFamily="34" charset="0"/>
                <a:cs typeface="Times New Roman" panose="02020603050405020304" pitchFamily="18" charset="0"/>
              </a:rPr>
              <a:t>ridice</a:t>
            </a:r>
            <a:r>
              <a:rPr lang="en-US" sz="900" dirty="0">
                <a:latin typeface="Times New Roman" panose="02020603050405020304" pitchFamily="18" charset="0"/>
                <a:ea typeface="Calibri" panose="020F0502020204030204" pitchFamily="34" charset="0"/>
                <a:cs typeface="Times New Roman" panose="02020603050405020304" pitchFamily="18" charset="0"/>
              </a:rPr>
              <a:t> in mod independent (6-36 </a:t>
            </a:r>
            <a:r>
              <a:rPr lang="en-US" sz="900" dirty="0" err="1">
                <a:latin typeface="Times New Roman" panose="02020603050405020304" pitchFamily="18" charset="0"/>
                <a:ea typeface="Calibri" panose="020F0502020204030204" pitchFamily="34" charset="0"/>
                <a:cs typeface="Times New Roman" panose="02020603050405020304" pitchFamily="18" charset="0"/>
              </a:rPr>
              <a:t>luni</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a:t>
            </a:r>
            <a:r>
              <a:rPr lang="bg-BG" sz="900" dirty="0">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latin typeface="Times New Roman" panose="02020603050405020304" pitchFamily="18" charset="0"/>
                <a:ea typeface="Calibri" panose="020F0502020204030204" pitchFamily="34" charset="0"/>
                <a:cs typeface="Times New Roman" panose="02020603050405020304" pitchFamily="18" charset="0"/>
              </a:rPr>
              <a:t>Pentru</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00" dirty="0">
                <a:latin typeface="Times New Roman" panose="02020603050405020304" pitchFamily="18" charset="0"/>
                <a:ea typeface="Calibri" panose="020F0502020204030204" pitchFamily="34" charset="0"/>
                <a:cs typeface="Times New Roman" panose="02020603050405020304" pitchFamily="18" charset="0"/>
              </a:rPr>
              <a:t>a </a:t>
            </a:r>
            <a:r>
              <a:rPr lang="en-US" sz="900" dirty="0" err="1">
                <a:latin typeface="Times New Roman" panose="02020603050405020304" pitchFamily="18" charset="0"/>
                <a:ea typeface="Calibri" panose="020F0502020204030204" pitchFamily="34" charset="0"/>
                <a:cs typeface="Times New Roman" panose="02020603050405020304" pitchFamily="18" charset="0"/>
              </a:rPr>
              <a:t>asigura</a:t>
            </a:r>
            <a:r>
              <a:rPr lang="en-US" sz="900" dirty="0">
                <a:latin typeface="Times New Roman" panose="02020603050405020304" pitchFamily="18" charset="0"/>
                <a:ea typeface="Calibri" panose="020F0502020204030204" pitchFamily="34" charset="0"/>
                <a:cs typeface="Times New Roman" panose="02020603050405020304" pitchFamily="18" charset="0"/>
              </a:rPr>
              <a:t> o </a:t>
            </a:r>
            <a:r>
              <a:rPr lang="en-US" sz="900" dirty="0" err="1">
                <a:latin typeface="Times New Roman" panose="02020603050405020304" pitchFamily="18" charset="0"/>
                <a:ea typeface="Calibri" panose="020F0502020204030204" pitchFamily="34" charset="0"/>
                <a:cs typeface="Times New Roman" panose="02020603050405020304" pitchFamily="18" charset="0"/>
              </a:rPr>
              <a:t>utilizare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sigura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fara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probleme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va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rugam</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dedicati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putin</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timp</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 </a:t>
            </a:r>
            <a:r>
              <a:rPr lang="en-US" sz="900" dirty="0" err="1">
                <a:latin typeface="Times New Roman" panose="02020603050405020304" pitchFamily="18" charset="0"/>
                <a:ea typeface="Calibri" panose="020F0502020204030204" pitchFamily="34" charset="0"/>
                <a:cs typeface="Times New Roman" panose="02020603050405020304" pitchFamily="18" charset="0"/>
              </a:rPr>
              <a:t>citi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avertismentele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importante</a:t>
            </a:r>
            <a:r>
              <a:rPr lang="en-US" sz="900" dirty="0">
                <a:latin typeface="Times New Roman" panose="02020603050405020304" pitchFamily="18" charset="0"/>
                <a:ea typeface="Calibri" panose="020F0502020204030204" pitchFamily="34" charset="0"/>
                <a:cs typeface="Times New Roman" panose="02020603050405020304" pitchFamily="18" charset="0"/>
              </a:rPr>
              <a:t>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siguranta</a:t>
            </a:r>
            <a:r>
              <a:rPr lang="en-US" sz="900" dirty="0">
                <a:latin typeface="Times New Roman" panose="02020603050405020304" pitchFamily="18" charset="0"/>
                <a:ea typeface="Calibri" panose="020F0502020204030204" pitchFamily="34" charset="0"/>
                <a:cs typeface="Times New Roman" panose="02020603050405020304" pitchFamily="18" charset="0"/>
              </a:rPr>
              <a:t>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mai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jos</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urmatoarele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instructiuni</a:t>
            </a:r>
            <a:r>
              <a:rPr lang="en-US"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p:cNvSpPr txBox="1"/>
          <p:nvPr/>
        </p:nvSpPr>
        <p:spPr>
          <a:xfrm>
            <a:off x="364002" y="3671975"/>
            <a:ext cx="4996668"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it-IT" sz="900" b="1" dirty="0">
                <a:solidFill>
                  <a:schemeClr val="tx1"/>
                </a:solidFill>
                <a:cs typeface="Arial" pitchFamily="34" charset="0"/>
              </a:rPr>
              <a:t>RECOMANDARI SI AVERTISMENTE PENTRU UTILIZARE IN STARE DE SIGURANTA</a:t>
            </a:r>
            <a:endParaRPr lang="ru-RU" sz="900" b="1" dirty="0">
              <a:solidFill>
                <a:schemeClr val="tx1"/>
              </a:solidFill>
              <a:cs typeface="Arial" pitchFamily="34" charset="0"/>
            </a:endParaRPr>
          </a:p>
        </p:txBody>
      </p:sp>
      <p:sp>
        <p:nvSpPr>
          <p:cNvPr id="9" name="TextBox 8"/>
          <p:cNvSpPr txBox="1"/>
          <p:nvPr/>
        </p:nvSpPr>
        <p:spPr>
          <a:xfrm>
            <a:off x="364002" y="3925099"/>
            <a:ext cx="4996667" cy="553998"/>
          </a:xfrm>
          <a:prstGeom prst="rect">
            <a:avLst/>
          </a:prstGeom>
          <a:noFill/>
        </p:spPr>
        <p:txBody>
          <a:bodyPr wrap="square" rtlCol="0">
            <a:spAutoFit/>
          </a:bodyPr>
          <a:lstStyle/>
          <a:p>
            <a:pPr algn="ctr"/>
            <a:r>
              <a:rPr lang="en-US" sz="1000" b="1" dirty="0">
                <a:cs typeface="Arial" pitchFamily="34" charset="0"/>
              </a:rPr>
              <a:t>CITITI CU ATENTIE ACESTE INSTRUCTIUNI INAINTE DE A UTILIZA PRODUSUL SI PASTRATI PENTRU REFERINTE VIITOARE. UTILIZAREA SI INTRETINEREA CORECTA A ACESTUI PRODUS ESTE EXTREM DE IMPORTANTA.</a:t>
            </a:r>
            <a:endParaRPr lang="bg-BG" sz="1000" b="1" dirty="0" smtClean="0">
              <a:cs typeface="Arial" pitchFamily="34" charset="0"/>
            </a:endParaRPr>
          </a:p>
        </p:txBody>
      </p:sp>
      <p:pic>
        <p:nvPicPr>
          <p:cNvPr id="10" name="Картина 1"/>
          <p:cNvPicPr>
            <a:picLocks noChangeAspect="1"/>
          </p:cNvPicPr>
          <p:nvPr/>
        </p:nvPicPr>
        <p:blipFill>
          <a:blip r:embed="rId3"/>
          <a:stretch>
            <a:fillRect/>
          </a:stretch>
        </p:blipFill>
        <p:spPr>
          <a:xfrm>
            <a:off x="2233388" y="4479097"/>
            <a:ext cx="1257894" cy="900000"/>
          </a:xfrm>
          <a:prstGeom prst="rect">
            <a:avLst/>
          </a:prstGeom>
        </p:spPr>
      </p:pic>
      <p:sp>
        <p:nvSpPr>
          <p:cNvPr id="11" name="Rectangle 10"/>
          <p:cNvSpPr/>
          <p:nvPr/>
        </p:nvSpPr>
        <p:spPr>
          <a:xfrm>
            <a:off x="-185665" y="5392327"/>
            <a:ext cx="6096000" cy="253916"/>
          </a:xfrm>
          <a:prstGeom prst="rect">
            <a:avLst/>
          </a:prstGeom>
        </p:spPr>
        <p:txBody>
          <a:bodyPr>
            <a:spAutoFit/>
          </a:bodyPr>
          <a:lstStyle/>
          <a:p>
            <a:pPr algn="ctr">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ATENTIE! NU </a:t>
            </a:r>
            <a:r>
              <a:rPr lang="en-US" sz="1050" b="1" cap="all" dirty="0" err="1">
                <a:latin typeface="Times New Roman" panose="02020603050405020304" pitchFamily="18" charset="0"/>
                <a:ea typeface="Calibri" panose="020F0502020204030204" pitchFamily="34" charset="0"/>
                <a:cs typeface="Times New Roman" panose="02020603050405020304" pitchFamily="18" charset="0"/>
              </a:rPr>
              <a:t>lasati</a:t>
            </a:r>
            <a:r>
              <a:rPr lang="en-US" sz="1050" b="1" cap="all" dirty="0">
                <a:latin typeface="Times New Roman" panose="02020603050405020304" pitchFamily="18" charset="0"/>
                <a:ea typeface="Calibri" panose="020F0502020204030204" pitchFamily="34" charset="0"/>
                <a:cs typeface="Times New Roman" panose="02020603050405020304" pitchFamily="18" charset="0"/>
              </a:rPr>
              <a:t> </a:t>
            </a:r>
            <a:r>
              <a:rPr lang="en-US" sz="1050" b="1" cap="all" dirty="0" err="1">
                <a:latin typeface="Times New Roman" panose="02020603050405020304" pitchFamily="18" charset="0"/>
                <a:ea typeface="Calibri" panose="020F0502020204030204" pitchFamily="34" charset="0"/>
                <a:cs typeface="Times New Roman" panose="02020603050405020304" pitchFamily="18" charset="0"/>
              </a:rPr>
              <a:t>copilul</a:t>
            </a:r>
            <a:r>
              <a:rPr lang="en-US" sz="1050" b="1" cap="all" dirty="0">
                <a:latin typeface="Times New Roman" panose="02020603050405020304" pitchFamily="18" charset="0"/>
                <a:ea typeface="Calibri" panose="020F0502020204030204" pitchFamily="34" charset="0"/>
                <a:cs typeface="Times New Roman" panose="02020603050405020304" pitchFamily="18" charset="0"/>
              </a:rPr>
              <a:t> FARA </a:t>
            </a:r>
            <a:r>
              <a:rPr lang="en-US" sz="1050" b="1" cap="all" dirty="0" err="1">
                <a:latin typeface="Times New Roman" panose="02020603050405020304" pitchFamily="18" charset="0"/>
                <a:ea typeface="Calibri" panose="020F0502020204030204" pitchFamily="34" charset="0"/>
                <a:cs typeface="Times New Roman" panose="02020603050405020304" pitchFamily="18" charset="0"/>
              </a:rPr>
              <a:t>supravegheRE</a:t>
            </a:r>
            <a:r>
              <a:rPr lang="en-US" sz="1050" b="1" dirty="0">
                <a:latin typeface="Times New Roman" panose="02020603050405020304" pitchFamily="18" charset="0"/>
                <a:ea typeface="Calibri" panose="020F0502020204030204" pitchFamily="34" charset="0"/>
                <a:cs typeface="Times New Roman" panose="02020603050405020304" pitchFamily="18" charset="0"/>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6842760" y="13204"/>
            <a:ext cx="5021580" cy="2031325"/>
          </a:xfrm>
          <a:prstGeom prst="rect">
            <a:avLst/>
          </a:prstGeom>
        </p:spPr>
        <p:txBody>
          <a:bodyPr wrap="square">
            <a:spAutoFit/>
          </a:bodyPr>
          <a:lstStyle/>
          <a:p>
            <a:pPr algn="just"/>
            <a:r>
              <a:rPr lang="ru-RU" sz="900" dirty="0">
                <a:cs typeface="Arial" pitchFamily="34" charset="0"/>
              </a:rPr>
              <a:t>2. Для обеспечения безопасности вашего ребёнка и дальнейшего использования этого стульчика для кормления, мы рекомендуем вам регулярно проверять механизмы блокировки, ремни безопасности и застёжки, соединения и механизмы для регулировки сидения и крепления механизмов для износа, повреждения или поломки.</a:t>
            </a:r>
          </a:p>
          <a:p>
            <a:pPr algn="just"/>
            <a:r>
              <a:rPr lang="ru-RU" sz="900" dirty="0">
                <a:cs typeface="Arial" pitchFamily="34" charset="0"/>
              </a:rPr>
              <a:t>3. Если вы обнаружите ослабленные соединения, порванные, треснувшие или повреждённые детали, они должны быть отремонтированы или заменены оригинальными частями в авторизованном сервисном центре. Чтобы сделать это, обратитесь к продавцу, у которого вы приобрели изделие.</a:t>
            </a:r>
          </a:p>
          <a:p>
            <a:pPr algn="just"/>
            <a:r>
              <a:rPr lang="ru-RU" sz="900" dirty="0">
                <a:cs typeface="Arial" pitchFamily="34" charset="0"/>
              </a:rPr>
              <a:t>4. Если вы обнаружите повреждения или что какая-либо функция стульчика не работает, вы должны прекратить использование до тех пор, пока повреждение не будет отремонтировано. Чтобы сделать это, обратитесь к продавцу, у которого вы приобрели изделие.</a:t>
            </a:r>
          </a:p>
          <a:p>
            <a:pPr algn="just"/>
            <a:r>
              <a:rPr lang="ru-RU" sz="900" dirty="0">
                <a:cs typeface="Arial" pitchFamily="34" charset="0"/>
              </a:rPr>
              <a:t>5. Состав обивки:</a:t>
            </a:r>
          </a:p>
          <a:p>
            <a:pPr algn="just"/>
            <a:r>
              <a:rPr lang="ru-RU" sz="900" b="1" dirty="0">
                <a:cs typeface="Arial" pitchFamily="34" charset="0"/>
              </a:rPr>
              <a:t>Внешняя часть: 100% ПВХ</a:t>
            </a:r>
          </a:p>
          <a:p>
            <a:pPr algn="just"/>
            <a:r>
              <a:rPr lang="ru-RU" sz="900" b="1" dirty="0">
                <a:cs typeface="Arial" pitchFamily="34" charset="0"/>
              </a:rPr>
              <a:t>Наполнение: 100% полиэстер</a:t>
            </a:r>
          </a:p>
        </p:txBody>
      </p:sp>
      <p:pic>
        <p:nvPicPr>
          <p:cNvPr id="13"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2090" y="1641572"/>
            <a:ext cx="1698189" cy="283464"/>
          </a:xfrm>
          <a:prstGeom prst="rect">
            <a:avLst/>
          </a:prstGeom>
        </p:spPr>
      </p:pic>
      <p:sp>
        <p:nvSpPr>
          <p:cNvPr id="14" name="TextBox 41"/>
          <p:cNvSpPr txBox="1"/>
          <p:nvPr/>
        </p:nvSpPr>
        <p:spPr>
          <a:xfrm>
            <a:off x="7862297" y="2044529"/>
            <a:ext cx="2982506" cy="923330"/>
          </a:xfrm>
          <a:prstGeom prst="rect">
            <a:avLst/>
          </a:prstGeom>
          <a:noFill/>
        </p:spPr>
        <p:txBody>
          <a:bodyPr wrap="square" rtlCol="0">
            <a:spAutoFit/>
          </a:bodyPr>
          <a:lstStyle/>
          <a:p>
            <a:pPr algn="ctr"/>
            <a:r>
              <a:rPr lang="en-US" sz="900" b="1" dirty="0" smtClean="0">
                <a:cs typeface="Arial" pitchFamily="34" charset="0"/>
              </a:rPr>
              <a:t>MADE FOR MONI</a:t>
            </a:r>
          </a:p>
          <a:p>
            <a:pPr algn="ctr"/>
            <a:r>
              <a:rPr lang="en-US" sz="900" b="1" dirty="0" smtClean="0">
                <a:cs typeface="Arial" pitchFamily="34" charset="0"/>
              </a:rPr>
              <a:t>Importer</a:t>
            </a:r>
            <a:r>
              <a:rPr lang="bg-BG" sz="900" b="1" dirty="0" smtClean="0">
                <a:cs typeface="Arial" pitchFamily="34" charset="0"/>
              </a:rPr>
              <a:t>: </a:t>
            </a:r>
            <a:r>
              <a:rPr lang="en-US" sz="900" b="1" dirty="0" smtClean="0">
                <a:cs typeface="Arial" pitchFamily="34" charset="0"/>
              </a:rPr>
              <a:t>Moni Trade Ltd. </a:t>
            </a:r>
            <a:endParaRPr lang="bg-BG" sz="900" b="1" dirty="0" smtClean="0">
              <a:cs typeface="Arial" pitchFamily="34" charset="0"/>
            </a:endParaRPr>
          </a:p>
          <a:p>
            <a:pPr algn="ctr"/>
            <a:r>
              <a:rPr lang="en-US" sz="900" b="1" dirty="0" smtClean="0">
                <a:cs typeface="Arial" pitchFamily="34" charset="0"/>
              </a:rPr>
              <a:t>Address</a:t>
            </a:r>
            <a:r>
              <a:rPr lang="bg-BG" sz="900" b="1" dirty="0" smtClean="0">
                <a:cs typeface="Arial" pitchFamily="34" charset="0"/>
              </a:rPr>
              <a:t>: </a:t>
            </a:r>
            <a:r>
              <a:rPr lang="en-US" sz="900" b="1" dirty="0" smtClean="0">
                <a:cs typeface="Arial" pitchFamily="34" charset="0"/>
              </a:rPr>
              <a:t>Bulgaria</a:t>
            </a:r>
            <a:r>
              <a:rPr lang="bg-BG" sz="900" b="1" dirty="0" smtClean="0">
                <a:cs typeface="Arial" pitchFamily="34" charset="0"/>
              </a:rPr>
              <a:t>, </a:t>
            </a:r>
            <a:r>
              <a:rPr lang="en-US" sz="900" b="1" dirty="0" smtClean="0">
                <a:cs typeface="Arial" pitchFamily="34" charset="0"/>
              </a:rPr>
              <a:t>city of Sofia</a:t>
            </a:r>
            <a:r>
              <a:rPr lang="bg-BG" sz="900" b="1" dirty="0" smtClean="0">
                <a:cs typeface="Arial" pitchFamily="34" charset="0"/>
              </a:rPr>
              <a:t>, </a:t>
            </a:r>
          </a:p>
          <a:p>
            <a:pPr algn="ctr"/>
            <a:r>
              <a:rPr lang="en-US" sz="900" b="1" dirty="0" smtClean="0">
                <a:cs typeface="Arial" pitchFamily="34" charset="0"/>
              </a:rPr>
              <a:t>Trebich quarter </a:t>
            </a:r>
            <a:r>
              <a:rPr lang="bg-BG" sz="900" b="1" dirty="0" smtClean="0">
                <a:cs typeface="Arial" pitchFamily="34" charset="0"/>
              </a:rPr>
              <a:t>– </a:t>
            </a:r>
            <a:r>
              <a:rPr lang="en-US" sz="900" b="1" dirty="0" smtClean="0">
                <a:cs typeface="Arial" pitchFamily="34" charset="0"/>
              </a:rPr>
              <a:t>Stopanski dvor</a:t>
            </a:r>
            <a:endParaRPr lang="bg-BG" sz="900" b="1" dirty="0" smtClean="0">
              <a:cs typeface="Arial" pitchFamily="34" charset="0"/>
            </a:endParaRPr>
          </a:p>
          <a:p>
            <a:pPr algn="ctr"/>
            <a:r>
              <a:rPr lang="en-US" sz="900" b="1" dirty="0" smtClean="0">
                <a:cs typeface="Arial" pitchFamily="34" charset="0"/>
              </a:rPr>
              <a:t>Tel</a:t>
            </a:r>
            <a:r>
              <a:rPr lang="bg-BG" sz="900" b="1" dirty="0" smtClean="0">
                <a:cs typeface="Arial" pitchFamily="34" charset="0"/>
              </a:rPr>
              <a:t>: 02/ 936 07 90</a:t>
            </a:r>
          </a:p>
          <a:p>
            <a:pPr algn="ctr"/>
            <a:r>
              <a:rPr lang="en-US" sz="900" b="1" dirty="0" smtClean="0">
                <a:cs typeface="Arial" pitchFamily="34" charset="0"/>
              </a:rPr>
              <a:t>Web: www.moni.bg</a:t>
            </a:r>
            <a:endParaRPr lang="bg-BG" sz="900" b="1" dirty="0">
              <a:cs typeface="Arial" pitchFamily="34" charset="0"/>
            </a:endParaRPr>
          </a:p>
        </p:txBody>
      </p:sp>
      <p:sp>
        <p:nvSpPr>
          <p:cNvPr id="15" name="Rounded Rectangle 14"/>
          <p:cNvSpPr/>
          <p:nvPr/>
        </p:nvSpPr>
        <p:spPr>
          <a:xfrm>
            <a:off x="6837732" y="3056968"/>
            <a:ext cx="5031636" cy="156174"/>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50" b="1" dirty="0" smtClean="0">
                <a:solidFill>
                  <a:schemeClr val="tx1"/>
                </a:solidFill>
              </a:rPr>
              <a:t>SR</a:t>
            </a:r>
            <a:endParaRPr lang="bg-BG" sz="1050" b="1" dirty="0">
              <a:solidFill>
                <a:schemeClr val="tx1"/>
              </a:solidFill>
            </a:endParaRPr>
          </a:p>
        </p:txBody>
      </p:sp>
      <p:sp>
        <p:nvSpPr>
          <p:cNvPr id="16" name="TextBox 49"/>
          <p:cNvSpPr txBox="1">
            <a:spLocks noChangeAspect="1"/>
          </p:cNvSpPr>
          <p:nvPr/>
        </p:nvSpPr>
        <p:spPr>
          <a:xfrm>
            <a:off x="11450070" y="6511017"/>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a:t>
            </a:r>
            <a:r>
              <a:rPr lang="en-US" sz="800" b="1" dirty="0" smtClean="0">
                <a:latin typeface="Arial" pitchFamily="34" charset="0"/>
                <a:cs typeface="Arial" pitchFamily="34" charset="0"/>
              </a:rPr>
              <a:t>3</a:t>
            </a:r>
            <a:endParaRPr lang="bg-BG" sz="800" b="1" dirty="0">
              <a:latin typeface="Arial" pitchFamily="34" charset="0"/>
              <a:cs typeface="Arial" pitchFamily="34" charset="0"/>
            </a:endParaRPr>
          </a:p>
        </p:txBody>
      </p:sp>
      <p:sp>
        <p:nvSpPr>
          <p:cNvPr id="17" name="Rectangle 16"/>
          <p:cNvSpPr/>
          <p:nvPr/>
        </p:nvSpPr>
        <p:spPr>
          <a:xfrm>
            <a:off x="6837732" y="3206845"/>
            <a:ext cx="5026608" cy="1380378"/>
          </a:xfrm>
          <a:prstGeom prst="rect">
            <a:avLst/>
          </a:prstGeom>
        </p:spPr>
        <p:txBody>
          <a:bodyPr wrap="square">
            <a:spAutoFit/>
          </a:bodyPr>
          <a:lstStyle/>
          <a:p>
            <a:pPr>
              <a:lnSpc>
                <a:spcPct val="107000"/>
              </a:lnSpc>
              <a:spcAft>
                <a:spcPts val="800"/>
              </a:spcAft>
            </a:pPr>
            <a:r>
              <a:rPr lang="ru-RU" sz="900" b="1" dirty="0">
                <a:latin typeface="Times New Roman" panose="02020603050405020304" pitchFamily="18" charset="0"/>
                <a:ea typeface="Calibri" panose="020F0502020204030204" pitchFamily="34" charset="0"/>
                <a:cs typeface="Times New Roman" panose="02020603050405020304" pitchFamily="18" charset="0"/>
              </a:rPr>
              <a:t>POGODNA ZA DECU SA TEŽINOM ISPOD 15</a:t>
            </a:r>
            <a:r>
              <a:rPr lang="hr-HR" sz="900" b="1" dirty="0">
                <a:latin typeface="Times New Roman" panose="02020603050405020304" pitchFamily="18" charset="0"/>
                <a:ea typeface="Calibri" panose="020F0502020204030204" pitchFamily="34" charset="0"/>
                <a:cs typeface="Times New Roman" panose="02020603050405020304" pitchFamily="18" charset="0"/>
              </a:rPr>
              <a:t> KG</a:t>
            </a:r>
            <a:r>
              <a:rPr lang="ru-RU" sz="900" b="1" dirty="0">
                <a:latin typeface="Times New Roman" panose="02020603050405020304" pitchFamily="18" charset="0"/>
                <a:ea typeface="Calibri" panose="020F0502020204030204" pitchFamily="34" charset="0"/>
                <a:cs typeface="Times New Roman" panose="02020603050405020304" pitchFamily="18" charset="0"/>
              </a:rPr>
              <a:t> (6-36 MESECI)</a:t>
            </a:r>
            <a:r>
              <a:rPr lang="en-US" sz="900" b="1" dirty="0">
                <a:latin typeface="Times New Roman" panose="02020603050405020304" pitchFamily="18" charset="0"/>
                <a:ea typeface="Calibri" panose="020F0502020204030204" pitchFamily="34" charset="0"/>
                <a:cs typeface="Times New Roman" panose="02020603050405020304" pitchFamily="18" charset="0"/>
              </a:rPr>
              <a:t>. </a:t>
            </a:r>
            <a:r>
              <a:rPr lang="ru-RU" sz="900" b="1" dirty="0">
                <a:latin typeface="Times New Roman" panose="02020603050405020304" pitchFamily="18" charset="0"/>
                <a:ea typeface="Calibri" panose="020F0502020204030204" pitchFamily="34" charset="0"/>
                <a:cs typeface="Times New Roman" panose="02020603050405020304" pitchFamily="18" charset="0"/>
              </a:rPr>
              <a:t>OVA STOLICA ZA HRANJENJE ODGOVARA EVROPSKIM STANDARDIMA ZA BEZBEDNOST EN </a:t>
            </a:r>
            <a:r>
              <a:rPr lang="ru-RU" sz="900" b="1" dirty="0" smtClean="0">
                <a:latin typeface="Times New Roman" panose="02020603050405020304" pitchFamily="18" charset="0"/>
                <a:ea typeface="Calibri" panose="020F0502020204030204" pitchFamily="34" charset="0"/>
                <a:cs typeface="Times New Roman" panose="02020603050405020304" pitchFamily="18" charset="0"/>
              </a:rPr>
              <a:t>14988:2017</a:t>
            </a:r>
            <a:r>
              <a:rPr lang="en-US" sz="900" b="1" dirty="0" smtClean="0">
                <a:latin typeface="Times New Roman" panose="02020603050405020304" pitchFamily="18" charset="0"/>
                <a:ea typeface="Calibri" panose="020F0502020204030204" pitchFamily="34" charset="0"/>
                <a:cs typeface="Times New Roman" panose="02020603050405020304" pitchFamily="18" charset="0"/>
              </a:rPr>
              <a:t>+A1:2020.</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 </a:t>
            </a:r>
            <a:r>
              <a:rPr lang="hr-HR" sz="900" dirty="0">
                <a:latin typeface="Times New Roman" panose="02020603050405020304" pitchFamily="18" charset="0"/>
                <a:ea typeface="Calibri" panose="020F0502020204030204" pitchFamily="34" charset="0"/>
                <a:cs typeface="Times New Roman" panose="02020603050405020304" pitchFamily="18" charset="0"/>
              </a:rPr>
              <a:t>Stolica za hranjenje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Scaut</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hr-HR" sz="900" dirty="0">
                <a:latin typeface="Times New Roman" panose="02020603050405020304" pitchFamily="18" charset="0"/>
                <a:ea typeface="Calibri" panose="020F0502020204030204" pitchFamily="34" charset="0"/>
                <a:cs typeface="Times New Roman" panose="02020603050405020304" pitchFamily="18" charset="0"/>
              </a:rPr>
              <a:t> je pažljivo projektirana s brigom za bezbednost bebe i poseduje veliki poslužavnik za hranjenje s držačem za čašu, sedište koje možete počistiti krpom i pettačkasti sigurnosni pojas. </a:t>
            </a:r>
            <a:r>
              <a:rPr lang="ru-RU" sz="900" dirty="0" err="1">
                <a:latin typeface="Times New Roman" panose="02020603050405020304" pitchFamily="18" charset="0"/>
                <a:ea typeface="Calibri" panose="020F0502020204030204" pitchFamily="34" charset="0"/>
                <a:cs typeface="Times New Roman" panose="02020603050405020304" pitchFamily="18" charset="0"/>
              </a:rPr>
              <a:t>Stolica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takođe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kompaktno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sklapa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za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skladištenje</a:t>
            </a:r>
            <a:r>
              <a:rPr lang="ru-RU" sz="900" dirty="0">
                <a:latin typeface="Times New Roman" panose="02020603050405020304" pitchFamily="18" charset="0"/>
                <a:ea typeface="Calibri" panose="020F0502020204030204" pitchFamily="34" charset="0"/>
                <a:cs typeface="Times New Roman" panose="02020603050405020304" pitchFamily="18" charset="0"/>
              </a:rPr>
              <a:t>.</a:t>
            </a:r>
            <a:r>
              <a:rPr lang="hr-HR" sz="900" dirty="0">
                <a:latin typeface="Times New Roman" panose="02020603050405020304" pitchFamily="18" charset="0"/>
                <a:ea typeface="Calibri" panose="020F0502020204030204" pitchFamily="34" charset="0"/>
                <a:cs typeface="Times New Roman" panose="02020603050405020304" pitchFamily="18" charset="0"/>
              </a:rPr>
              <a:t> Pogodna za decu koja  mogu </a:t>
            </a:r>
            <a:r>
              <a:rPr lang="ru-RU" sz="900" dirty="0" err="1">
                <a:latin typeface="Times New Roman" panose="02020603050405020304" pitchFamily="18" charset="0"/>
                <a:ea typeface="Calibri" panose="020F0502020204030204" pitchFamily="34" charset="0"/>
                <a:cs typeface="Times New Roman" panose="02020603050405020304" pitchFamily="18" charset="0"/>
              </a:rPr>
              <a:t>da</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se</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samostalno</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isprave</a:t>
            </a:r>
            <a:r>
              <a:rPr lang="ru-RU" sz="900" dirty="0">
                <a:latin typeface="Times New Roman" panose="02020603050405020304" pitchFamily="18" charset="0"/>
                <a:ea typeface="Calibri" panose="020F0502020204030204" pitchFamily="34" charset="0"/>
                <a:cs typeface="Times New Roman" panose="02020603050405020304" pitchFamily="18" charset="0"/>
              </a:rPr>
              <a:t> (6-36 </a:t>
            </a:r>
            <a:r>
              <a:rPr lang="ru-RU" sz="900" dirty="0" err="1">
                <a:latin typeface="Times New Roman" panose="02020603050405020304" pitchFamily="18" charset="0"/>
                <a:ea typeface="Calibri" panose="020F0502020204030204" pitchFamily="34" charset="0"/>
                <a:cs typeface="Times New Roman" panose="02020603050405020304" pitchFamily="18" charset="0"/>
              </a:rPr>
              <a:t>meseci</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900" dirty="0">
                <a:latin typeface="Times New Roman" panose="02020603050405020304" pitchFamily="18" charset="0"/>
                <a:ea typeface="Calibri" panose="020F0502020204030204" pitchFamily="34" charset="0"/>
                <a:cs typeface="Times New Roman" panose="02020603050405020304" pitchFamily="18" charset="0"/>
              </a:rPr>
              <a:t>Da biste oigurali bezbednu upotrebu bez problema, molimo Vas, odvojite vreme i pročitajte važana upozorenje o bezbednosti i sledeća uputstva</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p:cNvSpPr txBox="1"/>
          <p:nvPr/>
        </p:nvSpPr>
        <p:spPr>
          <a:xfrm>
            <a:off x="6837732" y="4546654"/>
            <a:ext cx="4996668"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pl-PL" sz="900" b="1" dirty="0" smtClean="0">
                <a:solidFill>
                  <a:schemeClr val="tx1"/>
                </a:solidFill>
                <a:cs typeface="Arial" pitchFamily="34" charset="0"/>
              </a:rPr>
              <a:t>PREPORUKE I UPOZORENJA ZA BEZBEDNU UPOTREBU</a:t>
            </a:r>
            <a:endParaRPr lang="ru-RU" sz="900" b="1" dirty="0">
              <a:solidFill>
                <a:schemeClr val="tx1"/>
              </a:solidFill>
              <a:cs typeface="Arial" pitchFamily="34" charset="0"/>
            </a:endParaRPr>
          </a:p>
        </p:txBody>
      </p:sp>
      <p:sp>
        <p:nvSpPr>
          <p:cNvPr id="19" name="Rectangle 18"/>
          <p:cNvSpPr/>
          <p:nvPr/>
        </p:nvSpPr>
        <p:spPr>
          <a:xfrm>
            <a:off x="6800850" y="4756776"/>
            <a:ext cx="5063490" cy="536878"/>
          </a:xfrm>
          <a:prstGeom prst="rect">
            <a:avLst/>
          </a:prstGeom>
        </p:spPr>
        <p:txBody>
          <a:bodyPr wrap="square">
            <a:spAutoFit/>
          </a:bodyPr>
          <a:lstStyle/>
          <a:p>
            <a:pPr>
              <a:lnSpc>
                <a:spcPct val="107000"/>
              </a:lnSpc>
              <a:spcAft>
                <a:spcPts val="800"/>
              </a:spcAft>
            </a:pPr>
            <a:r>
              <a:rPr lang="ru-RU" sz="900" b="1" dirty="0">
                <a:latin typeface="Times New Roman" panose="02020603050405020304" pitchFamily="18" charset="0"/>
                <a:ea typeface="Calibri" panose="020F0502020204030204" pitchFamily="34" charset="0"/>
                <a:cs typeface="Times New Roman" panose="02020603050405020304" pitchFamily="18" charset="0"/>
              </a:rPr>
              <a:t>PRE UPOTREBE </a:t>
            </a:r>
            <a:r>
              <a:rPr lang="hr-HR" sz="900" b="1" dirty="0">
                <a:latin typeface="Times New Roman" panose="02020603050405020304" pitchFamily="18" charset="0"/>
                <a:ea typeface="Calibri" panose="020F0502020204030204" pitchFamily="34" charset="0"/>
                <a:cs typeface="Times New Roman" panose="02020603050405020304" pitchFamily="18" charset="0"/>
              </a:rPr>
              <a:t>PROIZVODA </a:t>
            </a:r>
            <a:r>
              <a:rPr lang="ru-RU" sz="900" b="1" dirty="0">
                <a:latin typeface="Times New Roman" panose="02020603050405020304" pitchFamily="18" charset="0"/>
                <a:ea typeface="Calibri" panose="020F0502020204030204" pitchFamily="34" charset="0"/>
                <a:cs typeface="Times New Roman" panose="02020603050405020304" pitchFamily="18" charset="0"/>
              </a:rPr>
              <a:t>PROČITAJTE PAŽLJIVO </a:t>
            </a:r>
            <a:r>
              <a:rPr lang="hr-HR" sz="900" b="1" dirty="0">
                <a:latin typeface="Times New Roman" panose="02020603050405020304" pitchFamily="18" charset="0"/>
                <a:ea typeface="Calibri" panose="020F0502020204030204" pitchFamily="34" charset="0"/>
                <a:cs typeface="Times New Roman" panose="02020603050405020304" pitchFamily="18" charset="0"/>
              </a:rPr>
              <a:t>O</a:t>
            </a:r>
            <a:r>
              <a:rPr lang="ru-RU" sz="900" b="1" dirty="0">
                <a:latin typeface="Times New Roman" panose="02020603050405020304" pitchFamily="18" charset="0"/>
                <a:ea typeface="Calibri" panose="020F0502020204030204" pitchFamily="34" charset="0"/>
                <a:cs typeface="Times New Roman" panose="02020603050405020304" pitchFamily="18" charset="0"/>
              </a:rPr>
              <a:t>VA UPUTSTVA</a:t>
            </a:r>
            <a:r>
              <a:rPr lang="hr-HR" sz="900" b="1" dirty="0">
                <a:latin typeface="Times New Roman" panose="02020603050405020304" pitchFamily="18" charset="0"/>
                <a:ea typeface="Calibri" panose="020F0502020204030204" pitchFamily="34" charset="0"/>
                <a:cs typeface="Times New Roman" panose="02020603050405020304" pitchFamily="18" charset="0"/>
              </a:rPr>
              <a:t> I SAČUVAJTE IH ZA BUDUĆE REFERENCE</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r>
              <a:rPr lang="hr-HR" sz="900" b="1" dirty="0">
                <a:latin typeface="Times New Roman" panose="02020603050405020304" pitchFamily="18" charset="0"/>
                <a:ea typeface="Calibri" panose="020F0502020204030204" pitchFamily="34" charset="0"/>
                <a:cs typeface="Times New Roman" panose="02020603050405020304" pitchFamily="18" charset="0"/>
              </a:rPr>
              <a:t> PRAVILNA UPOTREBA I ODRŽAVANJE OVOG PROIZVODA SU IZUZETNO VAŽNI</a:t>
            </a:r>
            <a:r>
              <a:rPr lang="ru-RU" sz="900" b="1"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0" name="Картина 1"/>
          <p:cNvPicPr>
            <a:picLocks noChangeAspect="1"/>
          </p:cNvPicPr>
          <p:nvPr/>
        </p:nvPicPr>
        <p:blipFill>
          <a:blip r:embed="rId3"/>
          <a:stretch>
            <a:fillRect/>
          </a:stretch>
        </p:blipFill>
        <p:spPr>
          <a:xfrm>
            <a:off x="8473143" y="5230106"/>
            <a:ext cx="1257894" cy="900000"/>
          </a:xfrm>
          <a:prstGeom prst="rect">
            <a:avLst/>
          </a:prstGeom>
        </p:spPr>
      </p:pic>
      <p:sp>
        <p:nvSpPr>
          <p:cNvPr id="21" name="Rectangle 20"/>
          <p:cNvSpPr/>
          <p:nvPr/>
        </p:nvSpPr>
        <p:spPr>
          <a:xfrm>
            <a:off x="5768340" y="6127560"/>
            <a:ext cx="6096000" cy="256673"/>
          </a:xfrm>
          <a:prstGeom prst="rect">
            <a:avLst/>
          </a:prstGeom>
        </p:spPr>
        <p:txBody>
          <a:bodyPr>
            <a:spAutoFit/>
          </a:bodyPr>
          <a:lstStyle/>
          <a:p>
            <a:pPr marL="457200" algn="ctr">
              <a:lnSpc>
                <a:spcPct val="107000"/>
              </a:lnSpc>
              <a:spcAft>
                <a:spcPts val="800"/>
              </a:spcAft>
            </a:pPr>
            <a:r>
              <a:rPr lang="hr-HR" sz="1050" b="1" dirty="0">
                <a:latin typeface="Times New Roman" panose="02020603050405020304" pitchFamily="18" charset="0"/>
                <a:ea typeface="Calibri" panose="020F0502020204030204" pitchFamily="34" charset="0"/>
                <a:cs typeface="Times New Roman" panose="02020603050405020304" pitchFamily="18" charset="0"/>
              </a:rPr>
              <a:t>PAŽNJA</a:t>
            </a:r>
            <a:r>
              <a:rPr lang="bg-BG" sz="1050" b="1" dirty="0">
                <a:latin typeface="Times New Roman" panose="02020603050405020304" pitchFamily="18" charset="0"/>
                <a:ea typeface="Calibri" panose="020F0502020204030204" pitchFamily="34" charset="0"/>
                <a:cs typeface="Times New Roman" panose="02020603050405020304" pitchFamily="18" charset="0"/>
              </a:rPr>
              <a:t>!</a:t>
            </a:r>
            <a:r>
              <a:rPr lang="hr-HR" sz="1050" b="1" dirty="0">
                <a:latin typeface="Times New Roman" panose="02020603050405020304" pitchFamily="18" charset="0"/>
                <a:ea typeface="Calibri" panose="020F0502020204030204" pitchFamily="34" charset="0"/>
                <a:cs typeface="Times New Roman" panose="02020603050405020304" pitchFamily="18" charset="0"/>
              </a:rPr>
              <a:t> NE OSTAVLJAJTE DETE BEZ NADZORA</a:t>
            </a:r>
            <a:r>
              <a:rPr lang="bg-BG" sz="1050" b="1" dirty="0">
                <a:latin typeface="Times New Roman" panose="02020603050405020304" pitchFamily="18" charset="0"/>
                <a:ea typeface="Calibri" panose="020F0502020204030204" pitchFamily="34" charset="0"/>
                <a:cs typeface="Times New Roman" panose="02020603050405020304" pitchFamily="18" charset="0"/>
              </a:rPr>
              <a:t>!</a:t>
            </a:r>
            <a:endParaRPr lang="en-US" sz="10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397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090" y="0"/>
            <a:ext cx="5101590" cy="6601807"/>
          </a:xfrm>
          <a:prstGeom prst="rect">
            <a:avLst/>
          </a:prstGeom>
        </p:spPr>
        <p:txBody>
          <a:bodyPr wrap="square">
            <a:spAutoFit/>
          </a:bodyPr>
          <a:lstStyle/>
          <a:p>
            <a:pPr algn="just">
              <a:spcAft>
                <a:spcPts val="0"/>
              </a:spcAft>
            </a:pPr>
            <a:r>
              <a:rPr lang="en-US" sz="900" b="1" dirty="0">
                <a:latin typeface="Times New Roman" panose="02020603050405020304" pitchFamily="18" charset="0"/>
                <a:ea typeface="Calibri" panose="020F0502020204030204" pitchFamily="34" charset="0"/>
                <a:cs typeface="Times New Roman" panose="02020603050405020304" pitchFamily="18" charset="0"/>
              </a:rPr>
              <a:t>ATENTIE! </a:t>
            </a:r>
            <a:r>
              <a:rPr lang="en-US" sz="900" dirty="0" err="1">
                <a:latin typeface="Times New Roman" panose="02020603050405020304" pitchFamily="18" charset="0"/>
                <a:ea typeface="Calibri" panose="020F0502020204030204" pitchFamily="34" charset="0"/>
                <a:cs typeface="Times New Roman" panose="02020603050405020304" pitchFamily="18" charset="0"/>
              </a:rPr>
              <a:t>Va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rugam</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respectati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urmati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urmatoarele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avertismente</a:t>
            </a:r>
            <a:r>
              <a:rPr lang="en-US" sz="900" dirty="0">
                <a:latin typeface="Times New Roman" panose="02020603050405020304" pitchFamily="18" charset="0"/>
                <a:ea typeface="Calibri" panose="020F0502020204030204" pitchFamily="34" charset="0"/>
                <a:cs typeface="Times New Roman" panose="02020603050405020304" pitchFamily="18" charset="0"/>
              </a:rPr>
              <a:t> cu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privire</a:t>
            </a:r>
            <a:r>
              <a:rPr lang="en-US" sz="900" dirty="0">
                <a:latin typeface="Times New Roman" panose="02020603050405020304" pitchFamily="18" charset="0"/>
                <a:ea typeface="Calibri" panose="020F0502020204030204" pitchFamily="34" charset="0"/>
                <a:cs typeface="Times New Roman" panose="02020603050405020304" pitchFamily="18" charset="0"/>
              </a:rPr>
              <a:t> la </a:t>
            </a:r>
            <a:r>
              <a:rPr lang="en-US" sz="900" dirty="0" err="1">
                <a:latin typeface="Times New Roman" panose="02020603050405020304" pitchFamily="18" charset="0"/>
                <a:ea typeface="Calibri" panose="020F0502020204030204" pitchFamily="34" charset="0"/>
                <a:cs typeface="Times New Roman" panose="02020603050405020304" pitchFamily="18" charset="0"/>
              </a:rPr>
              <a:t>exploatarea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produsului</a:t>
            </a:r>
            <a:r>
              <a:rPr lang="en-US" sz="900" dirty="0">
                <a:latin typeface="Times New Roman" panose="02020603050405020304" pitchFamily="18" charset="0"/>
                <a:ea typeface="Calibri" panose="020F0502020204030204" pitchFamily="34" charset="0"/>
                <a:cs typeface="Times New Roman" panose="02020603050405020304" pitchFamily="18" charset="0"/>
              </a:rPr>
              <a:t>! 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caz</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contrar</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aceasta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poate</a:t>
            </a:r>
            <a:r>
              <a:rPr lang="en-US" sz="900" dirty="0">
                <a:latin typeface="Times New Roman" panose="02020603050405020304" pitchFamily="18" charset="0"/>
                <a:ea typeface="Calibri" panose="020F0502020204030204" pitchFamily="34" charset="0"/>
                <a:cs typeface="Times New Roman" panose="02020603050405020304" pitchFamily="18" charset="0"/>
              </a:rPr>
              <a:t> duce la </a:t>
            </a:r>
            <a:r>
              <a:rPr lang="en-US" sz="900" dirty="0" err="1">
                <a:latin typeface="Times New Roman" panose="02020603050405020304" pitchFamily="18" charset="0"/>
                <a:ea typeface="Calibri" panose="020F0502020204030204" pitchFamily="34" charset="0"/>
                <a:cs typeface="Times New Roman" panose="02020603050405020304" pitchFamily="18" charset="0"/>
              </a:rPr>
              <a:t>vatamari</a:t>
            </a:r>
            <a:r>
              <a:rPr lang="en-US" sz="900" dirty="0">
                <a:latin typeface="Times New Roman" panose="02020603050405020304" pitchFamily="18" charset="0"/>
                <a:ea typeface="Calibri" panose="020F0502020204030204" pitchFamily="34" charset="0"/>
                <a:cs typeface="Times New Roman" panose="02020603050405020304" pitchFamily="18" charset="0"/>
              </a:rPr>
              <a:t> grave </a:t>
            </a:r>
            <a:r>
              <a:rPr lang="en-US" sz="900" dirty="0" err="1">
                <a:latin typeface="Times New Roman" panose="02020603050405020304" pitchFamily="18" charset="0"/>
                <a:ea typeface="Calibri" panose="020F0502020204030204" pitchFamily="34" charset="0"/>
                <a:cs typeface="Times New Roman" panose="02020603050405020304" pitchFamily="18" charset="0"/>
              </a:rPr>
              <a:t>sau</a:t>
            </a:r>
            <a:r>
              <a:rPr lang="en-US" sz="900" dirty="0">
                <a:latin typeface="Times New Roman" panose="02020603050405020304" pitchFamily="18" charset="0"/>
                <a:ea typeface="Calibri" panose="020F0502020204030204" pitchFamily="34" charset="0"/>
                <a:cs typeface="Times New Roman" panose="02020603050405020304" pitchFamily="18" charset="0"/>
              </a:rPr>
              <a:t> la </a:t>
            </a:r>
            <a:r>
              <a:rPr lang="en-US" sz="900" dirty="0" err="1">
                <a:latin typeface="Times New Roman" panose="02020603050405020304" pitchFamily="18" charset="0"/>
                <a:ea typeface="Calibri" panose="020F0502020204030204" pitchFamily="34" charset="0"/>
                <a:cs typeface="Times New Roman" panose="02020603050405020304" pitchFamily="18" charset="0"/>
              </a:rPr>
              <a:t>ranirea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copilului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dumneavoastra</a:t>
            </a:r>
            <a:r>
              <a:rPr lang="en-US"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900" b="1" dirty="0">
                <a:latin typeface="Times New Roman" panose="02020603050405020304" pitchFamily="18" charset="0"/>
                <a:ea typeface="Calibri" panose="020F0502020204030204" pitchFamily="34" charset="0"/>
                <a:cs typeface="Times New Roman" panose="02020603050405020304" pitchFamily="18" charset="0"/>
              </a:rPr>
              <a:t>1. ATENTIE! NU </a:t>
            </a:r>
            <a:r>
              <a:rPr lang="en-US" sz="900" b="1" cap="all" dirty="0" err="1">
                <a:latin typeface="Times New Roman" panose="02020603050405020304" pitchFamily="18" charset="0"/>
                <a:ea typeface="Calibri" panose="020F0502020204030204" pitchFamily="34" charset="0"/>
                <a:cs typeface="Times New Roman" panose="02020603050405020304" pitchFamily="18" charset="0"/>
              </a:rPr>
              <a:t>lasati</a:t>
            </a:r>
            <a:r>
              <a:rPr lang="en-US" sz="900" b="1" cap="all" dirty="0">
                <a:latin typeface="Times New Roman" panose="02020603050405020304" pitchFamily="18" charset="0"/>
                <a:ea typeface="Calibri" panose="020F0502020204030204" pitchFamily="34" charset="0"/>
                <a:cs typeface="Times New Roman" panose="02020603050405020304" pitchFamily="18" charset="0"/>
              </a:rPr>
              <a:t> </a:t>
            </a:r>
            <a:r>
              <a:rPr lang="en-US" sz="900" b="1" cap="all" dirty="0" err="1">
                <a:latin typeface="Times New Roman" panose="02020603050405020304" pitchFamily="18" charset="0"/>
                <a:ea typeface="Calibri" panose="020F0502020204030204" pitchFamily="34" charset="0"/>
                <a:cs typeface="Times New Roman" panose="02020603050405020304" pitchFamily="18" charset="0"/>
              </a:rPr>
              <a:t>copilul</a:t>
            </a:r>
            <a:r>
              <a:rPr lang="en-US" sz="900" b="1" cap="all" dirty="0">
                <a:latin typeface="Times New Roman" panose="02020603050405020304" pitchFamily="18" charset="0"/>
                <a:ea typeface="Calibri" panose="020F0502020204030204" pitchFamily="34" charset="0"/>
                <a:cs typeface="Times New Roman" panose="02020603050405020304" pitchFamily="18" charset="0"/>
              </a:rPr>
              <a:t> FARA </a:t>
            </a:r>
            <a:r>
              <a:rPr lang="en-US" sz="900" b="1" cap="all" dirty="0" err="1">
                <a:latin typeface="Times New Roman" panose="02020603050405020304" pitchFamily="18" charset="0"/>
                <a:ea typeface="Calibri" panose="020F0502020204030204" pitchFamily="34" charset="0"/>
                <a:cs typeface="Times New Roman" panose="02020603050405020304" pitchFamily="18" charset="0"/>
              </a:rPr>
              <a:t>supravegheRE</a:t>
            </a:r>
            <a:r>
              <a:rPr lang="en-US" sz="900" b="1"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smtClean="0">
                <a:latin typeface="Times New Roman" panose="02020603050405020304" pitchFamily="18" charset="0"/>
                <a:ea typeface="Calibri" panose="020F0502020204030204" pitchFamily="34" charset="0"/>
                <a:cs typeface="Times New Roman" panose="02020603050405020304" pitchFamily="18" charset="0"/>
              </a:rPr>
              <a:t>2</a:t>
            </a:r>
            <a:r>
              <a:rPr lang="bg-BG" sz="900" dirty="0">
                <a:latin typeface="Times New Roman" panose="02020603050405020304" pitchFamily="18" charset="0"/>
                <a:ea typeface="Calibri" panose="020F0502020204030204" pitchFamily="34" charset="0"/>
                <a:cs typeface="Times New Roman" panose="02020603050405020304" pitchFamily="18" charset="0"/>
              </a:rPr>
              <a:t>. Utilizati </a:t>
            </a:r>
            <a:r>
              <a:rPr lang="en-US" sz="900" dirty="0" err="1">
                <a:latin typeface="Times New Roman" panose="02020603050405020304" pitchFamily="18" charset="0"/>
                <a:ea typeface="Calibri" panose="020F0502020204030204" pitchFamily="34" charset="0"/>
                <a:cs typeface="Times New Roman" panose="02020603050405020304" pitchFamily="18" charset="0"/>
              </a:rPr>
              <a:t>i</a:t>
            </a:r>
            <a:r>
              <a:rPr lang="bg-BG" sz="900" dirty="0">
                <a:latin typeface="Times New Roman" panose="02020603050405020304" pitchFamily="18" charset="0"/>
                <a:ea typeface="Calibri" panose="020F0502020204030204" pitchFamily="34" charset="0"/>
                <a:cs typeface="Times New Roman" panose="02020603050405020304" pitchFamily="18" charset="0"/>
              </a:rPr>
              <a:t>ntotdeauna sistemul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i</a:t>
            </a:r>
            <a:r>
              <a:rPr lang="bg-BG" sz="900" dirty="0">
                <a:latin typeface="Times New Roman" panose="02020603050405020304" pitchFamily="18" charset="0"/>
                <a:ea typeface="Calibri" panose="020F0502020204030204" pitchFamily="34" charset="0"/>
                <a:cs typeface="Times New Roman" panose="02020603050405020304" pitchFamily="18" charset="0"/>
              </a:rPr>
              <a:t>nchidere. </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3. Pericol de c</a:t>
            </a:r>
            <a:r>
              <a:rPr lang="en-US" sz="900" dirty="0">
                <a:latin typeface="Times New Roman" panose="02020603050405020304" pitchFamily="18" charset="0"/>
                <a:ea typeface="Calibri" panose="020F0502020204030204" pitchFamily="34" charset="0"/>
                <a:cs typeface="Times New Roman" panose="02020603050405020304" pitchFamily="18" charset="0"/>
              </a:rPr>
              <a:t>a</a:t>
            </a:r>
            <a:r>
              <a:rPr lang="bg-BG" sz="900" dirty="0">
                <a:latin typeface="Times New Roman" panose="02020603050405020304" pitchFamily="18" charset="0"/>
                <a:ea typeface="Calibri" panose="020F0502020204030204" pitchFamily="34" charset="0"/>
                <a:cs typeface="Times New Roman" panose="02020603050405020304" pitchFamily="18" charset="0"/>
              </a:rPr>
              <a:t>dere: Nu permite</a:t>
            </a:r>
            <a:r>
              <a:rPr lang="en-US" sz="900" dirty="0">
                <a:latin typeface="Times New Roman" panose="02020603050405020304" pitchFamily="18" charset="0"/>
                <a:ea typeface="Calibri" panose="020F0502020204030204" pitchFamily="34" charset="0"/>
                <a:cs typeface="Times New Roman" panose="02020603050405020304" pitchFamily="18" charset="0"/>
              </a:rPr>
              <a:t>t</a:t>
            </a:r>
            <a:r>
              <a:rPr lang="bg-BG" sz="900" dirty="0">
                <a:latin typeface="Times New Roman" panose="02020603050405020304" pitchFamily="18" charset="0"/>
                <a:ea typeface="Calibri" panose="020F0502020204030204" pitchFamily="34" charset="0"/>
                <a:cs typeface="Times New Roman" panose="02020603050405020304" pitchFamily="18" charset="0"/>
              </a:rPr>
              <a:t>i copilului s</a:t>
            </a:r>
            <a:r>
              <a:rPr lang="en-US" sz="900" dirty="0">
                <a:latin typeface="Times New Roman" panose="02020603050405020304" pitchFamily="18" charset="0"/>
                <a:ea typeface="Calibri" panose="020F0502020204030204" pitchFamily="34" charset="0"/>
                <a:cs typeface="Times New Roman" panose="02020603050405020304" pitchFamily="18" charset="0"/>
              </a:rPr>
              <a:t>a se </a:t>
            </a:r>
            <a:r>
              <a:rPr lang="bg-BG" sz="900" dirty="0">
                <a:latin typeface="Times New Roman" panose="02020603050405020304" pitchFamily="18" charset="0"/>
                <a:ea typeface="Calibri" panose="020F0502020204030204" pitchFamily="34" charset="0"/>
                <a:cs typeface="Times New Roman" panose="02020603050405020304" pitchFamily="18" charset="0"/>
              </a:rPr>
              <a:t>urce pe produs</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4. Nu utilizati produsul daca </a:t>
            </a:r>
            <a:r>
              <a:rPr lang="en-US" sz="900" dirty="0">
                <a:latin typeface="Times New Roman" panose="02020603050405020304" pitchFamily="18" charset="0"/>
                <a:ea typeface="Calibri" panose="020F0502020204030204" pitchFamily="34" charset="0"/>
                <a:cs typeface="Times New Roman" panose="02020603050405020304" pitchFamily="18" charset="0"/>
              </a:rPr>
              <a:t>o </a:t>
            </a:r>
            <a:r>
              <a:rPr lang="en-US" sz="900" dirty="0" err="1">
                <a:latin typeface="Times New Roman" panose="02020603050405020304" pitchFamily="18" charset="0"/>
                <a:ea typeface="Calibri" panose="020F0502020204030204" pitchFamily="34" charset="0"/>
                <a:cs typeface="Times New Roman" panose="02020603050405020304" pitchFamily="18" charset="0"/>
              </a:rPr>
              <a:t>anumita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componenta</a:t>
            </a:r>
            <a:r>
              <a:rPr lang="bg-BG" sz="900" dirty="0">
                <a:latin typeface="Times New Roman" panose="02020603050405020304" pitchFamily="18" charset="0"/>
                <a:ea typeface="Calibri" panose="020F0502020204030204" pitchFamily="34" charset="0"/>
                <a:cs typeface="Times New Roman" panose="02020603050405020304" pitchFamily="18" charset="0"/>
              </a:rPr>
              <a:t> nu este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pozitionata</a:t>
            </a:r>
            <a:r>
              <a:rPr lang="bg-BG" sz="900" dirty="0">
                <a:latin typeface="Times New Roman" panose="02020603050405020304" pitchFamily="18" charset="0"/>
                <a:ea typeface="Calibri" panose="020F0502020204030204" pitchFamily="34" charset="0"/>
                <a:cs typeface="Times New Roman" panose="02020603050405020304" pitchFamily="18" charset="0"/>
              </a:rPr>
              <a:t> corect si ferm</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5. </a:t>
            </a:r>
            <a:r>
              <a:rPr lang="en-US" sz="900" dirty="0" err="1">
                <a:latin typeface="Times New Roman" panose="02020603050405020304" pitchFamily="18" charset="0"/>
                <a:ea typeface="Calibri" panose="020F0502020204030204" pitchFamily="34" charset="0"/>
                <a:cs typeface="Times New Roman" panose="02020603050405020304" pitchFamily="18" charset="0"/>
              </a:rPr>
              <a:t>Aveti</a:t>
            </a:r>
            <a:r>
              <a:rPr lang="en-US" sz="900" dirty="0">
                <a:latin typeface="Times New Roman" panose="02020603050405020304" pitchFamily="18" charset="0"/>
                <a:ea typeface="Calibri" panose="020F0502020204030204" pitchFamily="34" charset="0"/>
                <a:cs typeface="Times New Roman" panose="02020603050405020304" pitchFamily="18" charset="0"/>
              </a:rPr>
              <a:t> 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vedere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faptul</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Times New Roman" panose="02020603050405020304" pitchFamily="18" charset="0"/>
                <a:ea typeface="Calibri" panose="020F0502020204030204" pitchFamily="34" charset="0"/>
                <a:cs typeface="Times New Roman" panose="02020603050405020304" pitchFamily="18" charset="0"/>
              </a:rPr>
              <a:t>ca este periculos sa </a:t>
            </a:r>
            <a:r>
              <a:rPr lang="en-US" sz="900" dirty="0">
                <a:latin typeface="Times New Roman" panose="02020603050405020304" pitchFamily="18" charset="0"/>
                <a:ea typeface="Calibri" panose="020F0502020204030204" pitchFamily="34" charset="0"/>
                <a:cs typeface="Times New Roman" panose="02020603050405020304" pitchFamily="18" charset="0"/>
              </a:rPr>
              <a:t>am</a:t>
            </a:r>
            <a:r>
              <a:rPr lang="bg-BG" sz="900" dirty="0">
                <a:latin typeface="Times New Roman" panose="02020603050405020304" pitchFamily="18" charset="0"/>
                <a:ea typeface="Calibri" panose="020F0502020204030204" pitchFamily="34" charset="0"/>
                <a:cs typeface="Times New Roman" panose="02020603050405020304" pitchFamily="18" charset="0"/>
              </a:rPr>
              <a:t>plasati produsul langa flacari deschise si alte surse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puternice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Times New Roman" panose="02020603050405020304" pitchFamily="18" charset="0"/>
                <a:ea typeface="Calibri" panose="020F0502020204030204" pitchFamily="34" charset="0"/>
                <a:cs typeface="Times New Roman" panose="02020603050405020304" pitchFamily="18" charset="0"/>
              </a:rPr>
              <a:t>de caldura</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6. Pericol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i</a:t>
            </a:r>
            <a:r>
              <a:rPr lang="bg-BG" sz="900" dirty="0">
                <a:latin typeface="Times New Roman" panose="02020603050405020304" pitchFamily="18" charset="0"/>
                <a:ea typeface="Calibri" panose="020F0502020204030204" pitchFamily="34" charset="0"/>
                <a:cs typeface="Times New Roman" panose="02020603050405020304" pitchFamily="18" charset="0"/>
              </a:rPr>
              <a:t>nclinare dac</a:t>
            </a:r>
            <a:r>
              <a:rPr lang="en-US" sz="900" dirty="0">
                <a:latin typeface="Times New Roman" panose="02020603050405020304" pitchFamily="18" charset="0"/>
                <a:ea typeface="Calibri" panose="020F0502020204030204" pitchFamily="34" charset="0"/>
                <a:cs typeface="Times New Roman" panose="02020603050405020304" pitchFamily="18" charset="0"/>
              </a:rPr>
              <a:t>a</a:t>
            </a:r>
            <a:r>
              <a:rPr lang="bg-BG" sz="900" dirty="0">
                <a:latin typeface="Times New Roman" panose="02020603050405020304" pitchFamily="18" charset="0"/>
                <a:ea typeface="Calibri" panose="020F0502020204030204" pitchFamily="34" charset="0"/>
                <a:cs typeface="Times New Roman" panose="02020603050405020304" pitchFamily="18" charset="0"/>
              </a:rPr>
              <a:t> copilul poate ajunge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pana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Times New Roman" panose="02020603050405020304" pitchFamily="18" charset="0"/>
                <a:ea typeface="Calibri" panose="020F0502020204030204" pitchFamily="34" charset="0"/>
                <a:cs typeface="Times New Roman" panose="02020603050405020304" pitchFamily="18" charset="0"/>
              </a:rPr>
              <a:t>la o mas</a:t>
            </a:r>
            <a:r>
              <a:rPr lang="en-US" sz="900" dirty="0">
                <a:latin typeface="Times New Roman" panose="02020603050405020304" pitchFamily="18" charset="0"/>
                <a:ea typeface="Calibri" panose="020F0502020204030204" pitchFamily="34" charset="0"/>
                <a:cs typeface="Times New Roman" panose="02020603050405020304" pitchFamily="18" charset="0"/>
              </a:rPr>
              <a:t>a</a:t>
            </a:r>
            <a:r>
              <a:rPr lang="bg-BG" sz="900" dirty="0">
                <a:latin typeface="Times New Roman" panose="02020603050405020304" pitchFamily="18" charset="0"/>
                <a:ea typeface="Calibri" panose="020F0502020204030204" pitchFamily="34" charset="0"/>
                <a:cs typeface="Times New Roman" panose="02020603050405020304" pitchFamily="18" charset="0"/>
              </a:rPr>
              <a:t> sau alt</a:t>
            </a:r>
            <a:r>
              <a:rPr lang="en-US" sz="900" dirty="0">
                <a:latin typeface="Times New Roman" panose="02020603050405020304" pitchFamily="18" charset="0"/>
                <a:ea typeface="Calibri" panose="020F0502020204030204" pitchFamily="34" charset="0"/>
                <a:cs typeface="Times New Roman" panose="02020603050405020304" pitchFamily="18" charset="0"/>
              </a:rPr>
              <a:t>a</a:t>
            </a:r>
            <a:r>
              <a:rPr lang="bg-BG" sz="900" dirty="0">
                <a:latin typeface="Times New Roman" panose="02020603050405020304" pitchFamily="18" charset="0"/>
                <a:ea typeface="Calibri" panose="020F0502020204030204" pitchFamily="34" charset="0"/>
                <a:cs typeface="Times New Roman" panose="02020603050405020304" pitchFamily="18" charset="0"/>
              </a:rPr>
              <a:t> structur</a:t>
            </a:r>
            <a:r>
              <a:rPr lang="en-US" sz="900" dirty="0">
                <a:latin typeface="Times New Roman" panose="02020603050405020304" pitchFamily="18" charset="0"/>
                <a:ea typeface="Calibri" panose="020F0502020204030204" pitchFamily="34" charset="0"/>
                <a:cs typeface="Times New Roman" panose="02020603050405020304" pitchFamily="18" charset="0"/>
              </a:rPr>
              <a:t>a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prin</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intermediul</a:t>
            </a:r>
            <a:r>
              <a:rPr lang="bg-BG" sz="900" dirty="0">
                <a:latin typeface="Times New Roman" panose="02020603050405020304" pitchFamily="18" charset="0"/>
                <a:ea typeface="Calibri" panose="020F0502020204030204" pitchFamily="34" charset="0"/>
                <a:cs typeface="Times New Roman" panose="02020603050405020304" pitchFamily="18" charset="0"/>
              </a:rPr>
              <a:t> piciorul</a:t>
            </a:r>
            <a:r>
              <a:rPr lang="en-US" sz="900" dirty="0" err="1">
                <a:latin typeface="Times New Roman" panose="02020603050405020304" pitchFamily="18" charset="0"/>
                <a:ea typeface="Calibri" panose="020F0502020204030204" pitchFamily="34" charset="0"/>
                <a:cs typeface="Times New Roman" panose="02020603050405020304" pitchFamily="18" charset="0"/>
              </a:rPr>
              <a:t>ui</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7. </a:t>
            </a:r>
            <a:r>
              <a:rPr lang="en-US" sz="900" b="1" dirty="0">
                <a:latin typeface="Times New Roman" panose="02020603050405020304" pitchFamily="18" charset="0"/>
                <a:ea typeface="Calibri" panose="020F0502020204030204" pitchFamily="34" charset="0"/>
                <a:cs typeface="Times New Roman" panose="02020603050405020304" pitchFamily="18" charset="0"/>
              </a:rPr>
              <a:t>ATENTIE!</a:t>
            </a:r>
            <a:r>
              <a:rPr lang="en-US" sz="900" dirty="0">
                <a:latin typeface="Times New Roman" panose="02020603050405020304" pitchFamily="18" charset="0"/>
                <a:ea typeface="Calibri" panose="020F0502020204030204" pitchFamily="34" charset="0"/>
                <a:cs typeface="Times New Roman" panose="02020603050405020304" pitchFamily="18" charset="0"/>
              </a:rPr>
              <a:t> Nu </a:t>
            </a:r>
            <a:r>
              <a:rPr lang="en-US" sz="900" dirty="0" err="1">
                <a:latin typeface="Times New Roman" panose="02020603050405020304" pitchFamily="18" charset="0"/>
                <a:ea typeface="Calibri" panose="020F0502020204030204" pitchFamily="34" charset="0"/>
                <a:cs typeface="Times New Roman" panose="02020603050405020304" pitchFamily="18" charset="0"/>
              </a:rPr>
              <a:t>utilizati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produsul</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daca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copilul</a:t>
            </a:r>
            <a:r>
              <a:rPr lang="en-US" sz="900" dirty="0">
                <a:latin typeface="Times New Roman" panose="02020603050405020304" pitchFamily="18" charset="0"/>
                <a:ea typeface="Calibri" panose="020F0502020204030204" pitchFamily="34" charset="0"/>
                <a:cs typeface="Times New Roman" panose="02020603050405020304" pitchFamily="18" charset="0"/>
              </a:rPr>
              <a:t> nu </a:t>
            </a:r>
            <a:r>
              <a:rPr lang="en-US" sz="900" dirty="0" err="1">
                <a:latin typeface="Times New Roman" panose="02020603050405020304" pitchFamily="18" charset="0"/>
                <a:ea typeface="Calibri" panose="020F0502020204030204" pitchFamily="34" charset="0"/>
                <a:cs typeface="Times New Roman" panose="02020603050405020304" pitchFamily="18" charset="0"/>
              </a:rPr>
              <a:t>poate</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sta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singur</a:t>
            </a:r>
            <a:r>
              <a:rPr lang="en-US" sz="900" dirty="0">
                <a:latin typeface="Times New Roman" panose="02020603050405020304" pitchFamily="18" charset="0"/>
                <a:ea typeface="Calibri" panose="020F0502020204030204" pitchFamily="34" charset="0"/>
                <a:cs typeface="Times New Roman" panose="02020603050405020304" pitchFamily="18" charset="0"/>
              </a:rPr>
              <a:t> 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scaun</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fara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asistenta</a:t>
            </a:r>
            <a:r>
              <a:rPr lang="en-US" sz="900" dirty="0">
                <a:latin typeface="Times New Roman" panose="02020603050405020304" pitchFamily="18" charset="0"/>
                <a:ea typeface="Calibri" panose="020F0502020204030204" pitchFamily="34" charset="0"/>
                <a:cs typeface="Times New Roman" panose="02020603050405020304" pitchFamily="18" charset="0"/>
              </a:rPr>
              <a:t> de la o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persoana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adulta</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bg-BG" sz="9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8.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o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anumita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componenta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rupta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uzata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lipseste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9.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Tineti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la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distanta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atunci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cand</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pliati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depliati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preveni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ranirea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10.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destinat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copiilor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care pot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pozitie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verticala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fara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asistenta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varsta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pana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la 3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ani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greutate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maxima de 15 kg.</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11.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Greutatea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trebuie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depaseasca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valoarea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maxima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admisa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- 15 kg.</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12.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Folositi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intotdeauna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suprafete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plane.</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13. ATENTIE!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Acest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o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jucarie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Folositi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numai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conform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destinatiei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14.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Inainte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verificati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stare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buna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constatati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articulatii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slabite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piese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uzate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lipsa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rupte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incetati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Contactati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distribuitorul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la care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achizitionat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remedia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problemele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incercati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le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remediati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singur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15.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Folositi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intotdeauna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centurile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siguranta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atunci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cand</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asigura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siguranta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acestuia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preveni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riscul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raniri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grave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cazul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ridicarii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accidentale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alunecarea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acestuia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caderea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16.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Inainte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trebuie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asigurati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centurile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siguranta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montate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corect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17.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Verificati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fiecare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data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centurile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rasucite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schimba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lungimea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atunci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cand</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pozitie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fixata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rupte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uzate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lipsesc</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piese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Inainte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verificati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daca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acestea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fixate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ferm</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constructia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starea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cataramelor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fixare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reglati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lungimea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centurilor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Cataramele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din plastic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elementele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fixare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trebuie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fie in stare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buna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asigure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o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conexiune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sigura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18. ATENTIE! VERIFICATI INTOTDEAUNA INAINTE DE UTILIZARE STAREA DE FUNCTIONARE A MECANISMELOR DE BLOCARE!</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19. ATENTIE! A SE FERI DE FOC SI ALTE SURSE DE CALDURA! EXISTA RISC DE RANIRE A COPILULUI SAU DE DETERIORARE A PRODUSULUI. NU DEPOZITATI SI NU UTILIZATI IN APROPIERE DE FLACARI DESCHISE SAU ALTE SURSE DE CALDURA – APARATE ELECTRICE DE INCALZIT, ARAGAZE SAU ALTELE. </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20.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Asamblarea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trebuie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efectuata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numai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catre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o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persoana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adulta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trebuie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fie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prezenti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timpul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asamblarii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21.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prevazut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fi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catre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un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singur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asezati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permiteti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mai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multor</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foloseasca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produsul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acelasi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timp</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22.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Inainte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aseza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asigurati-va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complet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depliat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fixat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pozitie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deschisa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toate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mecanismele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blocare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sunt</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bine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inchise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Astfel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veti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preveni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ranirea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urma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plierii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bruste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scaunului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23.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lasati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stea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in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picioare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24.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Tavita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destinata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pentru</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mentine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copilul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pe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a:t>
            </a:r>
            <a:r>
              <a:rPr lang="bg-BG" sz="900" dirty="0">
                <a:latin typeface="Calibri" panose="020F0502020204030204" pitchFamily="34"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25. Nu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utilizati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scaunul</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de masa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fara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tavita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si</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asigurati-va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intotdeauna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ca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este</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montata</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900" dirty="0" err="1" smtClean="0">
                <a:effectLst/>
                <a:latin typeface="Calibri" panose="020F0502020204030204" pitchFamily="34" charset="0"/>
                <a:ea typeface="Calibri" panose="020F0502020204030204" pitchFamily="34" charset="0"/>
                <a:cs typeface="Times New Roman" panose="02020603050405020304" pitchFamily="18" charset="0"/>
              </a:rPr>
              <a:t>ferm</a:t>
            </a:r>
            <a:r>
              <a:rPr lang="en-US" sz="900" dirty="0" smtClean="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3" name="TextBox 49"/>
          <p:cNvSpPr txBox="1">
            <a:spLocks noChangeAspect="1"/>
          </p:cNvSpPr>
          <p:nvPr/>
        </p:nvSpPr>
        <p:spPr>
          <a:xfrm>
            <a:off x="364002" y="6493991"/>
            <a:ext cx="334925"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a:t>
            </a:r>
            <a:r>
              <a:rPr lang="bg-BG" sz="900" b="1" dirty="0" smtClean="0">
                <a:latin typeface="Arial" pitchFamily="34" charset="0"/>
                <a:cs typeface="Arial" pitchFamily="34" charset="0"/>
              </a:rPr>
              <a:t>7</a:t>
            </a:r>
            <a:endParaRPr lang="bg-BG" sz="900" b="1" dirty="0">
              <a:latin typeface="Arial" pitchFamily="34" charset="0"/>
              <a:cs typeface="Arial" pitchFamily="34" charset="0"/>
            </a:endParaRPr>
          </a:p>
        </p:txBody>
      </p:sp>
      <p:sp>
        <p:nvSpPr>
          <p:cNvPr id="4" name="TextBox 49"/>
          <p:cNvSpPr txBox="1">
            <a:spLocks noChangeAspect="1"/>
          </p:cNvSpPr>
          <p:nvPr/>
        </p:nvSpPr>
        <p:spPr>
          <a:xfrm>
            <a:off x="11430000" y="6511017"/>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22</a:t>
            </a:r>
            <a:endParaRPr lang="bg-BG" sz="800" b="1" dirty="0">
              <a:latin typeface="Arial" pitchFamily="34" charset="0"/>
              <a:cs typeface="Arial" pitchFamily="34" charset="0"/>
            </a:endParaRPr>
          </a:p>
        </p:txBody>
      </p:sp>
      <p:sp>
        <p:nvSpPr>
          <p:cNvPr id="5" name="TextBox 4"/>
          <p:cNvSpPr txBox="1"/>
          <p:nvPr/>
        </p:nvSpPr>
        <p:spPr>
          <a:xfrm>
            <a:off x="6800850" y="33498"/>
            <a:ext cx="5052060" cy="280928"/>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1050" b="1" dirty="0">
                <a:solidFill>
                  <a:schemeClr val="tx1"/>
                </a:solidFill>
                <a:cs typeface="Arial" pitchFamily="34" charset="0"/>
              </a:rPr>
              <a:t>Инструкции по сборке </a:t>
            </a:r>
          </a:p>
        </p:txBody>
      </p:sp>
      <p:sp>
        <p:nvSpPr>
          <p:cNvPr id="6" name="TextBox 5"/>
          <p:cNvSpPr txBox="1"/>
          <p:nvPr/>
        </p:nvSpPr>
        <p:spPr>
          <a:xfrm>
            <a:off x="6800850" y="173962"/>
            <a:ext cx="5052060" cy="1892826"/>
          </a:xfrm>
          <a:prstGeom prst="rect">
            <a:avLst/>
          </a:prstGeom>
          <a:noFill/>
        </p:spPr>
        <p:txBody>
          <a:bodyPr wrap="square" rtlCol="0">
            <a:spAutoFit/>
          </a:bodyPr>
          <a:lstStyle/>
          <a:p>
            <a:r>
              <a:rPr lang="ru-RU" sz="900" dirty="0"/>
              <a:t> </a:t>
            </a:r>
            <a:endParaRPr lang="bg-BG" sz="900" dirty="0"/>
          </a:p>
          <a:p>
            <a:pPr lvl="0"/>
            <a:r>
              <a:rPr lang="ru-RU" sz="900" dirty="0"/>
              <a:t>Развернуть раму сиденья, как показано на рис. 1</a:t>
            </a:r>
            <a:endParaRPr lang="bg-BG" sz="900" dirty="0"/>
          </a:p>
          <a:p>
            <a:pPr lvl="0"/>
            <a:r>
              <a:rPr lang="ru-RU" sz="900" dirty="0"/>
              <a:t>Нажмите кнопку блокировки, чтобы обеспечить стабильность рамы </a:t>
            </a:r>
            <a:endParaRPr lang="bg-BG" sz="900" dirty="0"/>
          </a:p>
          <a:p>
            <a:pPr lvl="0"/>
            <a:r>
              <a:rPr lang="ru-RU" sz="900" dirty="0"/>
              <a:t>Открыть верхнюю часть ножек. Поместите передние и задние ножки в соответствующие трубки сиденья. Нажмите, пока вы услышите звук щелчка и пружинные кнопки затянутся и выдут из отверстия, предназначенные для них. (рис. 3-4) </a:t>
            </a:r>
            <a:endParaRPr lang="bg-BG" sz="900" dirty="0"/>
          </a:p>
          <a:p>
            <a:pPr lvl="0"/>
            <a:r>
              <a:rPr lang="ru-RU" sz="900" dirty="0"/>
              <a:t>Поместите раму столешницы в отверстия, расположенные в верхней части спинки. Нажмите, пока вы услышите звук щелчка и пружинные кнопки затянутся и выдут из отверстия, предназначенные для них. (рис. 5) </a:t>
            </a:r>
            <a:endParaRPr lang="bg-BG" sz="900" dirty="0"/>
          </a:p>
          <a:p>
            <a:pPr lvl="0"/>
            <a:r>
              <a:rPr lang="ru-RU" sz="900" dirty="0"/>
              <a:t>Развернуть стульчик для кормления и повернуть столешниц</a:t>
            </a:r>
            <a:r>
              <a:rPr lang="bg-BG" sz="900" dirty="0"/>
              <a:t>у</a:t>
            </a:r>
            <a:r>
              <a:rPr lang="ru-RU" sz="900" dirty="0"/>
              <a:t>, размещая ее на опорный рычаг. Затем нажмите, пока не услышите звук щелчка и заблокируйте (рис. 6) </a:t>
            </a:r>
            <a:endParaRPr lang="bg-BG" sz="900" dirty="0"/>
          </a:p>
          <a:p>
            <a:pPr lvl="0"/>
            <a:r>
              <a:rPr lang="bg-BG" sz="900" dirty="0"/>
              <a:t>Зафиксируйте столешницу</a:t>
            </a:r>
            <a:r>
              <a:rPr lang="ru-RU" sz="900" dirty="0"/>
              <a:t> при помощи ремня, показанного на рисунке (рис. 6)</a:t>
            </a:r>
            <a:endParaRPr lang="bg-BG" sz="900" dirty="0"/>
          </a:p>
          <a:p>
            <a:endParaRPr lang="de-DE" sz="900" dirty="0"/>
          </a:p>
        </p:txBody>
      </p:sp>
      <p:sp>
        <p:nvSpPr>
          <p:cNvPr id="7" name="TextBox 6"/>
          <p:cNvSpPr txBox="1">
            <a:spLocks noChangeAspect="1"/>
          </p:cNvSpPr>
          <p:nvPr/>
        </p:nvSpPr>
        <p:spPr>
          <a:xfrm>
            <a:off x="6807990" y="1934837"/>
            <a:ext cx="5044920" cy="272415"/>
          </a:xfrm>
          <a:prstGeom prst="roundRect">
            <a:avLst/>
          </a:prstGeom>
          <a:solidFill>
            <a:srgbClr val="92D050"/>
          </a:solid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ru-RU" sz="1000" b="1" dirty="0"/>
              <a:t>ВНИМАНИЕ!</a:t>
            </a:r>
            <a:endParaRPr lang="en-US" sz="1000" b="1" dirty="0">
              <a:cs typeface="Arial" pitchFamily="34" charset="0"/>
            </a:endParaRPr>
          </a:p>
        </p:txBody>
      </p:sp>
      <p:sp>
        <p:nvSpPr>
          <p:cNvPr id="8" name="TextBox 7"/>
          <p:cNvSpPr txBox="1"/>
          <p:nvPr/>
        </p:nvSpPr>
        <p:spPr>
          <a:xfrm>
            <a:off x="6807990" y="2233649"/>
            <a:ext cx="5044920" cy="369332"/>
          </a:xfrm>
          <a:prstGeom prst="rect">
            <a:avLst/>
          </a:prstGeom>
          <a:noFill/>
        </p:spPr>
        <p:txBody>
          <a:bodyPr wrap="square" rtlCol="0">
            <a:spAutoFit/>
          </a:bodyPr>
          <a:lstStyle/>
          <a:p>
            <a:pPr algn="just"/>
            <a:r>
              <a:rPr lang="ru-RU" sz="900" b="1" dirty="0" smtClean="0"/>
              <a:t>7.ИСПОЛЬЗОВАНИЕ </a:t>
            </a:r>
            <a:r>
              <a:rPr lang="ru-RU" sz="900" b="1" dirty="0"/>
              <a:t>ПЯТИТОЧЕЧНОГО РЕМНЯ </a:t>
            </a:r>
            <a:r>
              <a:rPr lang="ru-RU" sz="900" dirty="0"/>
              <a:t>- Смотрите рисунок 5: пятиточечный ремень безопасности предназначен для обеспечения безопасности </a:t>
            </a:r>
            <a:r>
              <a:rPr lang="ru-RU" sz="900" dirty="0" smtClean="0"/>
              <a:t>вашего</a:t>
            </a:r>
            <a:endParaRPr lang="en-US" sz="900" dirty="0"/>
          </a:p>
        </p:txBody>
      </p:sp>
      <p:sp>
        <p:nvSpPr>
          <p:cNvPr id="9" name="TextBox 8"/>
          <p:cNvSpPr txBox="1"/>
          <p:nvPr/>
        </p:nvSpPr>
        <p:spPr>
          <a:xfrm>
            <a:off x="6800850" y="2508741"/>
            <a:ext cx="5052060" cy="923330"/>
          </a:xfrm>
          <a:prstGeom prst="rect">
            <a:avLst/>
          </a:prstGeom>
          <a:noFill/>
        </p:spPr>
        <p:txBody>
          <a:bodyPr wrap="square" rtlCol="0">
            <a:spAutoFit/>
          </a:bodyPr>
          <a:lstStyle/>
          <a:p>
            <a:pPr algn="just"/>
            <a:r>
              <a:rPr lang="ru-RU" sz="900" dirty="0"/>
              <a:t>должен быть всегда пристегнут. </a:t>
            </a:r>
          </a:p>
          <a:p>
            <a:pPr algn="just"/>
            <a:r>
              <a:rPr lang="ru-RU" sz="900" dirty="0" smtClean="0"/>
              <a:t>- </a:t>
            </a:r>
            <a:r>
              <a:rPr lang="ru-RU" sz="900" dirty="0"/>
              <a:t>Чтобы отстегнуть ремень, нажмите кнопку на пряжке (а) и потяните застёжки. </a:t>
            </a:r>
          </a:p>
          <a:p>
            <a:pPr algn="just"/>
            <a:r>
              <a:rPr lang="ru-RU" sz="900" dirty="0" smtClean="0"/>
              <a:t>- </a:t>
            </a:r>
            <a:r>
              <a:rPr lang="ru-RU" sz="900" dirty="0"/>
              <a:t>Чтобы прикрепить ремень, поместите застёжки лямок (b) на поясе в отверстия пряжки, и нажмите, пока они не заблокируются. </a:t>
            </a:r>
          </a:p>
          <a:p>
            <a:pPr algn="just"/>
            <a:r>
              <a:rPr lang="ru-RU" sz="900" dirty="0"/>
              <a:t>Раздвижные регуляторы установлены на ремнях и поясном ремне (c). Лямки должны быть тщательно отрегулированы, учитывая комфорт ребёнка</a:t>
            </a:r>
          </a:p>
        </p:txBody>
      </p:sp>
      <p:sp>
        <p:nvSpPr>
          <p:cNvPr id="10" name="TextBox 9"/>
          <p:cNvSpPr txBox="1"/>
          <p:nvPr/>
        </p:nvSpPr>
        <p:spPr>
          <a:xfrm>
            <a:off x="6807990" y="3433371"/>
            <a:ext cx="504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a:solidFill>
                  <a:schemeClr val="tx1"/>
                </a:solidFill>
                <a:cs typeface="Arial" pitchFamily="34" charset="0"/>
              </a:rPr>
              <a:t>Складывание</a:t>
            </a:r>
          </a:p>
        </p:txBody>
      </p:sp>
      <p:sp>
        <p:nvSpPr>
          <p:cNvPr id="11" name="TextBox 10"/>
          <p:cNvSpPr txBox="1"/>
          <p:nvPr/>
        </p:nvSpPr>
        <p:spPr>
          <a:xfrm>
            <a:off x="6807990" y="3665954"/>
            <a:ext cx="5044920" cy="784830"/>
          </a:xfrm>
          <a:prstGeom prst="rect">
            <a:avLst/>
          </a:prstGeom>
          <a:noFill/>
        </p:spPr>
        <p:txBody>
          <a:bodyPr wrap="square" rtlCol="0">
            <a:spAutoFit/>
          </a:bodyPr>
          <a:lstStyle/>
          <a:p>
            <a:pPr marL="228600" indent="-228600" algn="just">
              <a:buAutoNum type="arabicPeriod"/>
            </a:pPr>
            <a:r>
              <a:rPr lang="ru-RU" sz="900" dirty="0" smtClean="0"/>
              <a:t>Отпустить </a:t>
            </a:r>
            <a:r>
              <a:rPr lang="ru-RU" sz="900" dirty="0"/>
              <a:t>зажим ремня на нижней стороне столешницы для кормления (рис. 12)</a:t>
            </a:r>
          </a:p>
          <a:p>
            <a:pPr marL="228600" indent="-228600" algn="just">
              <a:buAutoNum type="arabicPeriod"/>
            </a:pPr>
            <a:r>
              <a:rPr lang="ru-RU" sz="900" dirty="0" smtClean="0"/>
              <a:t>Отпустить </a:t>
            </a:r>
            <a:r>
              <a:rPr lang="ru-RU" sz="900" dirty="0"/>
              <a:t>зажим ремня на нижней стороне сиденья (рис. 13)</a:t>
            </a:r>
          </a:p>
          <a:p>
            <a:pPr marL="228600" indent="-228600" algn="just">
              <a:buAutoNum type="arabicPeriod"/>
            </a:pPr>
            <a:r>
              <a:rPr lang="ru-RU" sz="900" dirty="0" smtClean="0"/>
              <a:t>Повернуть </a:t>
            </a:r>
            <a:r>
              <a:rPr lang="ru-RU" sz="900" dirty="0"/>
              <a:t>столешницу для кормления на спинку стула до упора. (рис. 12)</a:t>
            </a:r>
          </a:p>
          <a:p>
            <a:pPr marL="228600" indent="-228600" algn="just">
              <a:buAutoNum type="arabicPeriod"/>
            </a:pPr>
            <a:r>
              <a:rPr lang="ru-RU" sz="900" dirty="0" smtClean="0"/>
              <a:t>Нажать </a:t>
            </a:r>
            <a:r>
              <a:rPr lang="ru-RU" sz="900" dirty="0"/>
              <a:t>обе кнопки в нижней части обеих сторон рамы, и потянуть на себя в то же время. (рис. </a:t>
            </a:r>
            <a:r>
              <a:rPr lang="ru-RU" sz="900" dirty="0" smtClean="0"/>
              <a:t>14</a:t>
            </a:r>
            <a:r>
              <a:rPr lang="en-US" sz="900" dirty="0"/>
              <a:t>)</a:t>
            </a:r>
            <a:endParaRPr lang="ru-RU" sz="900" dirty="0"/>
          </a:p>
        </p:txBody>
      </p:sp>
      <p:sp>
        <p:nvSpPr>
          <p:cNvPr id="12" name="TextBox 42"/>
          <p:cNvSpPr txBox="1"/>
          <p:nvPr/>
        </p:nvSpPr>
        <p:spPr>
          <a:xfrm>
            <a:off x="6807990" y="4410812"/>
            <a:ext cx="504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dirty="0">
                <a:solidFill>
                  <a:schemeClr val="tx1"/>
                </a:solidFill>
                <a:cs typeface="Arial" pitchFamily="34" charset="0"/>
              </a:rPr>
              <a:t>ИНСТРУКЦИИ ПО ОЧИСТКЕ И ОБСЛУЖИВАНИЮ</a:t>
            </a:r>
            <a:endParaRPr lang="bg-BG" sz="900" b="1" dirty="0">
              <a:solidFill>
                <a:schemeClr val="tx1"/>
              </a:solidFill>
              <a:cs typeface="Arial" pitchFamily="34" charset="0"/>
            </a:endParaRPr>
          </a:p>
        </p:txBody>
      </p:sp>
      <p:sp>
        <p:nvSpPr>
          <p:cNvPr id="13" name="Rectangle 12"/>
          <p:cNvSpPr/>
          <p:nvPr/>
        </p:nvSpPr>
        <p:spPr>
          <a:xfrm>
            <a:off x="6800850" y="4613983"/>
            <a:ext cx="5052060" cy="1754326"/>
          </a:xfrm>
          <a:prstGeom prst="rect">
            <a:avLst/>
          </a:prstGeom>
        </p:spPr>
        <p:txBody>
          <a:bodyPr wrap="square">
            <a:spAutoFit/>
          </a:bodyPr>
          <a:lstStyle/>
          <a:p>
            <a:pPr algn="just">
              <a:buAutoNum type="arabicPeriod"/>
            </a:pPr>
            <a:r>
              <a:rPr lang="ru-RU" sz="900" dirty="0">
                <a:cs typeface="Arial" pitchFamily="34" charset="0"/>
              </a:rPr>
              <a:t>Очистка и хранение: </a:t>
            </a:r>
            <a:endParaRPr lang="en-US" sz="900" dirty="0">
              <a:cs typeface="Arial" pitchFamily="34" charset="0"/>
            </a:endParaRPr>
          </a:p>
          <a:p>
            <a:pPr algn="just"/>
            <a:r>
              <a:rPr lang="ru-RU" sz="900" dirty="0">
                <a:cs typeface="Arial" pitchFamily="34" charset="0"/>
              </a:rPr>
              <a:t>•Протирать пластиковые и металлические части изделия только влажной тканью.</a:t>
            </a:r>
          </a:p>
          <a:p>
            <a:pPr algn="just"/>
            <a:r>
              <a:rPr lang="ru-RU" sz="900" dirty="0">
                <a:cs typeface="Arial" pitchFamily="34" charset="0"/>
              </a:rPr>
              <a:t>• Для очистки обивки использовать мягкую ткань или губку, слегка увлажненную тёплой водой и мягким моющим средством</a:t>
            </a:r>
          </a:p>
          <a:p>
            <a:pPr algn="just"/>
            <a:r>
              <a:rPr lang="ru-RU" sz="900" dirty="0">
                <a:cs typeface="Arial" pitchFamily="34" charset="0"/>
              </a:rPr>
              <a:t>• Не чистить моющими средствами, содержащими абразивные частицы, на основе аммиака, отбеливателя или алкоголя.</a:t>
            </a:r>
          </a:p>
          <a:p>
            <a:pPr algn="just"/>
            <a:r>
              <a:rPr lang="ru-RU" sz="900" dirty="0">
                <a:cs typeface="Arial" pitchFamily="34" charset="0"/>
              </a:rPr>
              <a:t>• Дать изделию высохнуть полностью после чистки, а затем хранить его.</a:t>
            </a:r>
          </a:p>
          <a:p>
            <a:pPr algn="just"/>
            <a:r>
              <a:rPr lang="ru-RU" sz="900" dirty="0">
                <a:cs typeface="Arial" pitchFamily="34" charset="0"/>
              </a:rPr>
              <a:t>• Не размещать никаких-либо предметов на или в стульчике для кормления, чтобы избежать повреждения структуры</a:t>
            </a:r>
            <a:r>
              <a:rPr lang="ru-RU" sz="900" dirty="0" smtClean="0">
                <a:cs typeface="Arial" pitchFamily="34" charset="0"/>
              </a:rPr>
              <a:t>.</a:t>
            </a:r>
          </a:p>
          <a:p>
            <a:pPr lvl="0" algn="just"/>
            <a:r>
              <a:rPr lang="ru-RU" sz="900" dirty="0">
                <a:solidFill>
                  <a:prstClr val="black"/>
                </a:solidFill>
                <a:cs typeface="Arial" pitchFamily="34" charset="0"/>
              </a:rPr>
              <a:t>• Хранить изделие в сухом и чистом месте. НЕ подвергать изделие воздействию прямых солнечных лучей, дождя, влажности или резких изменений температуры.</a:t>
            </a:r>
          </a:p>
          <a:p>
            <a:pPr algn="just"/>
            <a:endParaRPr lang="ru-RU" sz="900" dirty="0">
              <a:cs typeface="Arial" pitchFamily="34" charset="0"/>
            </a:endParaRPr>
          </a:p>
        </p:txBody>
      </p:sp>
    </p:spTree>
    <p:extLst>
      <p:ext uri="{BB962C8B-B14F-4D97-AF65-F5344CB8AC3E}">
        <p14:creationId xmlns:p14="http://schemas.microsoft.com/office/powerpoint/2010/main" val="2199946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9"/>
          <p:cNvSpPr txBox="1">
            <a:spLocks noChangeAspect="1"/>
          </p:cNvSpPr>
          <p:nvPr/>
        </p:nvSpPr>
        <p:spPr>
          <a:xfrm>
            <a:off x="364002" y="6493991"/>
            <a:ext cx="334925"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a:t>
            </a:r>
            <a:r>
              <a:rPr lang="bg-BG" sz="900" b="1" dirty="0" smtClean="0">
                <a:latin typeface="Arial" pitchFamily="34" charset="0"/>
                <a:cs typeface="Arial" pitchFamily="34" charset="0"/>
              </a:rPr>
              <a:t>8</a:t>
            </a:r>
            <a:endParaRPr lang="bg-BG" sz="900" b="1" dirty="0">
              <a:latin typeface="Arial" pitchFamily="34" charset="0"/>
              <a:cs typeface="Arial" pitchFamily="34" charset="0"/>
            </a:endParaRPr>
          </a:p>
        </p:txBody>
      </p:sp>
      <p:sp>
        <p:nvSpPr>
          <p:cNvPr id="3" name="Rectangle 2"/>
          <p:cNvSpPr/>
          <p:nvPr/>
        </p:nvSpPr>
        <p:spPr>
          <a:xfrm>
            <a:off x="364002" y="0"/>
            <a:ext cx="4996668" cy="1615827"/>
          </a:xfrm>
          <a:prstGeom prst="rect">
            <a:avLst/>
          </a:prstGeom>
        </p:spPr>
        <p:txBody>
          <a:bodyPr wrap="square">
            <a:spAutoFit/>
          </a:bodyPr>
          <a:lstStyle/>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26. Lasati intotdeauna suficienta distanta, dar </a:t>
            </a:r>
            <a:r>
              <a:rPr lang="en-US" sz="900" dirty="0">
                <a:latin typeface="Times New Roman" panose="02020603050405020304" pitchFamily="18" charset="0"/>
                <a:ea typeface="Calibri" panose="020F0502020204030204" pitchFamily="34" charset="0"/>
                <a:cs typeface="Times New Roman" panose="02020603050405020304" pitchFamily="18" charset="0"/>
              </a:rPr>
              <a:t>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conditii</a:t>
            </a:r>
            <a:r>
              <a:rPr lang="en-US" sz="900" dirty="0">
                <a:latin typeface="Times New Roman" panose="02020603050405020304" pitchFamily="18" charset="0"/>
                <a:ea typeface="Calibri" panose="020F0502020204030204" pitchFamily="34" charset="0"/>
                <a:cs typeface="Times New Roman" panose="02020603050405020304" pitchFamily="18" charset="0"/>
              </a:rPr>
              <a:t> de </a:t>
            </a:r>
            <a:r>
              <a:rPr lang="bg-BG" sz="900" dirty="0">
                <a:latin typeface="Times New Roman" panose="02020603050405020304" pitchFamily="18" charset="0"/>
                <a:ea typeface="Calibri" panose="020F0502020204030204" pitchFamily="34" charset="0"/>
                <a:cs typeface="Times New Roman" panose="02020603050405020304" pitchFamily="18" charset="0"/>
              </a:rPr>
              <a:t>sigur</a:t>
            </a:r>
            <a:r>
              <a:rPr lang="en-US" sz="900" dirty="0">
                <a:latin typeface="Times New Roman" panose="02020603050405020304" pitchFamily="18" charset="0"/>
                <a:ea typeface="Calibri" panose="020F0502020204030204" pitchFamily="34" charset="0"/>
                <a:cs typeface="Times New Roman" panose="02020603050405020304" pitchFamily="18" charset="0"/>
              </a:rPr>
              <a:t>anta</a:t>
            </a:r>
            <a:r>
              <a:rPr lang="bg-BG" sz="900" dirty="0">
                <a:latin typeface="Times New Roman" panose="02020603050405020304" pitchFamily="18" charset="0"/>
                <a:ea typeface="Calibri" panose="020F0502020204030204" pitchFamily="34" charset="0"/>
                <a:cs typeface="Times New Roman" panose="02020603050405020304" pitchFamily="18" charset="0"/>
              </a:rPr>
              <a:t>, intre copil si </a:t>
            </a:r>
            <a:r>
              <a:rPr lang="en-US" sz="900" dirty="0" err="1">
                <a:latin typeface="Times New Roman" panose="02020603050405020304" pitchFamily="18" charset="0"/>
                <a:ea typeface="Calibri" panose="020F0502020204030204" pitchFamily="34" charset="0"/>
                <a:cs typeface="Times New Roman" panose="02020603050405020304" pitchFamily="18" charset="0"/>
              </a:rPr>
              <a:t>tavita</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27. </a:t>
            </a:r>
            <a:r>
              <a:rPr lang="en-US" sz="900" dirty="0" err="1">
                <a:latin typeface="Times New Roman" panose="02020603050405020304" pitchFamily="18" charset="0"/>
                <a:ea typeface="Calibri" panose="020F0502020204030204" pitchFamily="34" charset="0"/>
                <a:cs typeface="Times New Roman" panose="02020603050405020304" pitchFamily="18" charset="0"/>
              </a:rPr>
              <a:t>Fiti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smtClean="0">
                <a:latin typeface="Times New Roman" panose="02020603050405020304" pitchFamily="18" charset="0"/>
                <a:ea typeface="Calibri" panose="020F0502020204030204" pitchFamily="34" charset="0"/>
                <a:cs typeface="Times New Roman" panose="02020603050405020304" pitchFamily="18" charset="0"/>
              </a:rPr>
              <a:t>atenti</a:t>
            </a:r>
            <a:r>
              <a:rPr lang="en-US" sz="9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atunci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cand</a:t>
            </a:r>
            <a:r>
              <a:rPr lang="bg-BG" sz="900" dirty="0">
                <a:latin typeface="Times New Roman" panose="02020603050405020304" pitchFamily="18" charset="0"/>
                <a:ea typeface="Calibri" panose="020F0502020204030204" pitchFamily="34" charset="0"/>
                <a:cs typeface="Times New Roman" panose="02020603050405020304" pitchFamily="18" charset="0"/>
              </a:rPr>
              <a:t> regla</a:t>
            </a:r>
            <a:r>
              <a:rPr lang="en-US" sz="900" dirty="0" err="1">
                <a:latin typeface="Times New Roman" panose="02020603050405020304" pitchFamily="18" charset="0"/>
                <a:ea typeface="Calibri" panose="020F0502020204030204" pitchFamily="34" charset="0"/>
                <a:cs typeface="Times New Roman" panose="02020603050405020304" pitchFamily="18" charset="0"/>
              </a:rPr>
              <a:t>ti</a:t>
            </a:r>
            <a:r>
              <a:rPr lang="bg-BG" sz="900" dirty="0">
                <a:latin typeface="Times New Roman" panose="02020603050405020304" pitchFamily="18" charset="0"/>
                <a:ea typeface="Calibri" panose="020F0502020204030204" pitchFamily="34" charset="0"/>
                <a:cs typeface="Times New Roman" panose="02020603050405020304" pitchFamily="18" charset="0"/>
              </a:rPr>
              <a:t> poziti</a:t>
            </a:r>
            <a:r>
              <a:rPr lang="en-US" sz="900" dirty="0">
                <a:latin typeface="Times New Roman" panose="02020603050405020304" pitchFamily="18" charset="0"/>
                <a:ea typeface="Calibri" panose="020F0502020204030204" pitchFamily="34" charset="0"/>
                <a:cs typeface="Times New Roman" panose="02020603050405020304" pitchFamily="18" charset="0"/>
              </a:rPr>
              <a:t>a </a:t>
            </a:r>
            <a:r>
              <a:rPr lang="en-US" sz="900" dirty="0" err="1">
                <a:latin typeface="Times New Roman" panose="02020603050405020304" pitchFamily="18" charset="0"/>
                <a:ea typeface="Calibri" panose="020F0502020204030204" pitchFamily="34" charset="0"/>
                <a:cs typeface="Times New Roman" panose="02020603050405020304" pitchFamily="18" charset="0"/>
              </a:rPr>
              <a:t>tavitei</a:t>
            </a:r>
            <a:r>
              <a:rPr lang="bg-BG" sz="900" dirty="0">
                <a:latin typeface="Times New Roman" panose="02020603050405020304" pitchFamily="18" charset="0"/>
                <a:ea typeface="Calibri" panose="020F0502020204030204" pitchFamily="34" charset="0"/>
                <a:cs typeface="Times New Roman" panose="02020603050405020304" pitchFamily="18" charset="0"/>
              </a:rPr>
              <a:t>, suportul pentru picioare si </a:t>
            </a:r>
            <a:r>
              <a:rPr lang="en-US" sz="900" dirty="0" err="1">
                <a:latin typeface="Times New Roman" panose="02020603050405020304" pitchFamily="18" charset="0"/>
                <a:ea typeface="Calibri" panose="020F0502020204030204" pitchFamily="34" charset="0"/>
                <a:cs typeface="Times New Roman" panose="02020603050405020304" pitchFamily="18" charset="0"/>
              </a:rPr>
              <a:t>timp</a:t>
            </a:r>
            <a:r>
              <a:rPr lang="en-US" sz="900" dirty="0">
                <a:latin typeface="Times New Roman" panose="02020603050405020304" pitchFamily="18" charset="0"/>
                <a:ea typeface="Calibri" panose="020F0502020204030204" pitchFamily="34" charset="0"/>
                <a:cs typeface="Times New Roman" panose="02020603050405020304" pitchFamily="18" charset="0"/>
              </a:rPr>
              <a:t> in care</a:t>
            </a:r>
            <a:r>
              <a:rPr lang="bg-BG" sz="900" dirty="0">
                <a:latin typeface="Times New Roman" panose="02020603050405020304" pitchFamily="18" charset="0"/>
                <a:ea typeface="Calibri" panose="020F0502020204030204" pitchFamily="34" charset="0"/>
                <a:cs typeface="Times New Roman" panose="02020603050405020304" pitchFamily="18" charset="0"/>
              </a:rPr>
              <a:t> de</a:t>
            </a:r>
            <a:r>
              <a:rPr lang="en-US" sz="900" dirty="0" err="1">
                <a:latin typeface="Times New Roman" panose="02020603050405020304" pitchFamily="18" charset="0"/>
                <a:ea typeface="Calibri" panose="020F0502020204030204" pitchFamily="34" charset="0"/>
                <a:cs typeface="Times New Roman" panose="02020603050405020304" pitchFamily="18" charset="0"/>
              </a:rPr>
              <a:t>pliati</a:t>
            </a:r>
            <a:r>
              <a:rPr lang="bg-BG" sz="900" dirty="0">
                <a:latin typeface="Times New Roman" panose="02020603050405020304" pitchFamily="18" charset="0"/>
                <a:ea typeface="Calibri" panose="020F0502020204030204" pitchFamily="34" charset="0"/>
                <a:cs typeface="Times New Roman" panose="02020603050405020304" pitchFamily="18" charset="0"/>
              </a:rPr>
              <a:t> sau pli</a:t>
            </a:r>
            <a:r>
              <a:rPr lang="en-US" sz="900" dirty="0" err="1">
                <a:latin typeface="Times New Roman" panose="02020603050405020304" pitchFamily="18" charset="0"/>
                <a:ea typeface="Calibri" panose="020F0502020204030204" pitchFamily="34" charset="0"/>
                <a:cs typeface="Times New Roman" panose="02020603050405020304" pitchFamily="18" charset="0"/>
              </a:rPr>
              <a:t>ati</a:t>
            </a:r>
            <a:r>
              <a:rPr lang="bg-BG" sz="900" dirty="0">
                <a:latin typeface="Times New Roman" panose="02020603050405020304" pitchFamily="18" charset="0"/>
                <a:ea typeface="Calibri" panose="020F0502020204030204" pitchFamily="34" charset="0"/>
                <a:cs typeface="Times New Roman" panose="02020603050405020304" pitchFamily="18" charset="0"/>
              </a:rPr>
              <a:t> scaunului, deoarece exista risc de a va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prinde</a:t>
            </a:r>
            <a:r>
              <a:rPr lang="bg-BG" sz="900" dirty="0">
                <a:latin typeface="Times New Roman" panose="02020603050405020304" pitchFamily="18" charset="0"/>
                <a:ea typeface="Calibri" panose="020F0502020204030204" pitchFamily="34" charset="0"/>
                <a:cs typeface="Times New Roman" panose="02020603050405020304" pitchFamily="18" charset="0"/>
              </a:rPr>
              <a:t> degetele</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28. Nu ridicati</a:t>
            </a:r>
            <a:r>
              <a:rPr lang="en-US" sz="900" dirty="0">
                <a:latin typeface="Times New Roman" panose="02020603050405020304" pitchFamily="18" charset="0"/>
                <a:ea typeface="Calibri" panose="020F0502020204030204" pitchFamily="34" charset="0"/>
                <a:cs typeface="Times New Roman" panose="02020603050405020304" pitchFamily="18" charset="0"/>
              </a:rPr>
              <a:t>,</a:t>
            </a:r>
            <a:r>
              <a:rPr lang="bg-BG" sz="900" dirty="0">
                <a:latin typeface="Times New Roman" panose="02020603050405020304" pitchFamily="18" charset="0"/>
                <a:ea typeface="Calibri" panose="020F0502020204030204" pitchFamily="34" charset="0"/>
                <a:cs typeface="Times New Roman" panose="02020603050405020304" pitchFamily="18" charset="0"/>
              </a:rPr>
              <a:t> nu m</a:t>
            </a:r>
            <a:r>
              <a:rPr lang="en-US" sz="900" dirty="0" err="1">
                <a:latin typeface="Times New Roman" panose="02020603050405020304" pitchFamily="18" charset="0"/>
                <a:ea typeface="Calibri" panose="020F0502020204030204" pitchFamily="34" charset="0"/>
                <a:cs typeface="Times New Roman" panose="02020603050405020304" pitchFamily="18" charset="0"/>
              </a:rPr>
              <a:t>utati</a:t>
            </a:r>
            <a:r>
              <a:rPr lang="en-US" sz="900" dirty="0">
                <a:latin typeface="Times New Roman" panose="02020603050405020304" pitchFamily="18" charset="0"/>
                <a:ea typeface="Calibri" panose="020F0502020204030204" pitchFamily="34" charset="0"/>
                <a:cs typeface="Times New Roman" panose="02020603050405020304" pitchFamily="18" charset="0"/>
              </a:rPr>
              <a:t>, nu </a:t>
            </a:r>
            <a:r>
              <a:rPr lang="en-US" sz="900" dirty="0" err="1">
                <a:latin typeface="Times New Roman" panose="02020603050405020304" pitchFamily="18" charset="0"/>
                <a:ea typeface="Calibri" panose="020F0502020204030204" pitchFamily="34" charset="0"/>
                <a:cs typeface="Times New Roman" panose="02020603050405020304" pitchFamily="18" charset="0"/>
              </a:rPr>
              <a:t>pliati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niciodata</a:t>
            </a:r>
            <a:r>
              <a:rPr lang="en-US" sz="900" dirty="0">
                <a:latin typeface="Times New Roman" panose="02020603050405020304" pitchFamily="18" charset="0"/>
                <a:ea typeface="Calibri" panose="020F0502020204030204" pitchFamily="34" charset="0"/>
                <a:cs typeface="Times New Roman" panose="02020603050405020304" pitchFamily="18" charset="0"/>
              </a:rPr>
              <a:t>, nu </a:t>
            </a:r>
            <a:r>
              <a:rPr lang="en-US" sz="900" dirty="0" err="1">
                <a:latin typeface="Times New Roman" panose="02020603050405020304" pitchFamily="18" charset="0"/>
                <a:ea typeface="Calibri" panose="020F0502020204030204" pitchFamily="34" charset="0"/>
                <a:cs typeface="Times New Roman" panose="02020603050405020304" pitchFamily="18" charset="0"/>
              </a:rPr>
              <a:t>efectuati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ajustari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sau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reparatii</a:t>
            </a:r>
            <a:r>
              <a:rPr lang="en-US" sz="900" dirty="0">
                <a:latin typeface="Times New Roman" panose="02020603050405020304" pitchFamily="18" charset="0"/>
                <a:ea typeface="Calibri" panose="020F0502020204030204" pitchFamily="34" charset="0"/>
                <a:cs typeface="Times New Roman" panose="02020603050405020304" pitchFamily="18" charset="0"/>
              </a:rPr>
              <a:t> ale </a:t>
            </a:r>
            <a:r>
              <a:rPr lang="bg-BG" sz="900" dirty="0">
                <a:latin typeface="Times New Roman" panose="02020603050405020304" pitchFamily="18" charset="0"/>
                <a:ea typeface="Calibri" panose="020F0502020204030204" pitchFamily="34" charset="0"/>
                <a:cs typeface="Times New Roman" panose="02020603050405020304" pitchFamily="18" charset="0"/>
              </a:rPr>
              <a:t>scaunul</a:t>
            </a:r>
            <a:r>
              <a:rPr lang="en-US" sz="900" dirty="0" err="1">
                <a:latin typeface="Times New Roman" panose="02020603050405020304" pitchFamily="18" charset="0"/>
                <a:ea typeface="Calibri" panose="020F0502020204030204" pitchFamily="34" charset="0"/>
                <a:cs typeface="Times New Roman" panose="02020603050405020304" pitchFamily="18" charset="0"/>
              </a:rPr>
              <a:t>ui</a:t>
            </a:r>
            <a:r>
              <a:rPr lang="en-US" sz="900" dirty="0">
                <a:latin typeface="Times New Roman" panose="02020603050405020304" pitchFamily="18" charset="0"/>
                <a:ea typeface="Calibri" panose="020F0502020204030204" pitchFamily="34" charset="0"/>
                <a:cs typeface="Times New Roman" panose="02020603050405020304" pitchFamily="18" charset="0"/>
              </a:rPr>
              <a:t>,</a:t>
            </a:r>
            <a:r>
              <a:rPr lang="bg-BG" sz="900" dirty="0">
                <a:latin typeface="Times New Roman" panose="02020603050405020304" pitchFamily="18" charset="0"/>
                <a:ea typeface="Calibri" panose="020F0502020204030204" pitchFamily="34" charset="0"/>
                <a:cs typeface="Times New Roman" panose="02020603050405020304" pitchFamily="18" charset="0"/>
              </a:rPr>
              <a:t> atunci cand exista un copil in</a:t>
            </a:r>
            <a:r>
              <a:rPr lang="en-US" sz="900" dirty="0" err="1">
                <a:latin typeface="Times New Roman" panose="02020603050405020304" pitchFamily="18" charset="0"/>
                <a:ea typeface="Calibri" panose="020F0502020204030204" pitchFamily="34" charset="0"/>
                <a:cs typeface="Times New Roman" panose="02020603050405020304" pitchFamily="18" charset="0"/>
              </a:rPr>
              <a:t>auntru</a:t>
            </a:r>
            <a:r>
              <a:rPr lang="en-US" sz="900" dirty="0">
                <a:latin typeface="Times New Roman" panose="02020603050405020304" pitchFamily="18" charset="0"/>
                <a:ea typeface="Calibri" panose="020F0502020204030204" pitchFamily="34" charset="0"/>
                <a:cs typeface="Times New Roman" panose="02020603050405020304" pitchFamily="18" charset="0"/>
              </a:rPr>
              <a:t>. A</a:t>
            </a:r>
            <a:r>
              <a:rPr lang="bg-BG" sz="900" dirty="0">
                <a:latin typeface="Times New Roman" panose="02020603050405020304" pitchFamily="18" charset="0"/>
                <a:ea typeface="Calibri" panose="020F0502020204030204" pitchFamily="34" charset="0"/>
                <a:cs typeface="Times New Roman" panose="02020603050405020304" pitchFamily="18" charset="0"/>
              </a:rPr>
              <a:t>cest lucru poate </a:t>
            </a:r>
            <a:r>
              <a:rPr lang="en-US" sz="900" dirty="0">
                <a:latin typeface="Times New Roman" panose="02020603050405020304" pitchFamily="18" charset="0"/>
                <a:ea typeface="Calibri" panose="020F0502020204030204" pitchFamily="34" charset="0"/>
                <a:cs typeface="Times New Roman" panose="02020603050405020304" pitchFamily="18" charset="0"/>
              </a:rPr>
              <a:t>duce la </a:t>
            </a:r>
            <a:r>
              <a:rPr lang="bg-BG" sz="900" dirty="0">
                <a:latin typeface="Times New Roman" panose="02020603050405020304" pitchFamily="18" charset="0"/>
                <a:ea typeface="Calibri" panose="020F0502020204030204" pitchFamily="34" charset="0"/>
                <a:cs typeface="Times New Roman" panose="02020603050405020304" pitchFamily="18" charset="0"/>
              </a:rPr>
              <a:t>rani</a:t>
            </a:r>
            <a:r>
              <a:rPr lang="en-US" sz="900" dirty="0">
                <a:latin typeface="Times New Roman" panose="02020603050405020304" pitchFamily="18" charset="0"/>
                <a:ea typeface="Calibri" panose="020F0502020204030204" pitchFamily="34" charset="0"/>
                <a:cs typeface="Times New Roman" panose="02020603050405020304" pitchFamily="18" charset="0"/>
              </a:rPr>
              <a:t>rea</a:t>
            </a:r>
            <a:r>
              <a:rPr lang="bg-BG" sz="900" dirty="0">
                <a:latin typeface="Times New Roman" panose="02020603050405020304" pitchFamily="18" charset="0"/>
                <a:ea typeface="Calibri" panose="020F0502020204030204" pitchFamily="34" charset="0"/>
                <a:cs typeface="Times New Roman" panose="02020603050405020304" pitchFamily="18" charset="0"/>
              </a:rPr>
              <a:t> copilul</a:t>
            </a:r>
            <a:r>
              <a:rPr lang="en-US" sz="900" dirty="0" err="1">
                <a:latin typeface="Times New Roman" panose="02020603050405020304" pitchFamily="18" charset="0"/>
                <a:ea typeface="Calibri" panose="020F0502020204030204" pitchFamily="34" charset="0"/>
                <a:cs typeface="Times New Roman" panose="02020603050405020304" pitchFamily="18" charset="0"/>
              </a:rPr>
              <a:t>ui</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29. Nu ridicati scaunul </a:t>
            </a:r>
            <a:r>
              <a:rPr lang="en-US" sz="900" dirty="0" err="1">
                <a:latin typeface="Times New Roman" panose="02020603050405020304" pitchFamily="18" charset="0"/>
                <a:ea typeface="Calibri" panose="020F0502020204030204" pitchFamily="34" charset="0"/>
                <a:cs typeface="Times New Roman" panose="02020603050405020304" pitchFamily="18" charset="0"/>
              </a:rPr>
              <a:t>prin</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intermediul</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tavitei</a:t>
            </a:r>
            <a:r>
              <a:rPr lang="bg-BG" sz="900" dirty="0">
                <a:latin typeface="Times New Roman" panose="02020603050405020304" pitchFamily="18" charset="0"/>
                <a:ea typeface="Calibri" panose="020F0502020204030204" pitchFamily="34" charset="0"/>
                <a:cs typeface="Times New Roman" panose="02020603050405020304" pitchFamily="18" charset="0"/>
              </a:rPr>
              <a:t> sau </a:t>
            </a:r>
            <a:r>
              <a:rPr lang="en-US" sz="900" dirty="0">
                <a:latin typeface="Times New Roman" panose="02020603050405020304" pitchFamily="18" charset="0"/>
                <a:ea typeface="Calibri" panose="020F0502020204030204" pitchFamily="34" charset="0"/>
                <a:cs typeface="Times New Roman" panose="02020603050405020304" pitchFamily="18" charset="0"/>
              </a:rPr>
              <a:t>a</a:t>
            </a:r>
            <a:r>
              <a:rPr lang="bg-BG" sz="900" dirty="0">
                <a:latin typeface="Times New Roman" panose="02020603050405020304" pitchFamily="18" charset="0"/>
                <a:ea typeface="Calibri" panose="020F0502020204030204" pitchFamily="34" charset="0"/>
                <a:cs typeface="Times New Roman" panose="02020603050405020304" pitchFamily="18" charset="0"/>
              </a:rPr>
              <a:t> suportul</a:t>
            </a:r>
            <a:r>
              <a:rPr lang="en-US" sz="900" dirty="0" err="1">
                <a:latin typeface="Times New Roman" panose="02020603050405020304" pitchFamily="18" charset="0"/>
                <a:ea typeface="Calibri" panose="020F0502020204030204" pitchFamily="34" charset="0"/>
                <a:cs typeface="Times New Roman" panose="02020603050405020304" pitchFamily="18" charset="0"/>
              </a:rPr>
              <a:t>ui</a:t>
            </a:r>
            <a:r>
              <a:rPr lang="bg-BG" sz="900" dirty="0">
                <a:latin typeface="Times New Roman" panose="02020603050405020304" pitchFamily="18" charset="0"/>
                <a:ea typeface="Calibri" panose="020F0502020204030204" pitchFamily="34" charset="0"/>
                <a:cs typeface="Times New Roman" panose="02020603050405020304" pitchFamily="18" charset="0"/>
              </a:rPr>
              <a:t> pentru picioare</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30. Scaunul nu este o jucarie si nu permiteti copilului sa </a:t>
            </a:r>
            <a:r>
              <a:rPr lang="en-US" sz="900" dirty="0" err="1">
                <a:latin typeface="Times New Roman" panose="02020603050405020304" pitchFamily="18" charset="0"/>
                <a:ea typeface="Calibri" panose="020F0502020204030204" pitchFamily="34" charset="0"/>
                <a:cs typeface="Times New Roman" panose="02020603050405020304" pitchFamily="18" charset="0"/>
              </a:rPr>
              <a:t>atarne</a:t>
            </a:r>
            <a:r>
              <a:rPr lang="en-US" sz="900" dirty="0">
                <a:latin typeface="Times New Roman" panose="02020603050405020304" pitchFamily="18" charset="0"/>
                <a:ea typeface="Calibri" panose="020F0502020204030204" pitchFamily="34" charset="0"/>
                <a:cs typeface="Times New Roman" panose="02020603050405020304" pitchFamily="18" charset="0"/>
              </a:rPr>
              <a:t> 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acesta</a:t>
            </a:r>
            <a:r>
              <a:rPr lang="bg-BG" sz="900" dirty="0">
                <a:latin typeface="Times New Roman" panose="02020603050405020304" pitchFamily="18" charset="0"/>
                <a:ea typeface="Calibri" panose="020F0502020204030204" pitchFamily="34" charset="0"/>
                <a:cs typeface="Times New Roman" panose="02020603050405020304" pitchFamily="18" charset="0"/>
              </a:rPr>
              <a:t> sau sa se joace cu el</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31. </a:t>
            </a:r>
            <a:r>
              <a:rPr lang="en-US" sz="900" dirty="0">
                <a:latin typeface="Times New Roman" panose="02020603050405020304" pitchFamily="18" charset="0"/>
                <a:ea typeface="Calibri" panose="020F0502020204030204" pitchFamily="34" charset="0"/>
                <a:cs typeface="Times New Roman" panose="02020603050405020304" pitchFamily="18" charset="0"/>
              </a:rPr>
              <a:t>T</a:t>
            </a:r>
            <a:r>
              <a:rPr lang="bg-BG" sz="900" dirty="0">
                <a:latin typeface="Times New Roman" panose="02020603050405020304" pitchFamily="18" charset="0"/>
                <a:ea typeface="Calibri" panose="020F0502020204030204" pitchFamily="34" charset="0"/>
                <a:cs typeface="Times New Roman" panose="02020603050405020304" pitchFamily="18" charset="0"/>
              </a:rPr>
              <a:t>imp </a:t>
            </a:r>
            <a:r>
              <a:rPr lang="en-US" sz="900" dirty="0">
                <a:latin typeface="Times New Roman" panose="02020603050405020304" pitchFamily="18" charset="0"/>
                <a:ea typeface="Calibri" panose="020F0502020204030204" pitchFamily="34" charset="0"/>
                <a:cs typeface="Times New Roman" panose="02020603050405020304" pitchFamily="18" charset="0"/>
              </a:rPr>
              <a:t>in care</a:t>
            </a:r>
            <a:r>
              <a:rPr lang="bg-BG" sz="900" dirty="0">
                <a:latin typeface="Times New Roman" panose="02020603050405020304" pitchFamily="18" charset="0"/>
                <a:ea typeface="Calibri" panose="020F0502020204030204" pitchFamily="34" charset="0"/>
                <a:cs typeface="Times New Roman" panose="02020603050405020304" pitchFamily="18" charset="0"/>
              </a:rPr>
              <a:t> copilul este pe scaun, nu permiteti altor copii sau animale</a:t>
            </a:r>
            <a:r>
              <a:rPr lang="en-US" sz="900" dirty="0" err="1">
                <a:latin typeface="Times New Roman" panose="02020603050405020304" pitchFamily="18" charset="0"/>
                <a:ea typeface="Calibri" panose="020F0502020204030204" pitchFamily="34" charset="0"/>
                <a:cs typeface="Times New Roman" panose="02020603050405020304" pitchFamily="18" charset="0"/>
              </a:rPr>
              <a:t>lor</a:t>
            </a:r>
            <a:r>
              <a:rPr lang="bg-BG" sz="900" dirty="0">
                <a:latin typeface="Times New Roman" panose="02020603050405020304" pitchFamily="18" charset="0"/>
                <a:ea typeface="Calibri" panose="020F0502020204030204" pitchFamily="34" charset="0"/>
                <a:cs typeface="Times New Roman" panose="02020603050405020304" pitchFamily="18" charset="0"/>
              </a:rPr>
              <a:t> sa se </a:t>
            </a:r>
            <a:r>
              <a:rPr lang="en-US" sz="900" dirty="0" err="1">
                <a:latin typeface="Times New Roman" panose="02020603050405020304" pitchFamily="18" charset="0"/>
                <a:ea typeface="Calibri" panose="020F0502020204030204" pitchFamily="34" charset="0"/>
                <a:cs typeface="Times New Roman" panose="02020603050405020304" pitchFamily="18" charset="0"/>
              </a:rPr>
              <a:t>deplaseze</a:t>
            </a:r>
            <a:r>
              <a:rPr lang="bg-BG" sz="900" dirty="0">
                <a:latin typeface="Times New Roman" panose="02020603050405020304" pitchFamily="18" charset="0"/>
                <a:ea typeface="Calibri" panose="020F0502020204030204" pitchFamily="34" charset="0"/>
                <a:cs typeface="Times New Roman" panose="02020603050405020304" pitchFamily="18" charset="0"/>
              </a:rPr>
              <a:t> si sa alerge sub sau </a:t>
            </a:r>
            <a:r>
              <a:rPr lang="en-US" sz="900" dirty="0">
                <a:latin typeface="Times New Roman" panose="02020603050405020304" pitchFamily="18" charset="0"/>
                <a:ea typeface="Calibri" panose="020F0502020204030204" pitchFamily="34" charset="0"/>
                <a:cs typeface="Times New Roman" panose="02020603050405020304" pitchFamily="18" charset="0"/>
              </a:rPr>
              <a:t>in </a:t>
            </a:r>
            <a:r>
              <a:rPr lang="en-US" sz="900" dirty="0" err="1">
                <a:latin typeface="Times New Roman" panose="02020603050405020304" pitchFamily="18" charset="0"/>
                <a:ea typeface="Calibri" panose="020F0502020204030204" pitchFamily="34" charset="0"/>
                <a:cs typeface="Times New Roman" panose="02020603050405020304" pitchFamily="18" charset="0"/>
              </a:rPr>
              <a:t>apropierea</a:t>
            </a:r>
            <a:r>
              <a:rPr lang="bg-BG" sz="900" dirty="0">
                <a:latin typeface="Times New Roman" panose="02020603050405020304" pitchFamily="18" charset="0"/>
                <a:ea typeface="Calibri" panose="020F0502020204030204" pitchFamily="34" charset="0"/>
                <a:cs typeface="Times New Roman" panose="02020603050405020304" pitchFamily="18" charset="0"/>
              </a:rPr>
              <a:t> scaun</a:t>
            </a:r>
            <a:r>
              <a:rPr lang="en-US" sz="900" dirty="0" err="1">
                <a:latin typeface="Times New Roman" panose="02020603050405020304" pitchFamily="18" charset="0"/>
                <a:ea typeface="Calibri" panose="020F0502020204030204" pitchFamily="34" charset="0"/>
                <a:cs typeface="Times New Roman" panose="02020603050405020304" pitchFamily="18" charset="0"/>
              </a:rPr>
              <a:t>ului</a:t>
            </a:r>
            <a:r>
              <a:rPr lang="bg-BG" sz="9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bg-BG" sz="900" dirty="0">
                <a:latin typeface="Times New Roman" panose="02020603050405020304" pitchFamily="18" charset="0"/>
                <a:ea typeface="Calibri" panose="020F0502020204030204" pitchFamily="34" charset="0"/>
                <a:cs typeface="Times New Roman" panose="02020603050405020304" pitchFamily="18" charset="0"/>
              </a:rPr>
              <a:t>32. </a:t>
            </a:r>
            <a:r>
              <a:rPr lang="en-US" sz="900" dirty="0" err="1">
                <a:latin typeface="Times New Roman" panose="02020603050405020304" pitchFamily="18" charset="0"/>
                <a:ea typeface="Calibri" panose="020F0502020204030204" pitchFamily="34" charset="0"/>
                <a:cs typeface="Times New Roman" panose="02020603050405020304" pitchFamily="18" charset="0"/>
              </a:rPr>
              <a:t>Depozitati</a:t>
            </a:r>
            <a:r>
              <a:rPr lang="bg-BG" sz="900" dirty="0">
                <a:latin typeface="Times New Roman" panose="02020603050405020304" pitchFamily="18" charset="0"/>
                <a:ea typeface="Calibri" panose="020F0502020204030204" pitchFamily="34" charset="0"/>
                <a:cs typeface="Times New Roman" panose="02020603050405020304" pitchFamily="18" charset="0"/>
              </a:rPr>
              <a:t> scaunul de masa</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atunci</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en-US" sz="900" dirty="0" err="1">
                <a:latin typeface="Times New Roman" panose="02020603050405020304" pitchFamily="18" charset="0"/>
                <a:ea typeface="Calibri" panose="020F0502020204030204" pitchFamily="34" charset="0"/>
                <a:cs typeface="Times New Roman" panose="02020603050405020304" pitchFamily="18" charset="0"/>
              </a:rPr>
              <a:t>cand</a:t>
            </a:r>
            <a:r>
              <a:rPr lang="en-US" sz="900" dirty="0">
                <a:latin typeface="Times New Roman" panose="02020603050405020304" pitchFamily="18" charset="0"/>
                <a:ea typeface="Calibri" panose="020F0502020204030204" pitchFamily="34" charset="0"/>
                <a:cs typeface="Times New Roman" panose="02020603050405020304" pitchFamily="18" charset="0"/>
              </a:rPr>
              <a:t> nu se </a:t>
            </a:r>
            <a:r>
              <a:rPr lang="en-US" sz="900" dirty="0" err="1">
                <a:latin typeface="Times New Roman" panose="02020603050405020304" pitchFamily="18" charset="0"/>
                <a:ea typeface="Calibri" panose="020F0502020204030204" pitchFamily="34" charset="0"/>
                <a:cs typeface="Times New Roman" panose="02020603050405020304" pitchFamily="18" charset="0"/>
              </a:rPr>
              <a:t>utilizeaza</a:t>
            </a:r>
            <a:r>
              <a:rPr lang="en-US" sz="900" dirty="0">
                <a:latin typeface="Times New Roman" panose="02020603050405020304" pitchFamily="18" charset="0"/>
                <a:ea typeface="Calibri" panose="020F0502020204030204" pitchFamily="34" charset="0"/>
                <a:cs typeface="Times New Roman" panose="02020603050405020304" pitchFamily="18" charset="0"/>
              </a:rPr>
              <a:t>,</a:t>
            </a:r>
            <a:r>
              <a:rPr lang="bg-BG" sz="900" dirty="0">
                <a:latin typeface="Times New Roman" panose="02020603050405020304" pitchFamily="18" charset="0"/>
                <a:ea typeface="Calibri" panose="020F0502020204030204" pitchFamily="34" charset="0"/>
                <a:cs typeface="Times New Roman" panose="02020603050405020304" pitchFamily="18" charset="0"/>
              </a:rPr>
              <a:t> departe de suprafete fierbinti si lichide, </a:t>
            </a:r>
            <a:r>
              <a:rPr lang="en-US" sz="900" dirty="0" err="1">
                <a:latin typeface="Times New Roman" panose="02020603050405020304" pitchFamily="18" charset="0"/>
                <a:ea typeface="Calibri" panose="020F0502020204030204" pitchFamily="34" charset="0"/>
                <a:cs typeface="Times New Roman" panose="02020603050405020304" pitchFamily="18" charset="0"/>
              </a:rPr>
              <a:t>panglici</a:t>
            </a:r>
            <a:r>
              <a:rPr lang="en-US" sz="900" dirty="0">
                <a:latin typeface="Times New Roman" panose="02020603050405020304" pitchFamily="18" charset="0"/>
                <a:ea typeface="Calibri" panose="020F0502020204030204" pitchFamily="34" charset="0"/>
                <a:cs typeface="Times New Roman" panose="02020603050405020304" pitchFamily="18" charset="0"/>
              </a:rPr>
              <a:t> ale </a:t>
            </a:r>
            <a:r>
              <a:rPr lang="bg-BG" sz="900" dirty="0">
                <a:latin typeface="Times New Roman" panose="02020603050405020304" pitchFamily="18" charset="0"/>
                <a:ea typeface="Calibri" panose="020F0502020204030204" pitchFamily="34" charset="0"/>
                <a:cs typeface="Times New Roman" panose="02020603050405020304" pitchFamily="18" charset="0"/>
              </a:rPr>
              <a:t>perdelelor </a:t>
            </a:r>
            <a:r>
              <a:rPr lang="en-US" sz="900" dirty="0" err="1">
                <a:latin typeface="Times New Roman" panose="02020603050405020304" pitchFamily="18" charset="0"/>
                <a:ea typeface="Calibri" panose="020F0502020204030204" pitchFamily="34" charset="0"/>
                <a:cs typeface="Times New Roman" panose="02020603050405020304" pitchFamily="18" charset="0"/>
              </a:rPr>
              <a:t>pentru</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bg-BG" sz="900" dirty="0">
                <a:latin typeface="Times New Roman" panose="02020603050405020304" pitchFamily="18" charset="0"/>
                <a:ea typeface="Calibri" panose="020F0502020204030204" pitchFamily="34" charset="0"/>
                <a:cs typeface="Times New Roman" panose="02020603050405020304" pitchFamily="18" charset="0"/>
              </a:rPr>
              <a:t>ferestre si cabluri electrice.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364002" y="1600333"/>
            <a:ext cx="4996668"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err="1">
                <a:solidFill>
                  <a:schemeClr val="tx1"/>
                </a:solidFill>
                <a:cs typeface="Arial" pitchFamily="34" charset="0"/>
              </a:rPr>
              <a:t>Componente</a:t>
            </a:r>
            <a:endParaRPr lang="bg-BG" sz="900" b="1" dirty="0">
              <a:solidFill>
                <a:schemeClr val="tx1"/>
              </a:solidFill>
              <a:cs typeface="Arial" pitchFamily="34" charset="0"/>
            </a:endParaRPr>
          </a:p>
        </p:txBody>
      </p:sp>
      <p:sp>
        <p:nvSpPr>
          <p:cNvPr id="5" name="TextBox 4"/>
          <p:cNvSpPr txBox="1"/>
          <p:nvPr/>
        </p:nvSpPr>
        <p:spPr>
          <a:xfrm>
            <a:off x="364002" y="1855722"/>
            <a:ext cx="4996668" cy="507831"/>
          </a:xfrm>
          <a:prstGeom prst="rect">
            <a:avLst/>
          </a:prstGeom>
          <a:noFill/>
        </p:spPr>
        <p:txBody>
          <a:bodyPr wrap="square" rtlCol="0">
            <a:spAutoFit/>
          </a:bodyPr>
          <a:lstStyle/>
          <a:p>
            <a:r>
              <a:rPr lang="en-US" sz="900" dirty="0" err="1"/>
              <a:t>Va</a:t>
            </a:r>
            <a:r>
              <a:rPr lang="en-US" sz="900" dirty="0"/>
              <a:t> </a:t>
            </a:r>
            <a:r>
              <a:rPr lang="en-US" sz="900" dirty="0" err="1"/>
              <a:t>rugam</a:t>
            </a:r>
            <a:r>
              <a:rPr lang="en-US" sz="900" dirty="0"/>
              <a:t> </a:t>
            </a:r>
            <a:r>
              <a:rPr lang="en-US" sz="900" dirty="0" err="1"/>
              <a:t>sa</a:t>
            </a:r>
            <a:r>
              <a:rPr lang="en-US" sz="900" dirty="0"/>
              <a:t> </a:t>
            </a:r>
            <a:r>
              <a:rPr lang="en-US" sz="900" dirty="0" err="1"/>
              <a:t>pastrati</a:t>
            </a:r>
            <a:r>
              <a:rPr lang="en-US" sz="900" dirty="0"/>
              <a:t> </a:t>
            </a:r>
            <a:r>
              <a:rPr lang="en-US" sz="900" dirty="0" err="1"/>
              <a:t>toate</a:t>
            </a:r>
            <a:r>
              <a:rPr lang="en-US" sz="900" dirty="0"/>
              <a:t> </a:t>
            </a:r>
            <a:r>
              <a:rPr lang="en-US" sz="900" dirty="0" err="1"/>
              <a:t>ambalajele</a:t>
            </a:r>
            <a:r>
              <a:rPr lang="en-US" sz="900" dirty="0"/>
              <a:t> </a:t>
            </a:r>
            <a:r>
              <a:rPr lang="en-US" sz="900" dirty="0" err="1"/>
              <a:t>produsului</a:t>
            </a:r>
            <a:r>
              <a:rPr lang="en-US" sz="900" dirty="0"/>
              <a:t> </a:t>
            </a:r>
            <a:r>
              <a:rPr lang="en-US" sz="900" dirty="0" err="1"/>
              <a:t>pana</a:t>
            </a:r>
            <a:r>
              <a:rPr lang="en-US" sz="900" dirty="0"/>
              <a:t> </a:t>
            </a:r>
            <a:r>
              <a:rPr lang="en-US" sz="900" dirty="0" err="1"/>
              <a:t>cand</a:t>
            </a:r>
            <a:r>
              <a:rPr lang="en-US" sz="900" dirty="0"/>
              <a:t> </a:t>
            </a:r>
            <a:r>
              <a:rPr lang="en-US" sz="900" dirty="0" err="1"/>
              <a:t>va</a:t>
            </a:r>
            <a:r>
              <a:rPr lang="en-US" sz="900" dirty="0"/>
              <a:t> </a:t>
            </a:r>
            <a:r>
              <a:rPr lang="en-US" sz="900" dirty="0" err="1"/>
              <a:t>veti</a:t>
            </a:r>
            <a:r>
              <a:rPr lang="en-US" sz="900" dirty="0"/>
              <a:t> </a:t>
            </a:r>
            <a:r>
              <a:rPr lang="en-US" sz="900" dirty="0" err="1"/>
              <a:t>asigura</a:t>
            </a:r>
            <a:r>
              <a:rPr lang="en-US" sz="900" dirty="0"/>
              <a:t> ca nu </a:t>
            </a:r>
            <a:r>
              <a:rPr lang="en-US" sz="900" dirty="0" err="1"/>
              <a:t>lipsesc</a:t>
            </a:r>
            <a:r>
              <a:rPr lang="en-US" sz="900" dirty="0"/>
              <a:t> </a:t>
            </a:r>
            <a:r>
              <a:rPr lang="en-US" sz="900" dirty="0" err="1"/>
              <a:t>piese</a:t>
            </a:r>
            <a:r>
              <a:rPr lang="en-US" sz="900" dirty="0"/>
              <a:t>. </a:t>
            </a:r>
            <a:r>
              <a:rPr lang="en-US" sz="900" dirty="0" err="1"/>
              <a:t>Dupa</a:t>
            </a:r>
            <a:r>
              <a:rPr lang="en-US" sz="900" dirty="0"/>
              <a:t> </a:t>
            </a:r>
            <a:r>
              <a:rPr lang="en-US" sz="900" dirty="0" err="1"/>
              <a:t>asamblare</a:t>
            </a:r>
            <a:r>
              <a:rPr lang="en-US" sz="900" dirty="0"/>
              <a:t>, </a:t>
            </a:r>
            <a:r>
              <a:rPr lang="en-US" sz="900" dirty="0" err="1"/>
              <a:t>va</a:t>
            </a:r>
            <a:r>
              <a:rPr lang="en-US" sz="900" dirty="0"/>
              <a:t> </a:t>
            </a:r>
            <a:r>
              <a:rPr lang="en-US" sz="900" dirty="0" err="1"/>
              <a:t>rugam</a:t>
            </a:r>
            <a:r>
              <a:rPr lang="en-US" sz="900" dirty="0"/>
              <a:t> </a:t>
            </a:r>
            <a:r>
              <a:rPr lang="en-US" sz="900" dirty="0" err="1"/>
              <a:t>sa</a:t>
            </a:r>
            <a:r>
              <a:rPr lang="en-US" sz="900" dirty="0"/>
              <a:t> </a:t>
            </a:r>
            <a:r>
              <a:rPr lang="en-US" sz="900" dirty="0" err="1"/>
              <a:t>eliminati</a:t>
            </a:r>
            <a:r>
              <a:rPr lang="en-US" sz="900" dirty="0"/>
              <a:t> cu </a:t>
            </a:r>
            <a:r>
              <a:rPr lang="en-US" sz="900" dirty="0" err="1"/>
              <a:t>atentie</a:t>
            </a:r>
            <a:r>
              <a:rPr lang="en-US" sz="900" dirty="0"/>
              <a:t> </a:t>
            </a:r>
            <a:r>
              <a:rPr lang="en-US" sz="900" dirty="0" err="1"/>
              <a:t>toate</a:t>
            </a:r>
            <a:r>
              <a:rPr lang="en-US" sz="900" dirty="0"/>
              <a:t> </a:t>
            </a:r>
            <a:r>
              <a:rPr lang="en-US" sz="900" dirty="0" err="1"/>
              <a:t>ambalajele</a:t>
            </a:r>
            <a:r>
              <a:rPr lang="en-US" sz="900" dirty="0"/>
              <a:t>, in </a:t>
            </a:r>
            <a:r>
              <a:rPr lang="en-US" sz="900" dirty="0" err="1"/>
              <a:t>conformitate</a:t>
            </a:r>
            <a:r>
              <a:rPr lang="en-US" sz="900" dirty="0"/>
              <a:t> cu </a:t>
            </a:r>
            <a:r>
              <a:rPr lang="en-US" sz="900" dirty="0" err="1"/>
              <a:t>reglementarile</a:t>
            </a:r>
            <a:r>
              <a:rPr lang="en-US" sz="900" dirty="0"/>
              <a:t> </a:t>
            </a:r>
            <a:r>
              <a:rPr lang="en-US" sz="900" dirty="0" err="1"/>
              <a:t>nationale</a:t>
            </a:r>
            <a:r>
              <a:rPr lang="en-US" sz="900" dirty="0"/>
              <a:t> </a:t>
            </a:r>
            <a:r>
              <a:rPr lang="en-US" sz="900" dirty="0" err="1"/>
              <a:t>si</a:t>
            </a:r>
            <a:r>
              <a:rPr lang="en-US" sz="900" dirty="0"/>
              <a:t> locale.</a:t>
            </a:r>
            <a:endParaRPr lang="bg-BG" sz="900" dirty="0"/>
          </a:p>
        </p:txBody>
      </p:sp>
      <p:sp>
        <p:nvSpPr>
          <p:cNvPr id="6" name="TextBox 5"/>
          <p:cNvSpPr txBox="1"/>
          <p:nvPr/>
        </p:nvSpPr>
        <p:spPr>
          <a:xfrm>
            <a:off x="364002" y="2262858"/>
            <a:ext cx="4996668" cy="507831"/>
          </a:xfrm>
          <a:prstGeom prst="rect">
            <a:avLst/>
          </a:prstGeom>
          <a:noFill/>
        </p:spPr>
        <p:txBody>
          <a:bodyPr wrap="square" rtlCol="0">
            <a:spAutoFit/>
          </a:bodyPr>
          <a:lstStyle/>
          <a:p>
            <a:r>
              <a:rPr lang="en-US" sz="900" dirty="0" smtClean="0"/>
              <a:t>1. </a:t>
            </a:r>
            <a:r>
              <a:rPr lang="en-US" sz="900" dirty="0" err="1" smtClean="0"/>
              <a:t>Tavita</a:t>
            </a:r>
            <a:r>
              <a:rPr lang="en-US" sz="900" dirty="0" smtClean="0"/>
              <a:t> </a:t>
            </a:r>
            <a:r>
              <a:rPr lang="en-US" sz="900" dirty="0" err="1"/>
              <a:t>pentru</a:t>
            </a:r>
            <a:r>
              <a:rPr lang="en-US" sz="900" dirty="0"/>
              <a:t> </a:t>
            </a:r>
            <a:r>
              <a:rPr lang="en-US" sz="900" dirty="0" err="1" smtClean="0"/>
              <a:t>alimente</a:t>
            </a:r>
            <a:r>
              <a:rPr lang="en-US" sz="900" dirty="0" smtClean="0"/>
              <a:t>; 2. </a:t>
            </a:r>
            <a:r>
              <a:rPr lang="en-US" sz="900" dirty="0" err="1" smtClean="0"/>
              <a:t>Centura</a:t>
            </a:r>
            <a:r>
              <a:rPr lang="en-US" sz="900" dirty="0" smtClean="0"/>
              <a:t> </a:t>
            </a:r>
            <a:r>
              <a:rPr lang="en-US" sz="900" dirty="0"/>
              <a:t>cu </a:t>
            </a:r>
            <a:r>
              <a:rPr lang="en-US" sz="900" dirty="0" err="1"/>
              <a:t>prindere</a:t>
            </a:r>
            <a:r>
              <a:rPr lang="en-US" sz="900" dirty="0"/>
              <a:t> in 5 </a:t>
            </a:r>
            <a:r>
              <a:rPr lang="en-US" sz="900" dirty="0" smtClean="0"/>
              <a:t>puncta; 3. </a:t>
            </a:r>
            <a:r>
              <a:rPr lang="en-US" sz="900" dirty="0" err="1" smtClean="0"/>
              <a:t>Suport</a:t>
            </a:r>
            <a:r>
              <a:rPr lang="en-US" sz="900" dirty="0" smtClean="0"/>
              <a:t> </a:t>
            </a:r>
            <a:r>
              <a:rPr lang="en-US" sz="900" dirty="0" err="1"/>
              <a:t>pentru</a:t>
            </a:r>
            <a:r>
              <a:rPr lang="en-US" sz="900" dirty="0"/>
              <a:t> </a:t>
            </a:r>
            <a:r>
              <a:rPr lang="en-US" sz="900" dirty="0" err="1" smtClean="0"/>
              <a:t>picioare</a:t>
            </a:r>
            <a:r>
              <a:rPr lang="en-US" sz="900" dirty="0" smtClean="0"/>
              <a:t>; 4. </a:t>
            </a:r>
            <a:r>
              <a:rPr lang="en-US" sz="900" dirty="0" err="1" smtClean="0"/>
              <a:t>Buton</a:t>
            </a:r>
            <a:r>
              <a:rPr lang="en-US" sz="900" dirty="0" smtClean="0"/>
              <a:t> </a:t>
            </a:r>
            <a:r>
              <a:rPr lang="en-US" sz="900" dirty="0"/>
              <a:t>de </a:t>
            </a:r>
            <a:r>
              <a:rPr lang="en-US" sz="900" dirty="0" err="1" smtClean="0"/>
              <a:t>blocare</a:t>
            </a:r>
            <a:r>
              <a:rPr lang="en-US" sz="900" dirty="0" smtClean="0"/>
              <a:t>; 5. </a:t>
            </a:r>
            <a:r>
              <a:rPr lang="en-US" sz="900" dirty="0" err="1" smtClean="0"/>
              <a:t>Picioarele</a:t>
            </a:r>
            <a:r>
              <a:rPr lang="en-US" sz="900" dirty="0" smtClean="0"/>
              <a:t> </a:t>
            </a:r>
            <a:r>
              <a:rPr lang="en-US" sz="900" dirty="0" err="1"/>
              <a:t>anterioare</a:t>
            </a:r>
            <a:r>
              <a:rPr lang="en-US" sz="900" dirty="0"/>
              <a:t> (</a:t>
            </a:r>
            <a:r>
              <a:rPr lang="en-US" sz="900" dirty="0" err="1"/>
              <a:t>mai</a:t>
            </a:r>
            <a:r>
              <a:rPr lang="en-US" sz="900" dirty="0"/>
              <a:t> </a:t>
            </a:r>
            <a:r>
              <a:rPr lang="en-US" sz="900" dirty="0" err="1"/>
              <a:t>largi</a:t>
            </a:r>
            <a:r>
              <a:rPr lang="en-US" sz="900" dirty="0"/>
              <a:t> in </a:t>
            </a:r>
            <a:r>
              <a:rPr lang="en-US" sz="900" dirty="0" err="1"/>
              <a:t>partea</a:t>
            </a:r>
            <a:r>
              <a:rPr lang="en-US" sz="900" dirty="0"/>
              <a:t> de </a:t>
            </a:r>
            <a:r>
              <a:rPr lang="en-US" sz="900" dirty="0" err="1"/>
              <a:t>sus</a:t>
            </a:r>
            <a:r>
              <a:rPr lang="en-US" sz="900" dirty="0"/>
              <a:t>)</a:t>
            </a:r>
          </a:p>
          <a:p>
            <a:r>
              <a:rPr lang="en-US" sz="900" dirty="0" smtClean="0"/>
              <a:t>6.Cos </a:t>
            </a:r>
            <a:r>
              <a:rPr lang="en-US" sz="900" dirty="0" err="1"/>
              <a:t>pentru</a:t>
            </a:r>
            <a:r>
              <a:rPr lang="en-US" sz="900" dirty="0"/>
              <a:t> </a:t>
            </a:r>
            <a:r>
              <a:rPr lang="en-US" sz="900" dirty="0" err="1" smtClean="0"/>
              <a:t>jucarie</a:t>
            </a:r>
            <a:r>
              <a:rPr lang="en-US" sz="900" dirty="0" smtClean="0"/>
              <a:t>; 7. </a:t>
            </a:r>
            <a:r>
              <a:rPr lang="en-US" sz="900" dirty="0" err="1" smtClean="0"/>
              <a:t>Picioarele</a:t>
            </a:r>
            <a:r>
              <a:rPr lang="en-US" sz="900" dirty="0" smtClean="0"/>
              <a:t> </a:t>
            </a:r>
            <a:r>
              <a:rPr lang="en-US" sz="900" dirty="0" err="1"/>
              <a:t>posterioare</a:t>
            </a:r>
            <a:r>
              <a:rPr lang="en-US" sz="900" dirty="0"/>
              <a:t> (</a:t>
            </a:r>
            <a:r>
              <a:rPr lang="en-US" sz="900" dirty="0" err="1"/>
              <a:t>mai</a:t>
            </a:r>
            <a:r>
              <a:rPr lang="en-US" sz="900" dirty="0"/>
              <a:t> </a:t>
            </a:r>
            <a:r>
              <a:rPr lang="en-US" sz="900" dirty="0" err="1"/>
              <a:t>inguste</a:t>
            </a:r>
            <a:r>
              <a:rPr lang="en-US" sz="900" dirty="0"/>
              <a:t> in </a:t>
            </a:r>
            <a:r>
              <a:rPr lang="en-US" sz="900" dirty="0" err="1"/>
              <a:t>partea</a:t>
            </a:r>
            <a:r>
              <a:rPr lang="en-US" sz="900" dirty="0"/>
              <a:t> de </a:t>
            </a:r>
            <a:r>
              <a:rPr lang="en-US" sz="900" dirty="0" err="1"/>
              <a:t>sus</a:t>
            </a:r>
            <a:r>
              <a:rPr lang="en-US" sz="900" dirty="0"/>
              <a:t>)</a:t>
            </a:r>
          </a:p>
        </p:txBody>
      </p:sp>
      <p:sp>
        <p:nvSpPr>
          <p:cNvPr id="7" name="TextBox 6"/>
          <p:cNvSpPr txBox="1"/>
          <p:nvPr/>
        </p:nvSpPr>
        <p:spPr>
          <a:xfrm>
            <a:off x="364002" y="2754979"/>
            <a:ext cx="4996668"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err="1">
                <a:solidFill>
                  <a:schemeClr val="tx1"/>
                </a:solidFill>
                <a:cs typeface="Arial" pitchFamily="34" charset="0"/>
              </a:rPr>
              <a:t>Instructiuni</a:t>
            </a:r>
            <a:r>
              <a:rPr lang="en-US" sz="900" b="1" dirty="0">
                <a:solidFill>
                  <a:schemeClr val="tx1"/>
                </a:solidFill>
                <a:cs typeface="Arial" pitchFamily="34" charset="0"/>
              </a:rPr>
              <a:t> de </a:t>
            </a:r>
            <a:r>
              <a:rPr lang="en-US" sz="900" b="1" dirty="0" err="1">
                <a:solidFill>
                  <a:schemeClr val="tx1"/>
                </a:solidFill>
                <a:cs typeface="Arial" pitchFamily="34" charset="0"/>
              </a:rPr>
              <a:t>asamblare</a:t>
            </a:r>
            <a:endParaRPr lang="bg-BG" sz="900" b="1" dirty="0">
              <a:solidFill>
                <a:schemeClr val="tx1"/>
              </a:solidFill>
              <a:cs typeface="Arial" pitchFamily="34" charset="0"/>
            </a:endParaRPr>
          </a:p>
        </p:txBody>
      </p:sp>
      <p:sp>
        <p:nvSpPr>
          <p:cNvPr id="8" name="TextBox 7"/>
          <p:cNvSpPr txBox="1"/>
          <p:nvPr/>
        </p:nvSpPr>
        <p:spPr>
          <a:xfrm>
            <a:off x="364002" y="2962244"/>
            <a:ext cx="4996668" cy="369332"/>
          </a:xfrm>
          <a:prstGeom prst="rect">
            <a:avLst/>
          </a:prstGeom>
          <a:noFill/>
        </p:spPr>
        <p:txBody>
          <a:bodyPr wrap="square" rtlCol="0">
            <a:spAutoFit/>
          </a:bodyPr>
          <a:lstStyle/>
          <a:p>
            <a:pPr algn="ctr"/>
            <a:r>
              <a:rPr lang="en-US" sz="900" b="1" dirty="0"/>
              <a:t>IMPORTANT! PASTRATI PENTRU REFERINTE VIITOARE – CITITI CU ATENTIE SI RESPECTATI CU STRICTETE INSTRUCTIUNILE DE ASAMBLARE SI INTRETINERE FURNIZATE DE PRODUCATOR.</a:t>
            </a:r>
            <a:endParaRPr lang="bg-BG" sz="900" b="1" dirty="0"/>
          </a:p>
        </p:txBody>
      </p:sp>
      <p:sp>
        <p:nvSpPr>
          <p:cNvPr id="9" name="TextBox 8"/>
          <p:cNvSpPr txBox="1"/>
          <p:nvPr/>
        </p:nvSpPr>
        <p:spPr>
          <a:xfrm>
            <a:off x="364002" y="3216160"/>
            <a:ext cx="4996668" cy="1615827"/>
          </a:xfrm>
          <a:prstGeom prst="rect">
            <a:avLst/>
          </a:prstGeom>
          <a:noFill/>
        </p:spPr>
        <p:txBody>
          <a:bodyPr wrap="square" rtlCol="0">
            <a:spAutoFit/>
          </a:bodyPr>
          <a:lstStyle/>
          <a:p>
            <a:pPr marL="228600" indent="-228600" algn="just">
              <a:buAutoNum type="arabicPeriod"/>
            </a:pPr>
            <a:r>
              <a:rPr lang="en-US" sz="900" dirty="0" smtClean="0"/>
              <a:t>Depliati </a:t>
            </a:r>
            <a:r>
              <a:rPr lang="en-US" sz="900" dirty="0" err="1"/>
              <a:t>cadrul</a:t>
            </a:r>
            <a:r>
              <a:rPr lang="en-US" sz="900" dirty="0"/>
              <a:t> </a:t>
            </a:r>
            <a:r>
              <a:rPr lang="en-US" sz="900" dirty="0" err="1"/>
              <a:t>scaunului</a:t>
            </a:r>
            <a:r>
              <a:rPr lang="en-US" sz="900" dirty="0"/>
              <a:t> </a:t>
            </a:r>
            <a:r>
              <a:rPr lang="en-US" sz="900" dirty="0" err="1"/>
              <a:t>asa</a:t>
            </a:r>
            <a:r>
              <a:rPr lang="en-US" sz="900" dirty="0"/>
              <a:t> cum </a:t>
            </a:r>
            <a:r>
              <a:rPr lang="en-US" sz="900" dirty="0" err="1"/>
              <a:t>este</a:t>
            </a:r>
            <a:r>
              <a:rPr lang="en-US" sz="900" dirty="0"/>
              <a:t> </a:t>
            </a:r>
            <a:r>
              <a:rPr lang="en-US" sz="900" dirty="0" err="1"/>
              <a:t>aratat</a:t>
            </a:r>
            <a:r>
              <a:rPr lang="en-US" sz="900" dirty="0"/>
              <a:t> in fig. 1</a:t>
            </a:r>
          </a:p>
          <a:p>
            <a:pPr marL="228600" indent="-228600" algn="just">
              <a:buAutoNum type="arabicPeriod"/>
            </a:pPr>
            <a:r>
              <a:rPr lang="en-US" sz="900" dirty="0" err="1" smtClean="0"/>
              <a:t>Apasati</a:t>
            </a:r>
            <a:r>
              <a:rPr lang="en-US" sz="900" dirty="0" smtClean="0"/>
              <a:t> </a:t>
            </a:r>
            <a:r>
              <a:rPr lang="en-US" sz="900" dirty="0" err="1"/>
              <a:t>butonul</a:t>
            </a:r>
            <a:r>
              <a:rPr lang="en-US" sz="900" dirty="0"/>
              <a:t> de </a:t>
            </a:r>
            <a:r>
              <a:rPr lang="en-US" sz="900" dirty="0" err="1"/>
              <a:t>blocare</a:t>
            </a:r>
            <a:r>
              <a:rPr lang="en-US" sz="900" dirty="0"/>
              <a:t> </a:t>
            </a:r>
            <a:r>
              <a:rPr lang="en-US" sz="900" dirty="0" err="1"/>
              <a:t>pentru</a:t>
            </a:r>
            <a:r>
              <a:rPr lang="en-US" sz="900" dirty="0"/>
              <a:t> a </a:t>
            </a:r>
            <a:r>
              <a:rPr lang="en-US" sz="900" dirty="0" err="1"/>
              <a:t>asig</a:t>
            </a:r>
            <a:r>
              <a:rPr lang="en-US" sz="900" i="1" dirty="0" err="1"/>
              <a:t>u</a:t>
            </a:r>
            <a:r>
              <a:rPr lang="en-US" sz="900" dirty="0" err="1"/>
              <a:t>ra</a:t>
            </a:r>
            <a:r>
              <a:rPr lang="en-US" sz="900" dirty="0"/>
              <a:t> </a:t>
            </a:r>
            <a:r>
              <a:rPr lang="en-US" sz="900" dirty="0" err="1"/>
              <a:t>stabilitatea</a:t>
            </a:r>
            <a:r>
              <a:rPr lang="en-US" sz="900" dirty="0"/>
              <a:t> </a:t>
            </a:r>
            <a:r>
              <a:rPr lang="en-US" sz="900" dirty="0" err="1"/>
              <a:t>cadrului</a:t>
            </a:r>
            <a:endParaRPr lang="en-US" sz="900" dirty="0"/>
          </a:p>
          <a:p>
            <a:pPr marL="228600" indent="-228600" algn="just">
              <a:buAutoNum type="arabicPeriod"/>
            </a:pPr>
            <a:r>
              <a:rPr lang="en-US" sz="900" dirty="0" err="1" smtClean="0"/>
              <a:t>Deschideti</a:t>
            </a:r>
            <a:r>
              <a:rPr lang="en-US" sz="900" dirty="0" smtClean="0"/>
              <a:t> </a:t>
            </a:r>
            <a:r>
              <a:rPr lang="en-US" sz="900" dirty="0" err="1"/>
              <a:t>partea</a:t>
            </a:r>
            <a:r>
              <a:rPr lang="en-US" sz="900" dirty="0"/>
              <a:t> </a:t>
            </a:r>
            <a:r>
              <a:rPr lang="en-US" sz="900" dirty="0" err="1"/>
              <a:t>superioara</a:t>
            </a:r>
            <a:r>
              <a:rPr lang="en-US" sz="900" dirty="0"/>
              <a:t> a </a:t>
            </a:r>
            <a:r>
              <a:rPr lang="en-US" sz="900" dirty="0" err="1"/>
              <a:t>picioarelor</a:t>
            </a:r>
            <a:r>
              <a:rPr lang="en-US" sz="900" dirty="0"/>
              <a:t>. </a:t>
            </a:r>
            <a:r>
              <a:rPr lang="en-US" sz="900" dirty="0" err="1"/>
              <a:t>Introduceti</a:t>
            </a:r>
            <a:r>
              <a:rPr lang="en-US" sz="900" dirty="0"/>
              <a:t> </a:t>
            </a:r>
            <a:r>
              <a:rPr lang="en-US" sz="900" dirty="0" err="1"/>
              <a:t>picioarele</a:t>
            </a:r>
            <a:r>
              <a:rPr lang="en-US" sz="900" dirty="0"/>
              <a:t> din fata </a:t>
            </a:r>
            <a:r>
              <a:rPr lang="en-US" sz="900" dirty="0" err="1"/>
              <a:t>si</a:t>
            </a:r>
            <a:r>
              <a:rPr lang="en-US" sz="900" dirty="0"/>
              <a:t> din spate in </a:t>
            </a:r>
            <a:r>
              <a:rPr lang="en-US" sz="900" dirty="0" err="1"/>
              <a:t>tuburile</a:t>
            </a:r>
            <a:r>
              <a:rPr lang="en-US" sz="900" dirty="0"/>
              <a:t> respective ale </a:t>
            </a:r>
            <a:r>
              <a:rPr lang="en-US" sz="900" dirty="0" err="1"/>
              <a:t>scaunului</a:t>
            </a:r>
            <a:r>
              <a:rPr lang="en-US" sz="900" dirty="0"/>
              <a:t>. </a:t>
            </a:r>
            <a:r>
              <a:rPr lang="en-US" sz="900" dirty="0" err="1"/>
              <a:t>Apasati</a:t>
            </a:r>
            <a:r>
              <a:rPr lang="en-US" sz="900" dirty="0"/>
              <a:t> </a:t>
            </a:r>
            <a:r>
              <a:rPr lang="en-US" sz="900" dirty="0" err="1"/>
              <a:t>pana</a:t>
            </a:r>
            <a:r>
              <a:rPr lang="en-US" sz="900" dirty="0"/>
              <a:t> </a:t>
            </a:r>
            <a:r>
              <a:rPr lang="en-US" sz="900" dirty="0" err="1"/>
              <a:t>cand</a:t>
            </a:r>
            <a:r>
              <a:rPr lang="en-US" sz="900" dirty="0"/>
              <a:t> </a:t>
            </a:r>
            <a:r>
              <a:rPr lang="en-US" sz="900" dirty="0" err="1"/>
              <a:t>veti</a:t>
            </a:r>
            <a:r>
              <a:rPr lang="en-US" sz="900" dirty="0"/>
              <a:t> </a:t>
            </a:r>
            <a:r>
              <a:rPr lang="en-US" sz="900" dirty="0" err="1"/>
              <a:t>auzi</a:t>
            </a:r>
            <a:r>
              <a:rPr lang="en-US" sz="900" dirty="0"/>
              <a:t> un </a:t>
            </a:r>
            <a:r>
              <a:rPr lang="en-US" sz="900" dirty="0" err="1"/>
              <a:t>sunet</a:t>
            </a:r>
            <a:r>
              <a:rPr lang="en-US" sz="900" dirty="0"/>
              <a:t> </a:t>
            </a:r>
            <a:r>
              <a:rPr lang="en-US" sz="900" dirty="0" err="1"/>
              <a:t>clic</a:t>
            </a:r>
            <a:r>
              <a:rPr lang="en-US" sz="900" dirty="0"/>
              <a:t> </a:t>
            </a:r>
            <a:r>
              <a:rPr lang="en-US" sz="900" dirty="0" err="1"/>
              <a:t>si</a:t>
            </a:r>
            <a:r>
              <a:rPr lang="en-US" sz="900" dirty="0"/>
              <a:t> </a:t>
            </a:r>
            <a:r>
              <a:rPr lang="en-US" sz="900" dirty="0" err="1"/>
              <a:t>butoanele</a:t>
            </a:r>
            <a:r>
              <a:rPr lang="en-US" sz="900" dirty="0"/>
              <a:t> cu arc se </a:t>
            </a:r>
            <a:r>
              <a:rPr lang="en-US" sz="900" dirty="0" err="1"/>
              <a:t>vor</a:t>
            </a:r>
            <a:r>
              <a:rPr lang="en-US" sz="900" dirty="0"/>
              <a:t> </a:t>
            </a:r>
            <a:r>
              <a:rPr lang="en-US" sz="900" dirty="0" err="1"/>
              <a:t>tensiona</a:t>
            </a:r>
            <a:r>
              <a:rPr lang="en-US" sz="900" dirty="0"/>
              <a:t> </a:t>
            </a:r>
            <a:r>
              <a:rPr lang="en-US" sz="900" dirty="0" err="1"/>
              <a:t>si</a:t>
            </a:r>
            <a:r>
              <a:rPr lang="en-US" sz="900" dirty="0"/>
              <a:t> </a:t>
            </a:r>
            <a:r>
              <a:rPr lang="en-US" sz="900" dirty="0" err="1"/>
              <a:t>vor</a:t>
            </a:r>
            <a:r>
              <a:rPr lang="en-US" sz="900" dirty="0"/>
              <a:t> </a:t>
            </a:r>
            <a:r>
              <a:rPr lang="en-US" sz="900" dirty="0" err="1"/>
              <a:t>iesi</a:t>
            </a:r>
            <a:r>
              <a:rPr lang="en-US" sz="900" dirty="0"/>
              <a:t> din </a:t>
            </a:r>
            <a:r>
              <a:rPr lang="en-US" sz="900" dirty="0" err="1"/>
              <a:t>orificiile</a:t>
            </a:r>
            <a:r>
              <a:rPr lang="en-US" sz="900" dirty="0"/>
              <a:t> </a:t>
            </a:r>
            <a:r>
              <a:rPr lang="en-US" sz="900" dirty="0" err="1"/>
              <a:t>prevazute</a:t>
            </a:r>
            <a:r>
              <a:rPr lang="en-US" sz="900" dirty="0"/>
              <a:t> </a:t>
            </a:r>
            <a:r>
              <a:rPr lang="en-US" sz="900" dirty="0" err="1"/>
              <a:t>pentru</a:t>
            </a:r>
            <a:r>
              <a:rPr lang="en-US" sz="900" dirty="0"/>
              <a:t> </a:t>
            </a:r>
            <a:r>
              <a:rPr lang="en-US" sz="900" dirty="0" err="1"/>
              <a:t>acestea</a:t>
            </a:r>
            <a:r>
              <a:rPr lang="en-US" sz="900" dirty="0"/>
              <a:t>. (fig. 3-4)</a:t>
            </a:r>
          </a:p>
          <a:p>
            <a:pPr marL="228600" indent="-228600" algn="just">
              <a:buAutoNum type="arabicPeriod"/>
            </a:pPr>
            <a:r>
              <a:rPr lang="en-US" sz="900" dirty="0" err="1" smtClean="0"/>
              <a:t>Montati</a:t>
            </a:r>
            <a:r>
              <a:rPr lang="en-US" sz="900" dirty="0" smtClean="0"/>
              <a:t> </a:t>
            </a:r>
            <a:r>
              <a:rPr lang="en-US" sz="900" dirty="0" err="1"/>
              <a:t>cadrul</a:t>
            </a:r>
            <a:r>
              <a:rPr lang="en-US" sz="900" dirty="0"/>
              <a:t> </a:t>
            </a:r>
            <a:r>
              <a:rPr lang="en-US" sz="900" dirty="0" err="1"/>
              <a:t>tavitei</a:t>
            </a:r>
            <a:r>
              <a:rPr lang="en-US" sz="900" dirty="0"/>
              <a:t> </a:t>
            </a:r>
            <a:r>
              <a:rPr lang="en-US" sz="900" dirty="0" err="1"/>
              <a:t>pentru</a:t>
            </a:r>
            <a:r>
              <a:rPr lang="en-US" sz="900" dirty="0"/>
              <a:t> </a:t>
            </a:r>
            <a:r>
              <a:rPr lang="en-US" sz="900" dirty="0" err="1"/>
              <a:t>alimente</a:t>
            </a:r>
            <a:r>
              <a:rPr lang="en-US" sz="900" dirty="0"/>
              <a:t> in </a:t>
            </a:r>
            <a:r>
              <a:rPr lang="en-US" sz="900" dirty="0" err="1"/>
              <a:t>orificiile</a:t>
            </a:r>
            <a:r>
              <a:rPr lang="en-US" sz="900" dirty="0"/>
              <a:t> situate in </a:t>
            </a:r>
            <a:r>
              <a:rPr lang="en-US" sz="900" dirty="0" err="1"/>
              <a:t>partea</a:t>
            </a:r>
            <a:r>
              <a:rPr lang="en-US" sz="900" dirty="0"/>
              <a:t> </a:t>
            </a:r>
            <a:r>
              <a:rPr lang="en-US" sz="900" dirty="0" err="1"/>
              <a:t>superioara</a:t>
            </a:r>
            <a:r>
              <a:rPr lang="en-US" sz="900" dirty="0"/>
              <a:t> a </a:t>
            </a:r>
            <a:r>
              <a:rPr lang="en-US" sz="900" dirty="0" err="1"/>
              <a:t>spatarului</a:t>
            </a:r>
            <a:r>
              <a:rPr lang="en-US" sz="900" dirty="0"/>
              <a:t>. </a:t>
            </a:r>
            <a:r>
              <a:rPr lang="en-US" sz="900" dirty="0" err="1"/>
              <a:t>Apasati</a:t>
            </a:r>
            <a:r>
              <a:rPr lang="en-US" sz="900" dirty="0"/>
              <a:t> </a:t>
            </a:r>
            <a:r>
              <a:rPr lang="en-US" sz="900" dirty="0" err="1"/>
              <a:t>pana</a:t>
            </a:r>
            <a:r>
              <a:rPr lang="en-US" sz="900" dirty="0"/>
              <a:t> </a:t>
            </a:r>
            <a:r>
              <a:rPr lang="en-US" sz="900" dirty="0" err="1"/>
              <a:t>cand</a:t>
            </a:r>
            <a:r>
              <a:rPr lang="en-US" sz="900" dirty="0"/>
              <a:t> </a:t>
            </a:r>
            <a:r>
              <a:rPr lang="en-US" sz="900" dirty="0" err="1"/>
              <a:t>veti</a:t>
            </a:r>
            <a:r>
              <a:rPr lang="en-US" sz="900" dirty="0"/>
              <a:t> </a:t>
            </a:r>
            <a:r>
              <a:rPr lang="en-US" sz="900" dirty="0" err="1"/>
              <a:t>auzi</a:t>
            </a:r>
            <a:r>
              <a:rPr lang="en-US" sz="900" dirty="0"/>
              <a:t> un </a:t>
            </a:r>
            <a:r>
              <a:rPr lang="en-US" sz="900" dirty="0" err="1"/>
              <a:t>sunet</a:t>
            </a:r>
            <a:r>
              <a:rPr lang="en-US" sz="900" dirty="0"/>
              <a:t> </a:t>
            </a:r>
            <a:r>
              <a:rPr lang="en-US" sz="900" dirty="0" err="1"/>
              <a:t>clic</a:t>
            </a:r>
            <a:r>
              <a:rPr lang="en-US" sz="900" dirty="0"/>
              <a:t> </a:t>
            </a:r>
            <a:r>
              <a:rPr lang="en-US" sz="900" dirty="0" err="1"/>
              <a:t>si</a:t>
            </a:r>
            <a:r>
              <a:rPr lang="en-US" sz="900" dirty="0"/>
              <a:t> </a:t>
            </a:r>
            <a:r>
              <a:rPr lang="en-US" sz="900" dirty="0" err="1"/>
              <a:t>butoanele</a:t>
            </a:r>
            <a:r>
              <a:rPr lang="en-US" sz="900" dirty="0"/>
              <a:t> cu arc se </a:t>
            </a:r>
            <a:r>
              <a:rPr lang="en-US" sz="900" dirty="0" err="1"/>
              <a:t>vor</a:t>
            </a:r>
            <a:r>
              <a:rPr lang="en-US" sz="900" dirty="0"/>
              <a:t> </a:t>
            </a:r>
            <a:r>
              <a:rPr lang="en-US" sz="900" dirty="0" err="1"/>
              <a:t>tensiona</a:t>
            </a:r>
            <a:r>
              <a:rPr lang="en-US" sz="900" dirty="0"/>
              <a:t> </a:t>
            </a:r>
            <a:r>
              <a:rPr lang="en-US" sz="900" dirty="0" err="1"/>
              <a:t>si</a:t>
            </a:r>
            <a:r>
              <a:rPr lang="en-US" sz="900" dirty="0"/>
              <a:t> </a:t>
            </a:r>
            <a:r>
              <a:rPr lang="en-US" sz="900" dirty="0" err="1"/>
              <a:t>vor</a:t>
            </a:r>
            <a:r>
              <a:rPr lang="en-US" sz="900" dirty="0"/>
              <a:t> </a:t>
            </a:r>
            <a:r>
              <a:rPr lang="en-US" sz="900" dirty="0" err="1"/>
              <a:t>iesi</a:t>
            </a:r>
            <a:r>
              <a:rPr lang="en-US" sz="900" dirty="0"/>
              <a:t> din </a:t>
            </a:r>
            <a:r>
              <a:rPr lang="en-US" sz="900" dirty="0" err="1"/>
              <a:t>orificiile</a:t>
            </a:r>
            <a:r>
              <a:rPr lang="en-US" sz="900" dirty="0"/>
              <a:t> </a:t>
            </a:r>
            <a:r>
              <a:rPr lang="en-US" sz="900" dirty="0" err="1"/>
              <a:t>prevazute</a:t>
            </a:r>
            <a:r>
              <a:rPr lang="en-US" sz="900" dirty="0"/>
              <a:t> </a:t>
            </a:r>
            <a:r>
              <a:rPr lang="en-US" sz="900" dirty="0" err="1"/>
              <a:t>pentru</a:t>
            </a:r>
            <a:r>
              <a:rPr lang="en-US" sz="900" dirty="0"/>
              <a:t> </a:t>
            </a:r>
            <a:r>
              <a:rPr lang="en-US" sz="900" dirty="0" err="1"/>
              <a:t>acestea</a:t>
            </a:r>
            <a:r>
              <a:rPr lang="en-US" sz="900" dirty="0"/>
              <a:t>. (fig. 5)</a:t>
            </a:r>
          </a:p>
          <a:p>
            <a:pPr marL="228600" indent="-228600" algn="just">
              <a:buAutoNum type="arabicPeriod"/>
            </a:pPr>
            <a:r>
              <a:rPr lang="en-US" sz="900" dirty="0" smtClean="0"/>
              <a:t>Depliati </a:t>
            </a:r>
            <a:r>
              <a:rPr lang="en-US" sz="900" dirty="0" err="1"/>
              <a:t>scaunul</a:t>
            </a:r>
            <a:r>
              <a:rPr lang="en-US" sz="900" dirty="0"/>
              <a:t> de masa </a:t>
            </a:r>
            <a:r>
              <a:rPr lang="en-US" sz="900" dirty="0" err="1"/>
              <a:t>si</a:t>
            </a:r>
            <a:r>
              <a:rPr lang="en-US" sz="900" dirty="0"/>
              <a:t> </a:t>
            </a:r>
            <a:r>
              <a:rPr lang="en-US" sz="900" dirty="0" err="1"/>
              <a:t>rotiti</a:t>
            </a:r>
            <a:r>
              <a:rPr lang="en-US" sz="900" dirty="0"/>
              <a:t> </a:t>
            </a:r>
            <a:r>
              <a:rPr lang="en-US" sz="900" dirty="0" err="1"/>
              <a:t>tavita</a:t>
            </a:r>
            <a:r>
              <a:rPr lang="en-US" sz="900" dirty="0"/>
              <a:t> </a:t>
            </a:r>
            <a:r>
              <a:rPr lang="en-US" sz="900" dirty="0" err="1"/>
              <a:t>pentru</a:t>
            </a:r>
            <a:r>
              <a:rPr lang="en-US" sz="900" dirty="0"/>
              <a:t> </a:t>
            </a:r>
            <a:r>
              <a:rPr lang="en-US" sz="900" dirty="0" err="1"/>
              <a:t>alim</a:t>
            </a:r>
            <a:r>
              <a:rPr lang="ru-RU" sz="900" dirty="0"/>
              <a:t>е</a:t>
            </a:r>
            <a:r>
              <a:rPr lang="en-US" sz="900" dirty="0" err="1"/>
              <a:t>nte</a:t>
            </a:r>
            <a:r>
              <a:rPr lang="en-US" sz="900" dirty="0"/>
              <a:t>, </a:t>
            </a:r>
            <a:r>
              <a:rPr lang="en-US" sz="900" dirty="0" err="1"/>
              <a:t>aplasand</a:t>
            </a:r>
            <a:r>
              <a:rPr lang="en-US" sz="900" dirty="0"/>
              <a:t>-o </a:t>
            </a:r>
            <a:r>
              <a:rPr lang="en-US" sz="900" dirty="0" err="1"/>
              <a:t>peste</a:t>
            </a:r>
            <a:r>
              <a:rPr lang="en-US" sz="900" dirty="0"/>
              <a:t> </a:t>
            </a:r>
            <a:r>
              <a:rPr lang="en-US" sz="900" dirty="0" err="1"/>
              <a:t>parghia</a:t>
            </a:r>
            <a:r>
              <a:rPr lang="en-US" sz="900" dirty="0"/>
              <a:t> de </a:t>
            </a:r>
            <a:r>
              <a:rPr lang="en-US" sz="900" dirty="0" err="1"/>
              <a:t>suport</a:t>
            </a:r>
            <a:r>
              <a:rPr lang="en-US" sz="900" dirty="0"/>
              <a:t>. </a:t>
            </a:r>
            <a:r>
              <a:rPr lang="en-US" sz="900" dirty="0" err="1"/>
              <a:t>Apoi</a:t>
            </a:r>
            <a:r>
              <a:rPr lang="en-US" sz="900" dirty="0"/>
              <a:t> </a:t>
            </a:r>
            <a:r>
              <a:rPr lang="en-US" sz="900" dirty="0" err="1"/>
              <a:t>apasati</a:t>
            </a:r>
            <a:r>
              <a:rPr lang="en-US" sz="900" dirty="0"/>
              <a:t> </a:t>
            </a:r>
            <a:r>
              <a:rPr lang="en-US" sz="900" dirty="0" err="1"/>
              <a:t>pana</a:t>
            </a:r>
            <a:r>
              <a:rPr lang="en-US" sz="900" dirty="0"/>
              <a:t> </a:t>
            </a:r>
            <a:r>
              <a:rPr lang="en-US" sz="900" dirty="0" err="1"/>
              <a:t>veti</a:t>
            </a:r>
            <a:r>
              <a:rPr lang="en-US" sz="900" dirty="0"/>
              <a:t> </a:t>
            </a:r>
            <a:r>
              <a:rPr lang="en-US" sz="900" dirty="0" err="1"/>
              <a:t>auzi</a:t>
            </a:r>
            <a:r>
              <a:rPr lang="en-US" sz="900" dirty="0"/>
              <a:t> un </a:t>
            </a:r>
            <a:r>
              <a:rPr lang="en-US" sz="900" dirty="0" err="1"/>
              <a:t>sunet</a:t>
            </a:r>
            <a:r>
              <a:rPr lang="en-US" sz="900" dirty="0"/>
              <a:t> </a:t>
            </a:r>
            <a:r>
              <a:rPr lang="en-US" sz="900" dirty="0" err="1"/>
              <a:t>clic</a:t>
            </a:r>
            <a:r>
              <a:rPr lang="en-US" sz="900" dirty="0"/>
              <a:t> </a:t>
            </a:r>
            <a:r>
              <a:rPr lang="en-US" sz="900" dirty="0" err="1"/>
              <a:t>si</a:t>
            </a:r>
            <a:r>
              <a:rPr lang="en-US" sz="900" dirty="0"/>
              <a:t> </a:t>
            </a:r>
            <a:r>
              <a:rPr lang="en-US" sz="900" dirty="0" err="1"/>
              <a:t>blocati</a:t>
            </a:r>
            <a:r>
              <a:rPr lang="en-US" sz="900" dirty="0"/>
              <a:t> (fig. 6)</a:t>
            </a:r>
          </a:p>
          <a:p>
            <a:pPr marL="228600" indent="-228600" algn="just">
              <a:buAutoNum type="arabicPeriod"/>
            </a:pPr>
            <a:r>
              <a:rPr lang="en-US" sz="900" dirty="0" err="1" smtClean="0"/>
              <a:t>Fixati</a:t>
            </a:r>
            <a:r>
              <a:rPr lang="en-US" sz="900" dirty="0" smtClean="0"/>
              <a:t> </a:t>
            </a:r>
            <a:r>
              <a:rPr lang="en-US" sz="900" dirty="0" err="1"/>
              <a:t>tablita</a:t>
            </a:r>
            <a:r>
              <a:rPr lang="en-US" sz="900" dirty="0"/>
              <a:t> </a:t>
            </a:r>
            <a:r>
              <a:rPr lang="en-US" sz="900" dirty="0" err="1"/>
              <a:t>pentru</a:t>
            </a:r>
            <a:r>
              <a:rPr lang="en-US" sz="900" dirty="0"/>
              <a:t> </a:t>
            </a:r>
            <a:r>
              <a:rPr lang="en-US" sz="900" dirty="0" err="1"/>
              <a:t>alimente</a:t>
            </a:r>
            <a:r>
              <a:rPr lang="en-US" sz="900" dirty="0"/>
              <a:t> </a:t>
            </a:r>
            <a:r>
              <a:rPr lang="en-US" sz="900" dirty="0" err="1"/>
              <a:t>prin</a:t>
            </a:r>
            <a:r>
              <a:rPr lang="en-US" sz="900" dirty="0"/>
              <a:t> </a:t>
            </a:r>
            <a:r>
              <a:rPr lang="en-US" sz="900" dirty="0" err="1"/>
              <a:t>intermediul</a:t>
            </a:r>
            <a:r>
              <a:rPr lang="en-US" sz="900" dirty="0"/>
              <a:t> </a:t>
            </a:r>
            <a:r>
              <a:rPr lang="en-US" sz="900" dirty="0" err="1"/>
              <a:t>centurii</a:t>
            </a:r>
            <a:r>
              <a:rPr lang="en-US" sz="900" dirty="0"/>
              <a:t>, </a:t>
            </a:r>
            <a:r>
              <a:rPr lang="en-US" sz="900" dirty="0" err="1"/>
              <a:t>asa</a:t>
            </a:r>
            <a:r>
              <a:rPr lang="en-US" sz="900" dirty="0"/>
              <a:t> cum </a:t>
            </a:r>
            <a:r>
              <a:rPr lang="en-US" sz="900" dirty="0" err="1"/>
              <a:t>este</a:t>
            </a:r>
            <a:r>
              <a:rPr lang="en-US" sz="900" dirty="0"/>
              <a:t> </a:t>
            </a:r>
            <a:r>
              <a:rPr lang="en-US" sz="900" dirty="0" err="1"/>
              <a:t>prezentat</a:t>
            </a:r>
            <a:r>
              <a:rPr lang="en-US" sz="900" dirty="0"/>
              <a:t> in </a:t>
            </a:r>
            <a:r>
              <a:rPr lang="en-US" sz="900" dirty="0" err="1"/>
              <a:t>figura</a:t>
            </a:r>
            <a:r>
              <a:rPr lang="en-US" sz="900" dirty="0"/>
              <a:t> (fig. 6).</a:t>
            </a:r>
          </a:p>
        </p:txBody>
      </p:sp>
      <p:sp>
        <p:nvSpPr>
          <p:cNvPr id="10" name="TextBox 9"/>
          <p:cNvSpPr txBox="1">
            <a:spLocks noChangeAspect="1"/>
          </p:cNvSpPr>
          <p:nvPr/>
        </p:nvSpPr>
        <p:spPr>
          <a:xfrm>
            <a:off x="364002" y="4857372"/>
            <a:ext cx="4996668" cy="272415"/>
          </a:xfrm>
          <a:prstGeom prst="roundRect">
            <a:avLst/>
          </a:prstGeom>
          <a:solidFill>
            <a:srgbClr val="92D050"/>
          </a:solid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1000" b="1" dirty="0">
                <a:cs typeface="Arial" pitchFamily="34" charset="0"/>
              </a:rPr>
              <a:t>IMPORTANT! </a:t>
            </a:r>
          </a:p>
        </p:txBody>
      </p:sp>
      <p:sp>
        <p:nvSpPr>
          <p:cNvPr id="11" name="TextBox 10"/>
          <p:cNvSpPr txBox="1"/>
          <p:nvPr/>
        </p:nvSpPr>
        <p:spPr>
          <a:xfrm>
            <a:off x="364002" y="5211724"/>
            <a:ext cx="4996668" cy="1200329"/>
          </a:xfrm>
          <a:prstGeom prst="rect">
            <a:avLst/>
          </a:prstGeom>
          <a:noFill/>
        </p:spPr>
        <p:txBody>
          <a:bodyPr wrap="square" rtlCol="0">
            <a:spAutoFit/>
          </a:bodyPr>
          <a:lstStyle/>
          <a:p>
            <a:pPr algn="just"/>
            <a:r>
              <a:rPr lang="en-US" sz="900" b="1" dirty="0" smtClean="0"/>
              <a:t>7. UTILIZAREA </a:t>
            </a:r>
            <a:r>
              <a:rPr lang="en-US" sz="900" b="1" dirty="0"/>
              <a:t>CENTURII DE SIGURANTA CU PRINDERE IN 5 PUNCTE </a:t>
            </a:r>
            <a:r>
              <a:rPr lang="en-US" sz="900" dirty="0"/>
              <a:t>– </a:t>
            </a:r>
            <a:r>
              <a:rPr lang="en-US" sz="900" dirty="0" err="1"/>
              <a:t>Vezi</a:t>
            </a:r>
            <a:r>
              <a:rPr lang="en-US" sz="900" dirty="0"/>
              <a:t> </a:t>
            </a:r>
            <a:r>
              <a:rPr lang="en-US" sz="900" dirty="0" err="1"/>
              <a:t>Figura</a:t>
            </a:r>
            <a:r>
              <a:rPr lang="en-US" sz="900" dirty="0"/>
              <a:t> 5: </a:t>
            </a:r>
            <a:r>
              <a:rPr lang="en-US" sz="900" dirty="0" err="1"/>
              <a:t>Centura</a:t>
            </a:r>
            <a:r>
              <a:rPr lang="en-US" sz="900" dirty="0"/>
              <a:t> de </a:t>
            </a:r>
            <a:r>
              <a:rPr lang="en-US" sz="900" dirty="0" err="1"/>
              <a:t>siguranta</a:t>
            </a:r>
            <a:r>
              <a:rPr lang="en-US" sz="900" dirty="0"/>
              <a:t> cu </a:t>
            </a:r>
            <a:r>
              <a:rPr lang="en-US" sz="900" dirty="0" err="1"/>
              <a:t>prindere</a:t>
            </a:r>
            <a:r>
              <a:rPr lang="en-US" sz="900" dirty="0"/>
              <a:t> in </a:t>
            </a:r>
            <a:r>
              <a:rPr lang="en-US" sz="900" dirty="0" err="1"/>
              <a:t>cinci</a:t>
            </a:r>
            <a:r>
              <a:rPr lang="en-US" sz="900" dirty="0"/>
              <a:t> </a:t>
            </a:r>
            <a:r>
              <a:rPr lang="en-US" sz="900" dirty="0" err="1"/>
              <a:t>puncte</a:t>
            </a:r>
            <a:r>
              <a:rPr lang="en-US" sz="900" dirty="0"/>
              <a:t> </a:t>
            </a:r>
            <a:r>
              <a:rPr lang="en-US" sz="900" dirty="0" err="1"/>
              <a:t>este</a:t>
            </a:r>
            <a:r>
              <a:rPr lang="en-US" sz="900" dirty="0"/>
              <a:t> </a:t>
            </a:r>
            <a:r>
              <a:rPr lang="en-US" sz="900" dirty="0" err="1"/>
              <a:t>prevazuta</a:t>
            </a:r>
            <a:r>
              <a:rPr lang="en-US" sz="900" dirty="0"/>
              <a:t> </a:t>
            </a:r>
            <a:r>
              <a:rPr lang="en-US" sz="900" dirty="0" err="1"/>
              <a:t>pentru</a:t>
            </a:r>
            <a:r>
              <a:rPr lang="en-US" sz="900" dirty="0"/>
              <a:t> a </a:t>
            </a:r>
            <a:r>
              <a:rPr lang="en-US" sz="900" dirty="0" err="1"/>
              <a:t>asigura</a:t>
            </a:r>
            <a:r>
              <a:rPr lang="en-US" sz="900" dirty="0"/>
              <a:t> o </a:t>
            </a:r>
            <a:r>
              <a:rPr lang="en-US" sz="900" dirty="0" err="1"/>
              <a:t>siguranta</a:t>
            </a:r>
            <a:r>
              <a:rPr lang="en-US" sz="900" dirty="0"/>
              <a:t> </a:t>
            </a:r>
            <a:r>
              <a:rPr lang="en-US" sz="900" dirty="0" err="1"/>
              <a:t>copilului</a:t>
            </a:r>
            <a:r>
              <a:rPr lang="en-US" sz="900" dirty="0"/>
              <a:t> </a:t>
            </a:r>
            <a:r>
              <a:rPr lang="en-US" sz="900" dirty="0" err="1"/>
              <a:t>dumneavoastra</a:t>
            </a:r>
            <a:r>
              <a:rPr lang="en-US" sz="900" dirty="0"/>
              <a:t> </a:t>
            </a:r>
            <a:r>
              <a:rPr lang="en-US" sz="900" dirty="0" err="1"/>
              <a:t>si</a:t>
            </a:r>
            <a:r>
              <a:rPr lang="en-US" sz="900" dirty="0"/>
              <a:t> </a:t>
            </a:r>
            <a:r>
              <a:rPr lang="en-US" sz="900" dirty="0" err="1"/>
              <a:t>trebuie</a:t>
            </a:r>
            <a:r>
              <a:rPr lang="en-US" sz="900" dirty="0"/>
              <a:t> </a:t>
            </a:r>
            <a:r>
              <a:rPr lang="en-US" sz="900" dirty="0" err="1"/>
              <a:t>folosita</a:t>
            </a:r>
            <a:r>
              <a:rPr lang="en-US" sz="900" dirty="0"/>
              <a:t> </a:t>
            </a:r>
            <a:r>
              <a:rPr lang="en-US" sz="900" dirty="0" err="1"/>
              <a:t>intotdeauna</a:t>
            </a:r>
            <a:r>
              <a:rPr lang="en-US" sz="900" dirty="0"/>
              <a:t>.</a:t>
            </a:r>
          </a:p>
          <a:p>
            <a:pPr algn="just"/>
            <a:r>
              <a:rPr lang="en-US" sz="900" dirty="0" smtClean="0"/>
              <a:t>- </a:t>
            </a:r>
            <a:r>
              <a:rPr lang="en-US" sz="900" dirty="0" err="1" smtClean="0"/>
              <a:t>Pentru</a:t>
            </a:r>
            <a:r>
              <a:rPr lang="en-US" sz="900" dirty="0" smtClean="0"/>
              <a:t> </a:t>
            </a:r>
            <a:r>
              <a:rPr lang="en-US" sz="900" dirty="0"/>
              <a:t>a </a:t>
            </a:r>
            <a:r>
              <a:rPr lang="en-US" sz="900" dirty="0" err="1"/>
              <a:t>debloca</a:t>
            </a:r>
            <a:r>
              <a:rPr lang="en-US" sz="900" dirty="0"/>
              <a:t> </a:t>
            </a:r>
            <a:r>
              <a:rPr lang="en-US" sz="900" dirty="0" err="1"/>
              <a:t>centura</a:t>
            </a:r>
            <a:r>
              <a:rPr lang="en-US" sz="900" dirty="0"/>
              <a:t>, </a:t>
            </a:r>
            <a:r>
              <a:rPr lang="en-US" sz="900" dirty="0" err="1"/>
              <a:t>apasati</a:t>
            </a:r>
            <a:r>
              <a:rPr lang="en-US" sz="900" dirty="0"/>
              <a:t> </a:t>
            </a:r>
            <a:r>
              <a:rPr lang="en-US" sz="900" dirty="0" err="1"/>
              <a:t>butonul</a:t>
            </a:r>
            <a:r>
              <a:rPr lang="en-US" sz="900" dirty="0"/>
              <a:t> </a:t>
            </a:r>
            <a:r>
              <a:rPr lang="en-US" sz="900" dirty="0" err="1"/>
              <a:t>cataramei</a:t>
            </a:r>
            <a:r>
              <a:rPr lang="en-US" sz="900" dirty="0"/>
              <a:t> (a) </a:t>
            </a:r>
            <a:r>
              <a:rPr lang="en-US" sz="900" dirty="0" err="1"/>
              <a:t>si</a:t>
            </a:r>
            <a:r>
              <a:rPr lang="en-US" sz="900" dirty="0"/>
              <a:t> </a:t>
            </a:r>
            <a:r>
              <a:rPr lang="en-US" sz="900" dirty="0" err="1"/>
              <a:t>scoateti</a:t>
            </a:r>
            <a:r>
              <a:rPr lang="en-US" sz="900" dirty="0"/>
              <a:t> </a:t>
            </a:r>
            <a:r>
              <a:rPr lang="en-US" sz="900" dirty="0" err="1"/>
              <a:t>cataramele</a:t>
            </a:r>
            <a:r>
              <a:rPr lang="en-US" sz="900" dirty="0"/>
              <a:t>.</a:t>
            </a:r>
          </a:p>
          <a:p>
            <a:pPr algn="just"/>
            <a:r>
              <a:rPr lang="en-US" sz="900" dirty="0" smtClean="0"/>
              <a:t>- </a:t>
            </a:r>
            <a:r>
              <a:rPr lang="en-US" sz="900" dirty="0" err="1" smtClean="0"/>
              <a:t>Pentru</a:t>
            </a:r>
            <a:r>
              <a:rPr lang="en-US" sz="900" dirty="0" smtClean="0"/>
              <a:t> </a:t>
            </a:r>
            <a:r>
              <a:rPr lang="en-US" sz="900" dirty="0"/>
              <a:t>a </a:t>
            </a:r>
            <a:r>
              <a:rPr lang="en-US" sz="900" dirty="0" err="1"/>
              <a:t>fixa</a:t>
            </a:r>
            <a:r>
              <a:rPr lang="en-US" sz="900" dirty="0"/>
              <a:t> </a:t>
            </a:r>
            <a:r>
              <a:rPr lang="en-US" sz="900" dirty="0" err="1"/>
              <a:t>centura</a:t>
            </a:r>
            <a:r>
              <a:rPr lang="en-US" sz="900" dirty="0"/>
              <a:t>, </a:t>
            </a:r>
            <a:r>
              <a:rPr lang="en-US" sz="900" dirty="0" err="1"/>
              <a:t>introduceti</a:t>
            </a:r>
            <a:r>
              <a:rPr lang="en-US" sz="900" dirty="0"/>
              <a:t> </a:t>
            </a:r>
            <a:r>
              <a:rPr lang="en-US" sz="900" dirty="0" err="1"/>
              <a:t>cataramele</a:t>
            </a:r>
            <a:r>
              <a:rPr lang="en-US" sz="900" dirty="0"/>
              <a:t> </a:t>
            </a:r>
            <a:r>
              <a:rPr lang="en-US" sz="900" dirty="0" err="1"/>
              <a:t>centurii</a:t>
            </a:r>
            <a:r>
              <a:rPr lang="en-US" sz="900" dirty="0"/>
              <a:t> (b) </a:t>
            </a:r>
            <a:r>
              <a:rPr lang="en-US" sz="900" dirty="0" err="1"/>
              <a:t>aflate</a:t>
            </a:r>
            <a:r>
              <a:rPr lang="en-US" sz="900" dirty="0"/>
              <a:t> in </a:t>
            </a:r>
            <a:r>
              <a:rPr lang="en-US" sz="900" dirty="0" err="1"/>
              <a:t>spatele</a:t>
            </a:r>
            <a:r>
              <a:rPr lang="en-US" sz="900" dirty="0"/>
              <a:t> </a:t>
            </a:r>
            <a:r>
              <a:rPr lang="en-US" sz="900" dirty="0" err="1"/>
              <a:t>scaunului</a:t>
            </a:r>
            <a:r>
              <a:rPr lang="en-US" sz="900" dirty="0"/>
              <a:t> in </a:t>
            </a:r>
            <a:r>
              <a:rPr lang="en-US" sz="900" dirty="0" err="1"/>
              <a:t>orificiile</a:t>
            </a:r>
            <a:r>
              <a:rPr lang="en-US" sz="900" dirty="0"/>
              <a:t> </a:t>
            </a:r>
            <a:r>
              <a:rPr lang="en-US" sz="900" dirty="0" err="1"/>
              <a:t>cataramei</a:t>
            </a:r>
            <a:r>
              <a:rPr lang="en-US" sz="900" dirty="0"/>
              <a:t> </a:t>
            </a:r>
            <a:r>
              <a:rPr lang="en-US" sz="900" dirty="0" err="1"/>
              <a:t>si</a:t>
            </a:r>
            <a:r>
              <a:rPr lang="en-US" sz="900" dirty="0"/>
              <a:t> </a:t>
            </a:r>
            <a:r>
              <a:rPr lang="en-US" sz="900" dirty="0" err="1"/>
              <a:t>apasati</a:t>
            </a:r>
            <a:r>
              <a:rPr lang="en-US" sz="900" dirty="0"/>
              <a:t> </a:t>
            </a:r>
            <a:r>
              <a:rPr lang="en-US" sz="900" dirty="0" err="1"/>
              <a:t>pana</a:t>
            </a:r>
            <a:r>
              <a:rPr lang="en-US" sz="900" dirty="0"/>
              <a:t> </a:t>
            </a:r>
            <a:r>
              <a:rPr lang="en-US" sz="900" dirty="0" err="1"/>
              <a:t>cand</a:t>
            </a:r>
            <a:r>
              <a:rPr lang="en-US" sz="900" dirty="0"/>
              <a:t> </a:t>
            </a:r>
            <a:r>
              <a:rPr lang="en-US" sz="900" dirty="0" err="1"/>
              <a:t>acestea</a:t>
            </a:r>
            <a:r>
              <a:rPr lang="en-US" sz="900" dirty="0"/>
              <a:t> se </a:t>
            </a:r>
            <a:r>
              <a:rPr lang="en-US" sz="900" dirty="0" err="1"/>
              <a:t>vor</a:t>
            </a:r>
            <a:r>
              <a:rPr lang="en-US" sz="900" dirty="0"/>
              <a:t> </a:t>
            </a:r>
            <a:r>
              <a:rPr lang="en-US" sz="900" dirty="0" err="1"/>
              <a:t>bloca</a:t>
            </a:r>
            <a:r>
              <a:rPr lang="en-US" sz="900" dirty="0"/>
              <a:t>/</a:t>
            </a:r>
            <a:r>
              <a:rPr lang="en-US" sz="900" dirty="0" err="1"/>
              <a:t>fixa</a:t>
            </a:r>
            <a:r>
              <a:rPr lang="en-US" sz="900" dirty="0"/>
              <a:t>.</a:t>
            </a:r>
          </a:p>
          <a:p>
            <a:pPr algn="just"/>
            <a:r>
              <a:rPr lang="en-US" sz="900" dirty="0" err="1"/>
              <a:t>Pe</a:t>
            </a:r>
            <a:r>
              <a:rPr lang="en-US" sz="900" dirty="0"/>
              <a:t> </a:t>
            </a:r>
            <a:r>
              <a:rPr lang="en-US" sz="900" dirty="0" err="1"/>
              <a:t>curele</a:t>
            </a:r>
            <a:r>
              <a:rPr lang="en-US" sz="900" dirty="0"/>
              <a:t> </a:t>
            </a:r>
            <a:r>
              <a:rPr lang="en-US" sz="900" dirty="0" err="1"/>
              <a:t>si</a:t>
            </a:r>
            <a:r>
              <a:rPr lang="en-US" sz="900" dirty="0"/>
              <a:t> </a:t>
            </a:r>
            <a:r>
              <a:rPr lang="en-US" sz="900" dirty="0" err="1"/>
              <a:t>centura</a:t>
            </a:r>
            <a:r>
              <a:rPr lang="en-US" sz="900" dirty="0"/>
              <a:t> </a:t>
            </a:r>
            <a:r>
              <a:rPr lang="en-US" sz="900" dirty="0" err="1"/>
              <a:t>pentru</a:t>
            </a:r>
            <a:r>
              <a:rPr lang="en-US" sz="900" dirty="0"/>
              <a:t> </a:t>
            </a:r>
            <a:r>
              <a:rPr lang="en-US" sz="900" dirty="0" err="1"/>
              <a:t>talie</a:t>
            </a:r>
            <a:r>
              <a:rPr lang="en-US" sz="900" dirty="0"/>
              <a:t> </a:t>
            </a:r>
            <a:r>
              <a:rPr lang="en-US" sz="900" dirty="0" err="1"/>
              <a:t>sunt</a:t>
            </a:r>
            <a:r>
              <a:rPr lang="en-US" sz="900" dirty="0"/>
              <a:t> </a:t>
            </a:r>
            <a:r>
              <a:rPr lang="en-US" sz="900" dirty="0" err="1"/>
              <a:t>montate</a:t>
            </a:r>
            <a:r>
              <a:rPr lang="en-US" sz="900" dirty="0"/>
              <a:t> </a:t>
            </a:r>
            <a:r>
              <a:rPr lang="en-US" sz="900" dirty="0" err="1"/>
              <a:t>dispozitive</a:t>
            </a:r>
            <a:r>
              <a:rPr lang="en-US" sz="900" dirty="0"/>
              <a:t> de </a:t>
            </a:r>
            <a:r>
              <a:rPr lang="en-US" sz="900" dirty="0" err="1"/>
              <a:t>reglare</a:t>
            </a:r>
            <a:r>
              <a:rPr lang="en-US" sz="900" dirty="0"/>
              <a:t> </a:t>
            </a:r>
            <a:r>
              <a:rPr lang="en-US" sz="900" dirty="0" err="1"/>
              <a:t>glisante</a:t>
            </a:r>
            <a:r>
              <a:rPr lang="en-US" sz="900" dirty="0"/>
              <a:t> (c). </a:t>
            </a:r>
            <a:r>
              <a:rPr lang="en-US" sz="900" dirty="0" err="1"/>
              <a:t>Curelele</a:t>
            </a:r>
            <a:r>
              <a:rPr lang="en-US" sz="900" dirty="0"/>
              <a:t> </a:t>
            </a:r>
            <a:r>
              <a:rPr lang="en-US" sz="900" dirty="0" err="1"/>
              <a:t>trebuie</a:t>
            </a:r>
            <a:r>
              <a:rPr lang="en-US" sz="900" dirty="0"/>
              <a:t> </a:t>
            </a:r>
            <a:r>
              <a:rPr lang="en-US" sz="900" dirty="0" err="1"/>
              <a:t>sa</a:t>
            </a:r>
            <a:r>
              <a:rPr lang="en-US" sz="900" dirty="0"/>
              <a:t> fie </a:t>
            </a:r>
            <a:r>
              <a:rPr lang="en-US" sz="900" dirty="0" err="1"/>
              <a:t>ajustate</a:t>
            </a:r>
            <a:r>
              <a:rPr lang="en-US" sz="900" dirty="0"/>
              <a:t> cu </a:t>
            </a:r>
            <a:r>
              <a:rPr lang="en-US" sz="900" dirty="0" err="1"/>
              <a:t>atentie</a:t>
            </a:r>
            <a:r>
              <a:rPr lang="en-US" sz="900" dirty="0"/>
              <a:t> </a:t>
            </a:r>
            <a:r>
              <a:rPr lang="en-US" sz="900" dirty="0" err="1"/>
              <a:t>pentru</a:t>
            </a:r>
            <a:r>
              <a:rPr lang="en-US" sz="900" dirty="0"/>
              <a:t> a </a:t>
            </a:r>
            <a:r>
              <a:rPr lang="en-US" sz="900" dirty="0" err="1"/>
              <a:t>asigura</a:t>
            </a:r>
            <a:r>
              <a:rPr lang="en-US" sz="900" dirty="0"/>
              <a:t> un </a:t>
            </a:r>
            <a:r>
              <a:rPr lang="en-US" sz="900" dirty="0" err="1"/>
              <a:t>confort</a:t>
            </a:r>
            <a:r>
              <a:rPr lang="en-US" sz="900" dirty="0"/>
              <a:t> </a:t>
            </a:r>
            <a:r>
              <a:rPr lang="en-US" sz="900" dirty="0" err="1"/>
              <a:t>copilului</a:t>
            </a:r>
            <a:r>
              <a:rPr lang="en-US" sz="900" dirty="0"/>
              <a:t>.</a:t>
            </a:r>
          </a:p>
        </p:txBody>
      </p:sp>
      <p:sp>
        <p:nvSpPr>
          <p:cNvPr id="12" name="TextBox 49"/>
          <p:cNvSpPr txBox="1">
            <a:spLocks noChangeAspect="1"/>
          </p:cNvSpPr>
          <p:nvPr/>
        </p:nvSpPr>
        <p:spPr>
          <a:xfrm>
            <a:off x="11498580" y="6511017"/>
            <a:ext cx="384330" cy="238363"/>
          </a:xfrm>
          <a:prstGeom prst="roundRect">
            <a:avLst/>
          </a:prstGeom>
          <a:noFill/>
          <a:ln w="6350">
            <a:solidFill>
              <a:schemeClr val="tx1"/>
            </a:solidFill>
          </a:ln>
        </p:spPr>
        <p:txBody>
          <a:bodyPr wrap="square" rtlCol="0" anchor="ctr">
            <a:spAutoFit/>
          </a:bodyPr>
          <a:lstStyle/>
          <a:p>
            <a:pPr algn="ctr"/>
            <a:r>
              <a:rPr lang="bg-BG" sz="800" b="1" dirty="0" smtClean="0">
                <a:latin typeface="Arial" pitchFamily="34" charset="0"/>
                <a:cs typeface="Arial" pitchFamily="34" charset="0"/>
              </a:rPr>
              <a:t>21</a:t>
            </a:r>
            <a:endParaRPr lang="bg-BG" sz="800" b="1" dirty="0">
              <a:latin typeface="Arial" pitchFamily="34" charset="0"/>
              <a:cs typeface="Arial" pitchFamily="34" charset="0"/>
            </a:endParaRPr>
          </a:p>
        </p:txBody>
      </p:sp>
      <p:sp>
        <p:nvSpPr>
          <p:cNvPr id="13" name="Rectangle 12"/>
          <p:cNvSpPr/>
          <p:nvPr/>
        </p:nvSpPr>
        <p:spPr>
          <a:xfrm>
            <a:off x="6789420" y="0"/>
            <a:ext cx="5097780" cy="5355312"/>
          </a:xfrm>
          <a:prstGeom prst="rect">
            <a:avLst/>
          </a:prstGeom>
        </p:spPr>
        <p:txBody>
          <a:bodyPr wrap="square">
            <a:spAutoFit/>
          </a:bodyPr>
          <a:lstStyle/>
          <a:p>
            <a:r>
              <a:rPr lang="ru-RU" sz="900" dirty="0">
                <a:latin typeface="Times New Roman" panose="02020603050405020304" pitchFamily="18" charset="0"/>
                <a:ea typeface="Times New Roman" panose="02020603050405020304" pitchFamily="18" charset="0"/>
                <a:cs typeface="Calibri" panose="020F0502020204030204" pitchFamily="34" charset="0"/>
              </a:rPr>
              <a:t>15. Всегда размещайте ремни безопасности, когда ребёнок находится на стульчике, чтобы обеспечить его безопасность и предотвратить риск серьёзных травм в случае случайного </a:t>
            </a:r>
            <a:r>
              <a:rPr lang="ru-RU" sz="900" dirty="0" err="1">
                <a:latin typeface="Times New Roman" panose="02020603050405020304" pitchFamily="18" charset="0"/>
                <a:ea typeface="Times New Roman" panose="02020603050405020304" pitchFamily="18" charset="0"/>
                <a:cs typeface="Calibri" panose="020F0502020204030204" pitchFamily="34" charset="0"/>
              </a:rPr>
              <a:t>выпрямленя</a:t>
            </a:r>
            <a:r>
              <a:rPr lang="ru-RU" sz="900" dirty="0">
                <a:latin typeface="Times New Roman" panose="02020603050405020304" pitchFamily="18" charset="0"/>
                <a:ea typeface="Times New Roman" panose="02020603050405020304" pitchFamily="18" charset="0"/>
                <a:cs typeface="Calibri" panose="020F0502020204030204" pitchFamily="34" charset="0"/>
              </a:rPr>
              <a:t> ребёнка, </a:t>
            </a:r>
            <a:r>
              <a:rPr lang="ru-RU" sz="900" dirty="0" err="1">
                <a:latin typeface="Times New Roman" panose="02020603050405020304" pitchFamily="18" charset="0"/>
                <a:ea typeface="Times New Roman" panose="02020603050405020304" pitchFamily="18" charset="0"/>
                <a:cs typeface="Calibri" panose="020F0502020204030204" pitchFamily="34" charset="0"/>
              </a:rPr>
              <a:t>скользновения</a:t>
            </a:r>
            <a:r>
              <a:rPr lang="ru-RU" sz="900" dirty="0">
                <a:latin typeface="Times New Roman" panose="02020603050405020304" pitchFamily="18" charset="0"/>
                <a:ea typeface="Times New Roman" panose="02020603050405020304" pitchFamily="18" charset="0"/>
                <a:cs typeface="Calibri" panose="020F0502020204030204" pitchFamily="34" charset="0"/>
              </a:rPr>
              <a:t> и падения со стульчика.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16. Перед использованием продукта необходимо убедиться, что ремни безопасности должным образом размещены.</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17. Проверяйте каждый раз, перекручены ли ремни, меняют ли они длину в застегнутом положении, порваны ли они, изношены ли и есть ли отсутствующие части. Перед употреблением, убедитесь, что они прочно прикреплены к конструкции стульчика, что пряжки для застёгивания исправны, и что длина ремня отрегулирована! Пластиковые пряжки и застежки должны быть прочными и надежными!</a:t>
            </a:r>
            <a:endParaRPr lang="en-US" sz="900" dirty="0" smtClean="0">
              <a:effectLst/>
              <a:latin typeface="Calibri" panose="020F0502020204030204" pitchFamily="34" charset="0"/>
              <a:ea typeface="Times New Roman" panose="02020603050405020304" pitchFamily="18" charset="0"/>
            </a:endParaRPr>
          </a:p>
          <a:p>
            <a:r>
              <a:rPr lang="ru-RU" sz="900" b="1" dirty="0">
                <a:latin typeface="Times New Roman" panose="02020603050405020304" pitchFamily="18" charset="0"/>
                <a:ea typeface="Times New Roman" panose="02020603050405020304" pitchFamily="18" charset="0"/>
                <a:cs typeface="Calibri" panose="020F0502020204030204" pitchFamily="34" charset="0"/>
              </a:rPr>
              <a:t>18. ВНИМАНИЕ! ПЕРЕД ИСПОЛЬЗОВАНИЕМ ВСЕГДА </a:t>
            </a:r>
            <a:r>
              <a:rPr lang="ru-RU" sz="900" b="1" cap="all" dirty="0">
                <a:latin typeface="Times New Roman" panose="02020603050405020304" pitchFamily="18" charset="0"/>
                <a:ea typeface="Times New Roman" panose="02020603050405020304" pitchFamily="18" charset="0"/>
                <a:cs typeface="Calibri" panose="020F0502020204030204" pitchFamily="34" charset="0"/>
              </a:rPr>
              <a:t>ПРОВЕРЯТЬ </a:t>
            </a:r>
            <a:r>
              <a:rPr lang="ru-RU" sz="900" b="1" dirty="0">
                <a:latin typeface="Times New Roman" panose="02020603050405020304" pitchFamily="18" charset="0"/>
                <a:ea typeface="Times New Roman" panose="02020603050405020304" pitchFamily="18" charset="0"/>
                <a:cs typeface="Calibri" panose="020F0502020204030204" pitchFamily="34" charset="0"/>
              </a:rPr>
              <a:t>РАБОТУ БЛОКИРОВОК!</a:t>
            </a:r>
            <a:endParaRPr lang="en-US" sz="900" dirty="0" smtClean="0">
              <a:effectLst/>
              <a:latin typeface="Calibri" panose="020F0502020204030204" pitchFamily="34" charset="0"/>
              <a:ea typeface="Times New Roman" panose="02020603050405020304" pitchFamily="18" charset="0"/>
            </a:endParaRPr>
          </a:p>
          <a:p>
            <a:r>
              <a:rPr lang="ru-RU" sz="900" b="1" dirty="0">
                <a:latin typeface="Times New Roman" panose="02020603050405020304" pitchFamily="18" charset="0"/>
                <a:ea typeface="Times New Roman" panose="02020603050405020304" pitchFamily="18" charset="0"/>
                <a:cs typeface="Calibri" panose="020F0502020204030204" pitchFamily="34" charset="0"/>
              </a:rPr>
              <a:t>19. ВНИМАНИЕ! БЕРЕЧЬ ОТ ОГНЯ И ДРУГИХ ИСТОЧНИКОВ ТЕПЛА! СУЩЕСТВУЕТ РИСК ТРАВМЫ ДЛЯ РЕБЕНКА ИЛИ ПОВРЕЖДЕНИЯ ИЗДЕЛИЯ. НЕ ХРАНИТ</a:t>
            </a:r>
            <a:r>
              <a:rPr lang="ru-RU" sz="900" b="1" cap="all" dirty="0">
                <a:latin typeface="Times New Roman" panose="02020603050405020304" pitchFamily="18" charset="0"/>
                <a:ea typeface="Times New Roman" panose="02020603050405020304" pitchFamily="18" charset="0"/>
                <a:cs typeface="Calibri" panose="020F0502020204030204" pitchFamily="34" charset="0"/>
              </a:rPr>
              <a:t>Ь </a:t>
            </a:r>
            <a:r>
              <a:rPr lang="ru-RU" sz="900" b="1" dirty="0">
                <a:latin typeface="Times New Roman" panose="02020603050405020304" pitchFamily="18" charset="0"/>
                <a:ea typeface="Times New Roman" panose="02020603050405020304" pitchFamily="18" charset="0"/>
                <a:cs typeface="Calibri" panose="020F0502020204030204" pitchFamily="34" charset="0"/>
              </a:rPr>
              <a:t>И НЕ ИСПОЛЬЗОВАТ</a:t>
            </a:r>
            <a:r>
              <a:rPr lang="ru-RU" sz="900" b="1" cap="all" dirty="0">
                <a:latin typeface="Times New Roman" panose="02020603050405020304" pitchFamily="18" charset="0"/>
                <a:ea typeface="Times New Roman" panose="02020603050405020304" pitchFamily="18" charset="0"/>
                <a:cs typeface="Calibri" panose="020F0502020204030204" pitchFamily="34" charset="0"/>
              </a:rPr>
              <a:t>Ь </a:t>
            </a:r>
            <a:r>
              <a:rPr lang="ru-RU" sz="900" b="1" dirty="0">
                <a:latin typeface="Times New Roman" panose="02020603050405020304" pitchFamily="18" charset="0"/>
                <a:ea typeface="Times New Roman" panose="02020603050405020304" pitchFamily="18" charset="0"/>
                <a:cs typeface="Calibri" panose="020F0502020204030204" pitchFamily="34" charset="0"/>
              </a:rPr>
              <a:t>ВБЛИЗИ ОТКРЫТЫХ ОЧАГОВ ИЛИ ДРУГИХ ИСТОЧНИКОВ ТЕПЛА - ЭЛЕКТРИЧЕСКИХ ОБОГРЕВАТЕЛЕЙ, ГАЗОВЫХ ПЛИТ И Т.Д.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20. Сборка изделия должна проводиться взрослым. Дети не должны присутствовать во время сборки.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21. Стульчик подходит для использования только одним ребёнком! Не размещать и не позволять нескольким детям использовать изделие одновременно!</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22. Перед тем, как поместить ребёнка на стульчик, убедиться, что он полностью развернут и закреплён в открытом положении, и все механизмы блокировки хорошо закрыты! Это предотвратит травму ребёнка от внезапного складывания стульчика.</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23. Не позволять ребёнку стоять в вертикальном положении на стульчике!</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24. Столешница не предназначен для того, чтобы держать ребёнка на стульчике!</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25. Не используйте стульчик для кормления без столешницы, и всегда убедитесь, что он установлен надёжно.</a:t>
            </a:r>
            <a:endParaRPr lang="en-US" sz="900" dirty="0" smtClean="0">
              <a:effectLst/>
              <a:latin typeface="Calibri" panose="020F0502020204030204" pitchFamily="34" charset="0"/>
              <a:ea typeface="Times New Roman" panose="02020603050405020304" pitchFamily="18" charset="0"/>
            </a:endParaRPr>
          </a:p>
          <a:p>
            <a:r>
              <a:rPr lang="ru-RU" sz="900" dirty="0" smtClean="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a:t>
            </a:r>
            <a:r>
              <a:rPr lang="ru-RU" sz="900" dirty="0">
                <a:latin typeface="Times New Roman" panose="02020603050405020304" pitchFamily="18" charset="0"/>
                <a:ea typeface="Times New Roman" panose="02020603050405020304" pitchFamily="18" charset="0"/>
                <a:cs typeface="Calibri" panose="020F0502020204030204" pitchFamily="34" charset="0"/>
              </a:rPr>
              <a:t>26. Всегда оставлять достаточное, но безопасное расстояние между ребёнком и столешницы.</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27. Будьте осторожны при регулировке положения столешницы, подножки и при складывании или раскладывании стульчика из-за риска защемления пальцев.</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28. Никогда не поднимайте, не двигайте, не складывайте, не делайте настройки или ремонтируйте стульчик, когда в нем есть ребенок. Это может привести к травме ребенка!</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29. Не поднимайте стульчик за столешницу или подножку!</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30. Стульчик не игрушка, не позволяйте ребёнку висеть на нем или играть с ним!</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31. Ходунки не игрушка, и не позволяйте другим детям толкать их и играть с ними, когда ваш ребенок находится в них!</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32. Хранить стульчик для кормления, пока не используется, подальше от горячих поверхностей и жидкостей, шнуров для занавесей и электрических кабелей.</a:t>
            </a:r>
            <a:endParaRPr lang="en-US" sz="900" dirty="0">
              <a:effectLst/>
              <a:latin typeface="Calibri" panose="020F0502020204030204" pitchFamily="34" charset="0"/>
              <a:ea typeface="Times New Roman" panose="02020603050405020304" pitchFamily="18" charset="0"/>
            </a:endParaRPr>
          </a:p>
        </p:txBody>
      </p:sp>
      <p:sp>
        <p:nvSpPr>
          <p:cNvPr id="14" name="TextBox 42"/>
          <p:cNvSpPr txBox="1"/>
          <p:nvPr/>
        </p:nvSpPr>
        <p:spPr>
          <a:xfrm>
            <a:off x="6822492" y="5350313"/>
            <a:ext cx="5064708"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ЧАСТИ</a:t>
            </a:r>
            <a:endParaRPr lang="bg-BG" sz="900" b="1" dirty="0">
              <a:solidFill>
                <a:schemeClr val="tx1"/>
              </a:solidFill>
              <a:cs typeface="Arial" pitchFamily="34" charset="0"/>
            </a:endParaRPr>
          </a:p>
        </p:txBody>
      </p:sp>
      <p:sp>
        <p:nvSpPr>
          <p:cNvPr id="15" name="Rectangle 14"/>
          <p:cNvSpPr/>
          <p:nvPr/>
        </p:nvSpPr>
        <p:spPr>
          <a:xfrm>
            <a:off x="6822492" y="5704323"/>
            <a:ext cx="5064708" cy="388696"/>
          </a:xfrm>
          <a:prstGeom prst="rect">
            <a:avLst/>
          </a:prstGeom>
        </p:spPr>
        <p:txBody>
          <a:bodyPr wrap="square">
            <a:spAutoFit/>
          </a:bodyPr>
          <a:lstStyle/>
          <a:p>
            <a:pPr>
              <a:lnSpc>
                <a:spcPct val="107000"/>
              </a:lnSpc>
              <a:spcAft>
                <a:spcPts val="800"/>
              </a:spcAft>
            </a:pPr>
            <a:r>
              <a:rPr lang="ru-RU" sz="900" dirty="0" smtClean="0">
                <a:effectLst/>
                <a:latin typeface="Times New Roman" panose="02020603050405020304" pitchFamily="18" charset="0"/>
                <a:ea typeface="Times New Roman" panose="02020603050405020304" pitchFamily="18" charset="0"/>
                <a:cs typeface="Calibri" panose="020F0502020204030204" pitchFamily="34" charset="0"/>
              </a:rPr>
              <a:t>1. Столешница; 2. 5-точечный ремень; 3. Подножка; 4. Кнопка блокировки; 5. Передние ножки (кверху шире); 6. Корзина для игрушек; 7. Задние ножки (кверху уже)</a:t>
            </a:r>
            <a:endParaRPr lang="en-US" sz="9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6440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9"/>
          <p:cNvSpPr txBox="1">
            <a:spLocks noChangeAspect="1"/>
          </p:cNvSpPr>
          <p:nvPr/>
        </p:nvSpPr>
        <p:spPr>
          <a:xfrm>
            <a:off x="363325" y="6510249"/>
            <a:ext cx="334925" cy="255389"/>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19</a:t>
            </a:r>
            <a:endParaRPr lang="bg-BG" sz="900" b="1" dirty="0">
              <a:latin typeface="Arial" pitchFamily="34" charset="0"/>
              <a:cs typeface="Arial" pitchFamily="34" charset="0"/>
            </a:endParaRPr>
          </a:p>
        </p:txBody>
      </p:sp>
      <p:sp>
        <p:nvSpPr>
          <p:cNvPr id="3" name="TextBox 2"/>
          <p:cNvSpPr txBox="1"/>
          <p:nvPr/>
        </p:nvSpPr>
        <p:spPr>
          <a:xfrm>
            <a:off x="228600" y="40108"/>
            <a:ext cx="516636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a:solidFill>
                  <a:schemeClr val="tx1"/>
                </a:solidFill>
                <a:cs typeface="Arial" pitchFamily="34" charset="0"/>
              </a:rPr>
              <a:t> </a:t>
            </a:r>
            <a:r>
              <a:rPr lang="en-US" sz="900" b="1" dirty="0" err="1">
                <a:solidFill>
                  <a:schemeClr val="tx1"/>
                </a:solidFill>
                <a:cs typeface="Arial" pitchFamily="34" charset="0"/>
              </a:rPr>
              <a:t>Pliere</a:t>
            </a:r>
            <a:endParaRPr lang="bg-BG" sz="900" b="1" dirty="0">
              <a:solidFill>
                <a:schemeClr val="tx1"/>
              </a:solidFill>
              <a:cs typeface="Arial" pitchFamily="34" charset="0"/>
            </a:endParaRPr>
          </a:p>
        </p:txBody>
      </p:sp>
      <p:sp>
        <p:nvSpPr>
          <p:cNvPr id="4" name="TextBox 3"/>
          <p:cNvSpPr txBox="1"/>
          <p:nvPr/>
        </p:nvSpPr>
        <p:spPr>
          <a:xfrm>
            <a:off x="363325" y="295497"/>
            <a:ext cx="5031635" cy="923330"/>
          </a:xfrm>
          <a:prstGeom prst="rect">
            <a:avLst/>
          </a:prstGeom>
          <a:noFill/>
        </p:spPr>
        <p:txBody>
          <a:bodyPr wrap="square" rtlCol="0">
            <a:spAutoFit/>
          </a:bodyPr>
          <a:lstStyle/>
          <a:p>
            <a:pPr marL="228600" indent="-228600" algn="just">
              <a:buAutoNum type="arabicPeriod"/>
            </a:pPr>
            <a:r>
              <a:rPr lang="en-US" sz="900" dirty="0" smtClean="0"/>
              <a:t>Eliberati </a:t>
            </a:r>
            <a:r>
              <a:rPr lang="en-US" sz="900" dirty="0" err="1"/>
              <a:t>clema</a:t>
            </a:r>
            <a:r>
              <a:rPr lang="en-US" sz="900" dirty="0"/>
              <a:t> </a:t>
            </a:r>
            <a:r>
              <a:rPr lang="en-US" sz="900" dirty="0" err="1"/>
              <a:t>curelei</a:t>
            </a:r>
            <a:r>
              <a:rPr lang="en-US" sz="900" dirty="0"/>
              <a:t> </a:t>
            </a:r>
            <a:r>
              <a:rPr lang="en-US" sz="900" dirty="0" err="1"/>
              <a:t>aflata</a:t>
            </a:r>
            <a:r>
              <a:rPr lang="en-US" sz="900" dirty="0"/>
              <a:t> in </a:t>
            </a:r>
            <a:r>
              <a:rPr lang="en-US" sz="900" dirty="0" err="1"/>
              <a:t>partea</a:t>
            </a:r>
            <a:r>
              <a:rPr lang="en-US" sz="900" dirty="0"/>
              <a:t> </a:t>
            </a:r>
            <a:r>
              <a:rPr lang="en-US" sz="900" dirty="0" err="1"/>
              <a:t>inferioara</a:t>
            </a:r>
            <a:r>
              <a:rPr lang="en-US" sz="900" dirty="0"/>
              <a:t> a </a:t>
            </a:r>
            <a:r>
              <a:rPr lang="en-US" sz="900" dirty="0" err="1"/>
              <a:t>tavitei</a:t>
            </a:r>
            <a:r>
              <a:rPr lang="en-US" sz="900" dirty="0"/>
              <a:t> </a:t>
            </a:r>
            <a:r>
              <a:rPr lang="en-US" sz="900" dirty="0" err="1"/>
              <a:t>pentru</a:t>
            </a:r>
            <a:r>
              <a:rPr lang="en-US" sz="900" dirty="0"/>
              <a:t> </a:t>
            </a:r>
            <a:r>
              <a:rPr lang="en-US" sz="900" dirty="0" err="1"/>
              <a:t>alimente</a:t>
            </a:r>
            <a:r>
              <a:rPr lang="en-US" sz="900" dirty="0"/>
              <a:t> (fig. 12)</a:t>
            </a:r>
          </a:p>
          <a:p>
            <a:pPr marL="228600" indent="-228600" algn="just">
              <a:buAutoNum type="arabicPeriod"/>
            </a:pPr>
            <a:r>
              <a:rPr lang="en-US" sz="900" dirty="0" smtClean="0"/>
              <a:t>Eliberati </a:t>
            </a:r>
            <a:r>
              <a:rPr lang="en-US" sz="900" dirty="0" err="1"/>
              <a:t>clema</a:t>
            </a:r>
            <a:r>
              <a:rPr lang="en-US" sz="900" dirty="0"/>
              <a:t> </a:t>
            </a:r>
            <a:r>
              <a:rPr lang="en-US" sz="900" dirty="0" err="1"/>
              <a:t>curelei</a:t>
            </a:r>
            <a:r>
              <a:rPr lang="en-US" sz="900" dirty="0"/>
              <a:t> </a:t>
            </a:r>
            <a:r>
              <a:rPr lang="en-US" sz="900" dirty="0" err="1"/>
              <a:t>aflata</a:t>
            </a:r>
            <a:r>
              <a:rPr lang="en-US" sz="900" dirty="0"/>
              <a:t> in </a:t>
            </a:r>
            <a:r>
              <a:rPr lang="en-US" sz="900" dirty="0" err="1"/>
              <a:t>partea</a:t>
            </a:r>
            <a:r>
              <a:rPr lang="en-US" sz="900" dirty="0"/>
              <a:t> </a:t>
            </a:r>
            <a:r>
              <a:rPr lang="en-US" sz="900" dirty="0" err="1"/>
              <a:t>inferioara</a:t>
            </a:r>
            <a:r>
              <a:rPr lang="en-US" sz="900" dirty="0"/>
              <a:t> a </a:t>
            </a:r>
            <a:r>
              <a:rPr lang="en-US" sz="900" dirty="0" err="1"/>
              <a:t>sezutului</a:t>
            </a:r>
            <a:r>
              <a:rPr lang="en-US" sz="900" dirty="0"/>
              <a:t> (fig. 13)</a:t>
            </a:r>
          </a:p>
          <a:p>
            <a:pPr marL="228600" indent="-228600" algn="just">
              <a:buAutoNum type="arabicPeriod"/>
            </a:pPr>
            <a:r>
              <a:rPr lang="en-US" sz="900" dirty="0" err="1" smtClean="0"/>
              <a:t>Intoarceti</a:t>
            </a:r>
            <a:r>
              <a:rPr lang="en-US" sz="900" dirty="0" smtClean="0"/>
              <a:t> </a:t>
            </a:r>
            <a:r>
              <a:rPr lang="en-US" sz="900" dirty="0" err="1"/>
              <a:t>tavita</a:t>
            </a:r>
            <a:r>
              <a:rPr lang="en-US" sz="900" dirty="0"/>
              <a:t> </a:t>
            </a:r>
            <a:r>
              <a:rPr lang="en-US" sz="900" dirty="0" err="1"/>
              <a:t>pentru</a:t>
            </a:r>
            <a:r>
              <a:rPr lang="en-US" sz="900" dirty="0"/>
              <a:t> </a:t>
            </a:r>
            <a:r>
              <a:rPr lang="en-US" sz="900" dirty="0" err="1"/>
              <a:t>alimente</a:t>
            </a:r>
            <a:r>
              <a:rPr lang="en-US" sz="900" dirty="0"/>
              <a:t> </a:t>
            </a:r>
            <a:r>
              <a:rPr lang="en-US" sz="900" dirty="0" err="1"/>
              <a:t>pana</a:t>
            </a:r>
            <a:r>
              <a:rPr lang="en-US" sz="900" dirty="0"/>
              <a:t> in </a:t>
            </a:r>
            <a:r>
              <a:rPr lang="en-US" sz="900" dirty="0" err="1"/>
              <a:t>pozitie</a:t>
            </a:r>
            <a:r>
              <a:rPr lang="en-US" sz="900" dirty="0"/>
              <a:t> </a:t>
            </a:r>
            <a:r>
              <a:rPr lang="en-US" sz="900" dirty="0" err="1"/>
              <a:t>complet</a:t>
            </a:r>
            <a:r>
              <a:rPr lang="en-US" sz="900" dirty="0"/>
              <a:t> </a:t>
            </a:r>
            <a:r>
              <a:rPr lang="en-US" sz="900" dirty="0" err="1"/>
              <a:t>pozitionata</a:t>
            </a:r>
            <a:r>
              <a:rPr lang="en-US" sz="900" dirty="0"/>
              <a:t> </a:t>
            </a:r>
            <a:r>
              <a:rPr lang="en-US" sz="900" dirty="0" err="1"/>
              <a:t>pe</a:t>
            </a:r>
            <a:r>
              <a:rPr lang="en-US" sz="900" dirty="0"/>
              <a:t> </a:t>
            </a:r>
            <a:r>
              <a:rPr lang="en-US" sz="900" dirty="0" err="1"/>
              <a:t>partea</a:t>
            </a:r>
            <a:r>
              <a:rPr lang="en-US" sz="900" dirty="0"/>
              <a:t> din spate a </a:t>
            </a:r>
            <a:r>
              <a:rPr lang="en-US" sz="900" dirty="0" err="1"/>
              <a:t>scaunului</a:t>
            </a:r>
            <a:r>
              <a:rPr lang="en-US" sz="900" dirty="0"/>
              <a:t>. (fig. 12)</a:t>
            </a:r>
          </a:p>
          <a:p>
            <a:pPr marL="228600" indent="-228600" algn="just">
              <a:buAutoNum type="arabicPeriod"/>
            </a:pPr>
            <a:r>
              <a:rPr lang="en-US" sz="900" dirty="0" err="1" smtClean="0"/>
              <a:t>Apasati</a:t>
            </a:r>
            <a:r>
              <a:rPr lang="en-US" sz="900" dirty="0" smtClean="0"/>
              <a:t> </a:t>
            </a:r>
            <a:r>
              <a:rPr lang="en-US" sz="900" dirty="0" err="1"/>
              <a:t>simultan</a:t>
            </a:r>
            <a:r>
              <a:rPr lang="en-US" sz="900" dirty="0"/>
              <a:t> </a:t>
            </a:r>
            <a:r>
              <a:rPr lang="en-US" sz="900" dirty="0" err="1"/>
              <a:t>ambele</a:t>
            </a:r>
            <a:r>
              <a:rPr lang="en-US" sz="900" dirty="0"/>
              <a:t> </a:t>
            </a:r>
            <a:r>
              <a:rPr lang="en-US" sz="900" dirty="0" err="1"/>
              <a:t>butoane</a:t>
            </a:r>
            <a:r>
              <a:rPr lang="en-US" sz="900" dirty="0"/>
              <a:t>, </a:t>
            </a:r>
            <a:r>
              <a:rPr lang="en-US" sz="900" dirty="0" err="1"/>
              <a:t>aflate</a:t>
            </a:r>
            <a:r>
              <a:rPr lang="en-US" sz="900" dirty="0"/>
              <a:t> in </a:t>
            </a:r>
            <a:r>
              <a:rPr lang="en-US" sz="900" dirty="0" err="1"/>
              <a:t>partea</a:t>
            </a:r>
            <a:r>
              <a:rPr lang="en-US" sz="900" dirty="0"/>
              <a:t> de </a:t>
            </a:r>
            <a:r>
              <a:rPr lang="en-US" sz="900" dirty="0" err="1"/>
              <a:t>jos</a:t>
            </a:r>
            <a:r>
              <a:rPr lang="en-US" sz="900" dirty="0"/>
              <a:t> </a:t>
            </a:r>
            <a:r>
              <a:rPr lang="en-US" sz="900" dirty="0" err="1"/>
              <a:t>pe</a:t>
            </a:r>
            <a:r>
              <a:rPr lang="en-US" sz="900" dirty="0"/>
              <a:t> </a:t>
            </a:r>
            <a:r>
              <a:rPr lang="en-US" sz="900" dirty="0" err="1"/>
              <a:t>ambele</a:t>
            </a:r>
            <a:r>
              <a:rPr lang="en-US" sz="900" dirty="0"/>
              <a:t> </a:t>
            </a:r>
            <a:r>
              <a:rPr lang="en-US" sz="900" dirty="0" err="1"/>
              <a:t>parti</a:t>
            </a:r>
            <a:r>
              <a:rPr lang="en-US" sz="900" dirty="0"/>
              <a:t> ale </a:t>
            </a:r>
            <a:r>
              <a:rPr lang="en-US" sz="900" dirty="0" err="1"/>
              <a:t>cadrului</a:t>
            </a:r>
            <a:r>
              <a:rPr lang="en-US" sz="900" dirty="0"/>
              <a:t> </a:t>
            </a:r>
            <a:r>
              <a:rPr lang="en-US" sz="900" dirty="0" err="1"/>
              <a:t>si</a:t>
            </a:r>
            <a:r>
              <a:rPr lang="en-US" sz="900" dirty="0"/>
              <a:t> </a:t>
            </a:r>
            <a:r>
              <a:rPr lang="en-US" sz="900" dirty="0" err="1"/>
              <a:t>trageti</a:t>
            </a:r>
            <a:r>
              <a:rPr lang="en-US" sz="900" dirty="0"/>
              <a:t> </a:t>
            </a:r>
            <a:r>
              <a:rPr lang="en-US" sz="900" dirty="0" err="1"/>
              <a:t>spre</a:t>
            </a:r>
            <a:r>
              <a:rPr lang="en-US" sz="900" dirty="0"/>
              <a:t> </a:t>
            </a:r>
            <a:r>
              <a:rPr lang="en-US" sz="900" dirty="0" err="1"/>
              <a:t>dvs</a:t>
            </a:r>
            <a:r>
              <a:rPr lang="en-US" sz="900" dirty="0"/>
              <a:t>. (fig.14)</a:t>
            </a:r>
          </a:p>
        </p:txBody>
      </p:sp>
      <p:sp>
        <p:nvSpPr>
          <p:cNvPr id="5" name="TextBox 42"/>
          <p:cNvSpPr txBox="1"/>
          <p:nvPr/>
        </p:nvSpPr>
        <p:spPr>
          <a:xfrm>
            <a:off x="363324" y="1242999"/>
            <a:ext cx="5031635"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it-IT" sz="900" b="1" dirty="0">
                <a:solidFill>
                  <a:schemeClr val="tx1"/>
                </a:solidFill>
                <a:cs typeface="Arial" pitchFamily="34" charset="0"/>
              </a:rPr>
              <a:t>INSTRUCTIUNI DE CURATARE SI INTRETINERE</a:t>
            </a:r>
            <a:endParaRPr lang="bg-BG" sz="900" b="1" dirty="0">
              <a:solidFill>
                <a:schemeClr val="tx1"/>
              </a:solidFill>
              <a:cs typeface="Arial" pitchFamily="34" charset="0"/>
            </a:endParaRPr>
          </a:p>
        </p:txBody>
      </p:sp>
      <p:sp>
        <p:nvSpPr>
          <p:cNvPr id="6" name="TextBox 44"/>
          <p:cNvSpPr txBox="1"/>
          <p:nvPr/>
        </p:nvSpPr>
        <p:spPr>
          <a:xfrm>
            <a:off x="363323" y="1474216"/>
            <a:ext cx="5031635" cy="3277820"/>
          </a:xfrm>
          <a:prstGeom prst="rect">
            <a:avLst/>
          </a:prstGeom>
          <a:noFill/>
        </p:spPr>
        <p:txBody>
          <a:bodyPr wrap="square" rtlCol="0">
            <a:spAutoFit/>
          </a:bodyPr>
          <a:lstStyle/>
          <a:p>
            <a:pPr algn="just">
              <a:buAutoNum type="arabicPeriod"/>
            </a:pPr>
            <a:r>
              <a:rPr lang="en-US" sz="900" dirty="0">
                <a:cs typeface="Arial" pitchFamily="34" charset="0"/>
              </a:rPr>
              <a:t>Curatare </a:t>
            </a:r>
            <a:r>
              <a:rPr lang="en-US" sz="900" dirty="0" err="1">
                <a:cs typeface="Arial" pitchFamily="34" charset="0"/>
              </a:rPr>
              <a:t>si</a:t>
            </a:r>
            <a:r>
              <a:rPr lang="en-US" sz="900" dirty="0">
                <a:cs typeface="Arial" pitchFamily="34" charset="0"/>
              </a:rPr>
              <a:t> </a:t>
            </a:r>
            <a:r>
              <a:rPr lang="en-US" sz="900" dirty="0" err="1">
                <a:cs typeface="Arial" pitchFamily="34" charset="0"/>
              </a:rPr>
              <a:t>depozitare</a:t>
            </a:r>
            <a:r>
              <a:rPr lang="en-US" sz="900" dirty="0">
                <a:cs typeface="Arial" pitchFamily="34" charset="0"/>
              </a:rPr>
              <a:t>:</a:t>
            </a:r>
          </a:p>
          <a:p>
            <a:pPr algn="just"/>
            <a:r>
              <a:rPr lang="en-US" sz="900" dirty="0" smtClean="0">
                <a:cs typeface="Arial" pitchFamily="34" charset="0"/>
              </a:rPr>
              <a:t>•</a:t>
            </a:r>
            <a:r>
              <a:rPr lang="en-US" sz="900" dirty="0" err="1" smtClean="0">
                <a:cs typeface="Arial" pitchFamily="34" charset="0"/>
              </a:rPr>
              <a:t>Stergeti</a:t>
            </a:r>
            <a:r>
              <a:rPr lang="en-US" sz="900" dirty="0" smtClean="0">
                <a:cs typeface="Arial" pitchFamily="34" charset="0"/>
              </a:rPr>
              <a:t> </a:t>
            </a:r>
            <a:r>
              <a:rPr lang="en-US" sz="900" dirty="0" err="1">
                <a:cs typeface="Arial" pitchFamily="34" charset="0"/>
              </a:rPr>
              <a:t>componentele</a:t>
            </a:r>
            <a:r>
              <a:rPr lang="en-US" sz="900" dirty="0">
                <a:cs typeface="Arial" pitchFamily="34" charset="0"/>
              </a:rPr>
              <a:t> din plastic </a:t>
            </a:r>
            <a:r>
              <a:rPr lang="en-US" sz="900" dirty="0" err="1">
                <a:cs typeface="Arial" pitchFamily="34" charset="0"/>
              </a:rPr>
              <a:t>si</a:t>
            </a:r>
            <a:r>
              <a:rPr lang="en-US" sz="900" dirty="0">
                <a:cs typeface="Arial" pitchFamily="34" charset="0"/>
              </a:rPr>
              <a:t> metal ale </a:t>
            </a:r>
            <a:r>
              <a:rPr lang="en-US" sz="900" dirty="0" err="1">
                <a:cs typeface="Arial" pitchFamily="34" charset="0"/>
              </a:rPr>
              <a:t>produsului</a:t>
            </a:r>
            <a:r>
              <a:rPr lang="en-US" sz="900" dirty="0">
                <a:cs typeface="Arial" pitchFamily="34" charset="0"/>
              </a:rPr>
              <a:t> </a:t>
            </a:r>
            <a:r>
              <a:rPr lang="en-US" sz="900" dirty="0" err="1">
                <a:cs typeface="Arial" pitchFamily="34" charset="0"/>
              </a:rPr>
              <a:t>numai</a:t>
            </a:r>
            <a:r>
              <a:rPr lang="en-US" sz="900" dirty="0">
                <a:cs typeface="Arial" pitchFamily="34" charset="0"/>
              </a:rPr>
              <a:t> cu o </a:t>
            </a:r>
            <a:r>
              <a:rPr lang="en-US" sz="900" dirty="0" err="1">
                <a:cs typeface="Arial" pitchFamily="34" charset="0"/>
              </a:rPr>
              <a:t>carpa</a:t>
            </a:r>
            <a:r>
              <a:rPr lang="en-US" sz="900" dirty="0">
                <a:cs typeface="Arial" pitchFamily="34" charset="0"/>
              </a:rPr>
              <a:t> </a:t>
            </a:r>
            <a:r>
              <a:rPr lang="en-US" sz="900" dirty="0" err="1">
                <a:cs typeface="Arial" pitchFamily="34" charset="0"/>
              </a:rPr>
              <a:t>umeda</a:t>
            </a:r>
            <a:r>
              <a:rPr lang="en-US" sz="900" dirty="0">
                <a:cs typeface="Arial" pitchFamily="34" charset="0"/>
              </a:rPr>
              <a:t>.</a:t>
            </a:r>
          </a:p>
          <a:p>
            <a:pPr algn="just"/>
            <a:r>
              <a:rPr lang="en-US" sz="900" dirty="0" smtClean="0">
                <a:cs typeface="Arial" pitchFamily="34" charset="0"/>
              </a:rPr>
              <a:t>•</a:t>
            </a:r>
            <a:r>
              <a:rPr lang="en-US" sz="900" dirty="0" err="1" smtClean="0">
                <a:cs typeface="Arial" pitchFamily="34" charset="0"/>
              </a:rPr>
              <a:t>Pentru</a:t>
            </a:r>
            <a:r>
              <a:rPr lang="en-US" sz="900" dirty="0" smtClean="0">
                <a:cs typeface="Arial" pitchFamily="34" charset="0"/>
              </a:rPr>
              <a:t> </a:t>
            </a:r>
            <a:r>
              <a:rPr lang="en-US" sz="900" dirty="0">
                <a:cs typeface="Arial" pitchFamily="34" charset="0"/>
              </a:rPr>
              <a:t>a </a:t>
            </a:r>
            <a:r>
              <a:rPr lang="en-US" sz="900" dirty="0" err="1">
                <a:cs typeface="Arial" pitchFamily="34" charset="0"/>
              </a:rPr>
              <a:t>curata</a:t>
            </a:r>
            <a:r>
              <a:rPr lang="en-US" sz="900" dirty="0">
                <a:cs typeface="Arial" pitchFamily="34" charset="0"/>
              </a:rPr>
              <a:t> </a:t>
            </a:r>
            <a:r>
              <a:rPr lang="en-US" sz="900" dirty="0" err="1">
                <a:cs typeface="Arial" pitchFamily="34" charset="0"/>
              </a:rPr>
              <a:t>tapiteria</a:t>
            </a:r>
            <a:r>
              <a:rPr lang="en-US" sz="900" dirty="0">
                <a:cs typeface="Arial" pitchFamily="34" charset="0"/>
              </a:rPr>
              <a:t>, </a:t>
            </a:r>
            <a:r>
              <a:rPr lang="en-US" sz="900" dirty="0" err="1">
                <a:cs typeface="Arial" pitchFamily="34" charset="0"/>
              </a:rPr>
              <a:t>utilizati</a:t>
            </a:r>
            <a:r>
              <a:rPr lang="en-US" sz="900" dirty="0">
                <a:cs typeface="Arial" pitchFamily="34" charset="0"/>
              </a:rPr>
              <a:t> o </a:t>
            </a:r>
            <a:r>
              <a:rPr lang="en-US" sz="900" dirty="0" err="1">
                <a:cs typeface="Arial" pitchFamily="34" charset="0"/>
              </a:rPr>
              <a:t>carpa</a:t>
            </a:r>
            <a:r>
              <a:rPr lang="en-US" sz="900" dirty="0">
                <a:cs typeface="Arial" pitchFamily="34" charset="0"/>
              </a:rPr>
              <a:t> </a:t>
            </a:r>
            <a:r>
              <a:rPr lang="en-US" sz="900" dirty="0" err="1">
                <a:cs typeface="Arial" pitchFamily="34" charset="0"/>
              </a:rPr>
              <a:t>moale</a:t>
            </a:r>
            <a:r>
              <a:rPr lang="en-US" sz="900" dirty="0">
                <a:cs typeface="Arial" pitchFamily="34" charset="0"/>
              </a:rPr>
              <a:t> </a:t>
            </a:r>
            <a:r>
              <a:rPr lang="en-US" sz="900" dirty="0" err="1">
                <a:cs typeface="Arial" pitchFamily="34" charset="0"/>
              </a:rPr>
              <a:t>sau</a:t>
            </a:r>
            <a:r>
              <a:rPr lang="en-US" sz="900" dirty="0">
                <a:cs typeface="Arial" pitchFamily="34" charset="0"/>
              </a:rPr>
              <a:t> un </a:t>
            </a:r>
            <a:r>
              <a:rPr lang="en-US" sz="900" dirty="0" err="1">
                <a:cs typeface="Arial" pitchFamily="34" charset="0"/>
              </a:rPr>
              <a:t>burete</a:t>
            </a:r>
            <a:r>
              <a:rPr lang="en-US" sz="900" dirty="0">
                <a:cs typeface="Arial" pitchFamily="34" charset="0"/>
              </a:rPr>
              <a:t>, </a:t>
            </a:r>
            <a:r>
              <a:rPr lang="en-US" sz="900" dirty="0" err="1">
                <a:cs typeface="Arial" pitchFamily="34" charset="0"/>
              </a:rPr>
              <a:t>usor</a:t>
            </a:r>
            <a:r>
              <a:rPr lang="en-US" sz="900" dirty="0">
                <a:cs typeface="Arial" pitchFamily="34" charset="0"/>
              </a:rPr>
              <a:t> </a:t>
            </a:r>
            <a:r>
              <a:rPr lang="en-US" sz="900" dirty="0" err="1">
                <a:cs typeface="Arial" pitchFamily="34" charset="0"/>
              </a:rPr>
              <a:t>umezite</a:t>
            </a:r>
            <a:r>
              <a:rPr lang="en-US" sz="900" dirty="0">
                <a:cs typeface="Arial" pitchFamily="34" charset="0"/>
              </a:rPr>
              <a:t> cu </a:t>
            </a:r>
            <a:r>
              <a:rPr lang="en-US" sz="900" dirty="0" err="1">
                <a:cs typeface="Arial" pitchFamily="34" charset="0"/>
              </a:rPr>
              <a:t>apa</a:t>
            </a:r>
            <a:r>
              <a:rPr lang="en-US" sz="900" dirty="0">
                <a:cs typeface="Arial" pitchFamily="34" charset="0"/>
              </a:rPr>
              <a:t> </a:t>
            </a:r>
            <a:r>
              <a:rPr lang="en-US" sz="900" dirty="0" err="1">
                <a:cs typeface="Arial" pitchFamily="34" charset="0"/>
              </a:rPr>
              <a:t>calda</a:t>
            </a:r>
            <a:r>
              <a:rPr lang="en-US" sz="900" dirty="0">
                <a:cs typeface="Arial" pitchFamily="34" charset="0"/>
              </a:rPr>
              <a:t> </a:t>
            </a:r>
            <a:r>
              <a:rPr lang="en-US" sz="900" dirty="0" err="1">
                <a:cs typeface="Arial" pitchFamily="34" charset="0"/>
              </a:rPr>
              <a:t>si</a:t>
            </a:r>
            <a:r>
              <a:rPr lang="en-US" sz="900" dirty="0">
                <a:cs typeface="Arial" pitchFamily="34" charset="0"/>
              </a:rPr>
              <a:t> detergent de </a:t>
            </a:r>
            <a:r>
              <a:rPr lang="en-US" sz="900" dirty="0" err="1">
                <a:cs typeface="Arial" pitchFamily="34" charset="0"/>
              </a:rPr>
              <a:t>curatare</a:t>
            </a:r>
            <a:r>
              <a:rPr lang="en-US" sz="900" dirty="0">
                <a:cs typeface="Arial" pitchFamily="34" charset="0"/>
              </a:rPr>
              <a:t>.</a:t>
            </a:r>
          </a:p>
          <a:p>
            <a:pPr algn="just"/>
            <a:r>
              <a:rPr lang="en-US" sz="900" dirty="0" smtClean="0">
                <a:cs typeface="Arial" pitchFamily="34" charset="0"/>
              </a:rPr>
              <a:t>•Nu </a:t>
            </a:r>
            <a:r>
              <a:rPr lang="en-US" sz="900" dirty="0" err="1">
                <a:cs typeface="Arial" pitchFamily="34" charset="0"/>
              </a:rPr>
              <a:t>curatati</a:t>
            </a:r>
            <a:r>
              <a:rPr lang="en-US" sz="900" dirty="0">
                <a:cs typeface="Arial" pitchFamily="34" charset="0"/>
              </a:rPr>
              <a:t> cu </a:t>
            </a:r>
            <a:r>
              <a:rPr lang="en-US" sz="900" dirty="0" err="1">
                <a:cs typeface="Arial" pitchFamily="34" charset="0"/>
              </a:rPr>
              <a:t>detergenti</a:t>
            </a:r>
            <a:r>
              <a:rPr lang="en-US" sz="900" dirty="0">
                <a:cs typeface="Arial" pitchFamily="34" charset="0"/>
              </a:rPr>
              <a:t> </a:t>
            </a:r>
            <a:r>
              <a:rPr lang="en-US" sz="900" dirty="0" err="1">
                <a:cs typeface="Arial" pitchFamily="34" charset="0"/>
              </a:rPr>
              <a:t>agresivi</a:t>
            </a:r>
            <a:r>
              <a:rPr lang="en-US" sz="900" dirty="0">
                <a:cs typeface="Arial" pitchFamily="34" charset="0"/>
              </a:rPr>
              <a:t> care </a:t>
            </a:r>
            <a:r>
              <a:rPr lang="en-US" sz="900" dirty="0" err="1">
                <a:cs typeface="Arial" pitchFamily="34" charset="0"/>
              </a:rPr>
              <a:t>contin</a:t>
            </a:r>
            <a:r>
              <a:rPr lang="en-US" sz="900" dirty="0">
                <a:cs typeface="Arial" pitchFamily="34" charset="0"/>
              </a:rPr>
              <a:t> </a:t>
            </a:r>
            <a:r>
              <a:rPr lang="en-US" sz="900" dirty="0" err="1">
                <a:cs typeface="Arial" pitchFamily="34" charset="0"/>
              </a:rPr>
              <a:t>particule</a:t>
            </a:r>
            <a:r>
              <a:rPr lang="en-US" sz="900" dirty="0">
                <a:cs typeface="Arial" pitchFamily="34" charset="0"/>
              </a:rPr>
              <a:t> </a:t>
            </a:r>
            <a:r>
              <a:rPr lang="en-US" sz="900" dirty="0" err="1">
                <a:cs typeface="Arial" pitchFamily="34" charset="0"/>
              </a:rPr>
              <a:t>abrazive</a:t>
            </a:r>
            <a:r>
              <a:rPr lang="en-US" sz="900" dirty="0">
                <a:cs typeface="Arial" pitchFamily="34" charset="0"/>
              </a:rPr>
              <a:t>, </a:t>
            </a:r>
            <a:r>
              <a:rPr lang="en-US" sz="900" dirty="0" err="1">
                <a:cs typeface="Arial" pitchFamily="34" charset="0"/>
              </a:rPr>
              <a:t>astfel</a:t>
            </a:r>
            <a:r>
              <a:rPr lang="en-US" sz="900" dirty="0">
                <a:cs typeface="Arial" pitchFamily="34" charset="0"/>
              </a:rPr>
              <a:t> </a:t>
            </a:r>
            <a:r>
              <a:rPr lang="en-US" sz="900" dirty="0" err="1">
                <a:cs typeface="Arial" pitchFamily="34" charset="0"/>
              </a:rPr>
              <a:t>pe</a:t>
            </a:r>
            <a:r>
              <a:rPr lang="en-US" sz="900" dirty="0">
                <a:cs typeface="Arial" pitchFamily="34" charset="0"/>
              </a:rPr>
              <a:t> </a:t>
            </a:r>
            <a:r>
              <a:rPr lang="en-US" sz="900" dirty="0" err="1">
                <a:cs typeface="Arial" pitchFamily="34" charset="0"/>
              </a:rPr>
              <a:t>baza</a:t>
            </a:r>
            <a:r>
              <a:rPr lang="en-US" sz="900" dirty="0">
                <a:cs typeface="Arial" pitchFamily="34" charset="0"/>
              </a:rPr>
              <a:t> de </a:t>
            </a:r>
            <a:r>
              <a:rPr lang="en-US" sz="900" dirty="0" err="1">
                <a:cs typeface="Arial" pitchFamily="34" charset="0"/>
              </a:rPr>
              <a:t>amoniac</a:t>
            </a:r>
            <a:r>
              <a:rPr lang="en-US" sz="900" dirty="0">
                <a:cs typeface="Arial" pitchFamily="34" charset="0"/>
              </a:rPr>
              <a:t>, </a:t>
            </a:r>
            <a:r>
              <a:rPr lang="en-US" sz="900" dirty="0" err="1">
                <a:cs typeface="Arial" pitchFamily="34" charset="0"/>
              </a:rPr>
              <a:t>inalbitor</a:t>
            </a:r>
            <a:r>
              <a:rPr lang="en-US" sz="900" dirty="0">
                <a:cs typeface="Arial" pitchFamily="34" charset="0"/>
              </a:rPr>
              <a:t> </a:t>
            </a:r>
            <a:r>
              <a:rPr lang="en-US" sz="900" dirty="0" err="1">
                <a:cs typeface="Arial" pitchFamily="34" charset="0"/>
              </a:rPr>
              <a:t>sau</a:t>
            </a:r>
            <a:r>
              <a:rPr lang="en-US" sz="900" dirty="0">
                <a:cs typeface="Arial" pitchFamily="34" charset="0"/>
              </a:rPr>
              <a:t> cu </a:t>
            </a:r>
            <a:r>
              <a:rPr lang="en-US" sz="900" dirty="0" err="1">
                <a:cs typeface="Arial" pitchFamily="34" charset="0"/>
              </a:rPr>
              <a:t>alcool</a:t>
            </a:r>
            <a:r>
              <a:rPr lang="en-US" sz="900" dirty="0">
                <a:cs typeface="Arial" pitchFamily="34" charset="0"/>
              </a:rPr>
              <a:t>.</a:t>
            </a:r>
          </a:p>
          <a:p>
            <a:pPr algn="just"/>
            <a:r>
              <a:rPr lang="en-US" sz="900" dirty="0" smtClean="0">
                <a:cs typeface="Arial" pitchFamily="34" charset="0"/>
              </a:rPr>
              <a:t>•</a:t>
            </a:r>
            <a:r>
              <a:rPr lang="en-US" sz="900" dirty="0" err="1" smtClean="0">
                <a:cs typeface="Arial" pitchFamily="34" charset="0"/>
              </a:rPr>
              <a:t>Lasati</a:t>
            </a:r>
            <a:r>
              <a:rPr lang="en-US" sz="900" dirty="0" smtClean="0">
                <a:cs typeface="Arial" pitchFamily="34" charset="0"/>
              </a:rPr>
              <a:t> </a:t>
            </a:r>
            <a:r>
              <a:rPr lang="en-US" sz="900" dirty="0" err="1">
                <a:cs typeface="Arial" pitchFamily="34" charset="0"/>
              </a:rPr>
              <a:t>produsul</a:t>
            </a:r>
            <a:r>
              <a:rPr lang="en-US" sz="900" dirty="0">
                <a:cs typeface="Arial" pitchFamily="34" charset="0"/>
              </a:rPr>
              <a:t> </a:t>
            </a:r>
            <a:r>
              <a:rPr lang="en-US" sz="900" dirty="0" err="1">
                <a:cs typeface="Arial" pitchFamily="34" charset="0"/>
              </a:rPr>
              <a:t>sa</a:t>
            </a:r>
            <a:r>
              <a:rPr lang="en-US" sz="900" dirty="0">
                <a:cs typeface="Arial" pitchFamily="34" charset="0"/>
              </a:rPr>
              <a:t> se </a:t>
            </a:r>
            <a:r>
              <a:rPr lang="en-US" sz="900" dirty="0" err="1">
                <a:cs typeface="Arial" pitchFamily="34" charset="0"/>
              </a:rPr>
              <a:t>usuce</a:t>
            </a:r>
            <a:r>
              <a:rPr lang="en-US" sz="900" dirty="0">
                <a:cs typeface="Arial" pitchFamily="34" charset="0"/>
              </a:rPr>
              <a:t> </a:t>
            </a:r>
            <a:r>
              <a:rPr lang="en-US" sz="900" dirty="0" err="1">
                <a:cs typeface="Arial" pitchFamily="34" charset="0"/>
              </a:rPr>
              <a:t>complet</a:t>
            </a:r>
            <a:r>
              <a:rPr lang="en-US" sz="900" dirty="0">
                <a:cs typeface="Arial" pitchFamily="34" charset="0"/>
              </a:rPr>
              <a:t> </a:t>
            </a:r>
            <a:r>
              <a:rPr lang="en-US" sz="900" dirty="0" err="1">
                <a:cs typeface="Arial" pitchFamily="34" charset="0"/>
              </a:rPr>
              <a:t>dupa</a:t>
            </a:r>
            <a:r>
              <a:rPr lang="en-US" sz="900" dirty="0">
                <a:cs typeface="Arial" pitchFamily="34" charset="0"/>
              </a:rPr>
              <a:t> </a:t>
            </a:r>
            <a:r>
              <a:rPr lang="en-US" sz="900" dirty="0" err="1">
                <a:cs typeface="Arial" pitchFamily="34" charset="0"/>
              </a:rPr>
              <a:t>curatare</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apoi</a:t>
            </a:r>
            <a:r>
              <a:rPr lang="en-US" sz="900" dirty="0">
                <a:cs typeface="Arial" pitchFamily="34" charset="0"/>
              </a:rPr>
              <a:t> </a:t>
            </a:r>
            <a:r>
              <a:rPr lang="en-US" sz="900" dirty="0" err="1">
                <a:cs typeface="Arial" pitchFamily="34" charset="0"/>
              </a:rPr>
              <a:t>depozitati</a:t>
            </a:r>
            <a:r>
              <a:rPr lang="en-US" sz="900" dirty="0">
                <a:cs typeface="Arial" pitchFamily="34" charset="0"/>
              </a:rPr>
              <a:t>.</a:t>
            </a:r>
          </a:p>
          <a:p>
            <a:pPr algn="just"/>
            <a:r>
              <a:rPr lang="en-US" sz="900" dirty="0" smtClean="0">
                <a:cs typeface="Arial" pitchFamily="34" charset="0"/>
              </a:rPr>
              <a:t>•Nu </a:t>
            </a:r>
            <a:r>
              <a:rPr lang="en-US" sz="900" dirty="0" err="1">
                <a:cs typeface="Arial" pitchFamily="34" charset="0"/>
              </a:rPr>
              <a:t>asezati</a:t>
            </a:r>
            <a:r>
              <a:rPr lang="en-US" sz="900" dirty="0">
                <a:cs typeface="Arial" pitchFamily="34" charset="0"/>
              </a:rPr>
              <a:t> </a:t>
            </a:r>
            <a:r>
              <a:rPr lang="en-US" sz="900" dirty="0" err="1">
                <a:cs typeface="Arial" pitchFamily="34" charset="0"/>
              </a:rPr>
              <a:t>nici</a:t>
            </a:r>
            <a:r>
              <a:rPr lang="en-US" sz="900" dirty="0">
                <a:cs typeface="Arial" pitchFamily="34" charset="0"/>
              </a:rPr>
              <a:t> un </a:t>
            </a:r>
            <a:r>
              <a:rPr lang="en-US" sz="900" dirty="0" err="1">
                <a:cs typeface="Arial" pitchFamily="34" charset="0"/>
              </a:rPr>
              <a:t>fel</a:t>
            </a:r>
            <a:r>
              <a:rPr lang="en-US" sz="900" dirty="0">
                <a:cs typeface="Arial" pitchFamily="34" charset="0"/>
              </a:rPr>
              <a:t> de </a:t>
            </a:r>
            <a:r>
              <a:rPr lang="en-US" sz="900" dirty="0" err="1">
                <a:cs typeface="Arial" pitchFamily="34" charset="0"/>
              </a:rPr>
              <a:t>obiecte</a:t>
            </a:r>
            <a:r>
              <a:rPr lang="en-US" sz="900" dirty="0">
                <a:cs typeface="Arial" pitchFamily="34" charset="0"/>
              </a:rPr>
              <a:t> </a:t>
            </a:r>
            <a:r>
              <a:rPr lang="en-US" sz="900" dirty="0" err="1">
                <a:cs typeface="Arial" pitchFamily="34" charset="0"/>
              </a:rPr>
              <a:t>pe</a:t>
            </a:r>
            <a:r>
              <a:rPr lang="en-US" sz="900" dirty="0">
                <a:cs typeface="Arial" pitchFamily="34" charset="0"/>
              </a:rPr>
              <a:t> </a:t>
            </a:r>
            <a:r>
              <a:rPr lang="en-US" sz="900" dirty="0" err="1">
                <a:cs typeface="Arial" pitchFamily="34" charset="0"/>
              </a:rPr>
              <a:t>sau</a:t>
            </a:r>
            <a:r>
              <a:rPr lang="en-US" sz="900" dirty="0">
                <a:cs typeface="Arial" pitchFamily="34" charset="0"/>
              </a:rPr>
              <a:t> in </a:t>
            </a:r>
            <a:r>
              <a:rPr lang="en-US" sz="900" dirty="0" err="1">
                <a:cs typeface="Arial" pitchFamily="34" charset="0"/>
              </a:rPr>
              <a:t>scaunul</a:t>
            </a:r>
            <a:r>
              <a:rPr lang="en-US" sz="900" dirty="0">
                <a:cs typeface="Arial" pitchFamily="34" charset="0"/>
              </a:rPr>
              <a:t> de masa, </a:t>
            </a:r>
            <a:r>
              <a:rPr lang="en-US" sz="900" dirty="0" err="1">
                <a:cs typeface="Arial" pitchFamily="34" charset="0"/>
              </a:rPr>
              <a:t>pentru</a:t>
            </a:r>
            <a:r>
              <a:rPr lang="en-US" sz="900" dirty="0">
                <a:cs typeface="Arial" pitchFamily="34" charset="0"/>
              </a:rPr>
              <a:t> a </a:t>
            </a:r>
            <a:r>
              <a:rPr lang="en-US" sz="900" dirty="0" err="1">
                <a:cs typeface="Arial" pitchFamily="34" charset="0"/>
              </a:rPr>
              <a:t>evita</a:t>
            </a:r>
            <a:r>
              <a:rPr lang="en-US" sz="900" dirty="0">
                <a:cs typeface="Arial" pitchFamily="34" charset="0"/>
              </a:rPr>
              <a:t> </a:t>
            </a:r>
            <a:r>
              <a:rPr lang="en-US" sz="900" dirty="0" err="1">
                <a:cs typeface="Arial" pitchFamily="34" charset="0"/>
              </a:rPr>
              <a:t>deteriorarea</a:t>
            </a:r>
            <a:r>
              <a:rPr lang="en-US" sz="900" dirty="0">
                <a:cs typeface="Arial" pitchFamily="34" charset="0"/>
              </a:rPr>
              <a:t> </a:t>
            </a:r>
            <a:r>
              <a:rPr lang="en-US" sz="900" dirty="0" err="1">
                <a:cs typeface="Arial" pitchFamily="34" charset="0"/>
              </a:rPr>
              <a:t>structurii</a:t>
            </a:r>
            <a:r>
              <a:rPr lang="en-US" sz="900" dirty="0">
                <a:cs typeface="Arial" pitchFamily="34" charset="0"/>
              </a:rPr>
              <a:t>.</a:t>
            </a:r>
          </a:p>
          <a:p>
            <a:pPr algn="just"/>
            <a:r>
              <a:rPr lang="en-US" sz="900" dirty="0" smtClean="0">
                <a:cs typeface="Arial" pitchFamily="34" charset="0"/>
              </a:rPr>
              <a:t>•</a:t>
            </a:r>
            <a:r>
              <a:rPr lang="en-US" sz="900" dirty="0" err="1" smtClean="0">
                <a:cs typeface="Arial" pitchFamily="34" charset="0"/>
              </a:rPr>
              <a:t>Depozitati</a:t>
            </a:r>
            <a:r>
              <a:rPr lang="en-US" sz="900" dirty="0" smtClean="0">
                <a:cs typeface="Arial" pitchFamily="34" charset="0"/>
              </a:rPr>
              <a:t> </a:t>
            </a:r>
            <a:r>
              <a:rPr lang="en-US" sz="900" dirty="0" err="1">
                <a:cs typeface="Arial" pitchFamily="34" charset="0"/>
              </a:rPr>
              <a:t>produsul</a:t>
            </a:r>
            <a:r>
              <a:rPr lang="en-US" sz="900" dirty="0">
                <a:cs typeface="Arial" pitchFamily="34" charset="0"/>
              </a:rPr>
              <a:t> </a:t>
            </a:r>
            <a:r>
              <a:rPr lang="en-US" sz="900" dirty="0" err="1">
                <a:cs typeface="Arial" pitchFamily="34" charset="0"/>
              </a:rPr>
              <a:t>intr</a:t>
            </a:r>
            <a:r>
              <a:rPr lang="en-US" sz="900" dirty="0">
                <a:cs typeface="Arial" pitchFamily="34" charset="0"/>
              </a:rPr>
              <a:t>-un </a:t>
            </a:r>
            <a:r>
              <a:rPr lang="en-US" sz="900" dirty="0" err="1">
                <a:cs typeface="Arial" pitchFamily="34" charset="0"/>
              </a:rPr>
              <a:t>loc</a:t>
            </a:r>
            <a:r>
              <a:rPr lang="en-US" sz="900" dirty="0">
                <a:cs typeface="Arial" pitchFamily="34" charset="0"/>
              </a:rPr>
              <a:t> </a:t>
            </a:r>
            <a:r>
              <a:rPr lang="en-US" sz="900" dirty="0" err="1">
                <a:cs typeface="Arial" pitchFamily="34" charset="0"/>
              </a:rPr>
              <a:t>uscat</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curat</a:t>
            </a:r>
            <a:r>
              <a:rPr lang="en-US" sz="900" dirty="0">
                <a:cs typeface="Arial" pitchFamily="34" charset="0"/>
              </a:rPr>
              <a:t>. NU </a:t>
            </a:r>
            <a:r>
              <a:rPr lang="en-US" sz="900" dirty="0" err="1">
                <a:cs typeface="Arial" pitchFamily="34" charset="0"/>
              </a:rPr>
              <a:t>expuneti</a:t>
            </a:r>
            <a:r>
              <a:rPr lang="en-US" sz="900" dirty="0">
                <a:cs typeface="Arial" pitchFamily="34" charset="0"/>
              </a:rPr>
              <a:t> </a:t>
            </a:r>
            <a:r>
              <a:rPr lang="en-US" sz="900" dirty="0" err="1">
                <a:cs typeface="Arial" pitchFamily="34" charset="0"/>
              </a:rPr>
              <a:t>produsul</a:t>
            </a:r>
            <a:r>
              <a:rPr lang="en-US" sz="900" dirty="0">
                <a:cs typeface="Arial" pitchFamily="34" charset="0"/>
              </a:rPr>
              <a:t> la </a:t>
            </a:r>
            <a:r>
              <a:rPr lang="en-US" sz="900" dirty="0" err="1">
                <a:cs typeface="Arial" pitchFamily="34" charset="0"/>
              </a:rPr>
              <a:t>lumina</a:t>
            </a:r>
            <a:r>
              <a:rPr lang="en-US" sz="900" dirty="0">
                <a:cs typeface="Arial" pitchFamily="34" charset="0"/>
              </a:rPr>
              <a:t> </a:t>
            </a:r>
            <a:r>
              <a:rPr lang="en-US" sz="900" dirty="0" err="1">
                <a:cs typeface="Arial" pitchFamily="34" charset="0"/>
              </a:rPr>
              <a:t>directa</a:t>
            </a:r>
            <a:r>
              <a:rPr lang="en-US" sz="900" dirty="0">
                <a:cs typeface="Arial" pitchFamily="34" charset="0"/>
              </a:rPr>
              <a:t> a </a:t>
            </a:r>
            <a:r>
              <a:rPr lang="en-US" sz="900" dirty="0" err="1">
                <a:cs typeface="Arial" pitchFamily="34" charset="0"/>
              </a:rPr>
              <a:t>soarelui</a:t>
            </a:r>
            <a:r>
              <a:rPr lang="en-US" sz="900" dirty="0">
                <a:cs typeface="Arial" pitchFamily="34" charset="0"/>
              </a:rPr>
              <a:t>, </a:t>
            </a:r>
            <a:r>
              <a:rPr lang="en-US" sz="900" dirty="0" err="1">
                <a:cs typeface="Arial" pitchFamily="34" charset="0"/>
              </a:rPr>
              <a:t>ploaie</a:t>
            </a:r>
            <a:r>
              <a:rPr lang="en-US" sz="900" dirty="0">
                <a:cs typeface="Arial" pitchFamily="34" charset="0"/>
              </a:rPr>
              <a:t>, </a:t>
            </a:r>
            <a:r>
              <a:rPr lang="en-US" sz="900" dirty="0" err="1">
                <a:cs typeface="Arial" pitchFamily="34" charset="0"/>
              </a:rPr>
              <a:t>umezeala</a:t>
            </a:r>
            <a:r>
              <a:rPr lang="en-US" sz="900" dirty="0">
                <a:cs typeface="Arial" pitchFamily="34" charset="0"/>
              </a:rPr>
              <a:t> </a:t>
            </a:r>
            <a:r>
              <a:rPr lang="en-US" sz="900" dirty="0" err="1">
                <a:cs typeface="Arial" pitchFamily="34" charset="0"/>
              </a:rPr>
              <a:t>sau</a:t>
            </a:r>
            <a:r>
              <a:rPr lang="en-US" sz="900" dirty="0">
                <a:cs typeface="Arial" pitchFamily="34" charset="0"/>
              </a:rPr>
              <a:t> </a:t>
            </a:r>
            <a:r>
              <a:rPr lang="en-US" sz="900" dirty="0" err="1">
                <a:cs typeface="Arial" pitchFamily="34" charset="0"/>
              </a:rPr>
              <a:t>schimbari</a:t>
            </a:r>
            <a:r>
              <a:rPr lang="en-US" sz="900" dirty="0">
                <a:cs typeface="Arial" pitchFamily="34" charset="0"/>
              </a:rPr>
              <a:t> </a:t>
            </a:r>
            <a:r>
              <a:rPr lang="en-US" sz="900" dirty="0" err="1">
                <a:cs typeface="Arial" pitchFamily="34" charset="0"/>
              </a:rPr>
              <a:t>bruste</a:t>
            </a:r>
            <a:r>
              <a:rPr lang="en-US" sz="900" dirty="0">
                <a:cs typeface="Arial" pitchFamily="34" charset="0"/>
              </a:rPr>
              <a:t> de </a:t>
            </a:r>
            <a:r>
              <a:rPr lang="en-US" sz="900" dirty="0" err="1">
                <a:cs typeface="Arial" pitchFamily="34" charset="0"/>
              </a:rPr>
              <a:t>temperatura</a:t>
            </a:r>
            <a:r>
              <a:rPr lang="en-US" sz="900" dirty="0">
                <a:cs typeface="Arial" pitchFamily="34" charset="0"/>
              </a:rPr>
              <a:t>.</a:t>
            </a:r>
          </a:p>
          <a:p>
            <a:pPr algn="just"/>
            <a:r>
              <a:rPr lang="en-US" sz="900" dirty="0">
                <a:cs typeface="Arial" pitchFamily="34" charset="0"/>
              </a:rPr>
              <a:t>2. </a:t>
            </a:r>
            <a:r>
              <a:rPr lang="en-US" sz="900" dirty="0" err="1">
                <a:cs typeface="Arial" pitchFamily="34" charset="0"/>
              </a:rPr>
              <a:t>Pentru</a:t>
            </a:r>
            <a:r>
              <a:rPr lang="en-US" sz="900" dirty="0">
                <a:cs typeface="Arial" pitchFamily="34" charset="0"/>
              </a:rPr>
              <a:t> a </a:t>
            </a:r>
            <a:r>
              <a:rPr lang="en-US" sz="900" dirty="0" err="1">
                <a:cs typeface="Arial" pitchFamily="34" charset="0"/>
              </a:rPr>
              <a:t>asigura</a:t>
            </a:r>
            <a:r>
              <a:rPr lang="en-US" sz="900" dirty="0">
                <a:cs typeface="Arial" pitchFamily="34" charset="0"/>
              </a:rPr>
              <a:t> </a:t>
            </a:r>
            <a:r>
              <a:rPr lang="en-US" sz="900" dirty="0" err="1">
                <a:cs typeface="Arial" pitchFamily="34" charset="0"/>
              </a:rPr>
              <a:t>siguranta</a:t>
            </a:r>
            <a:r>
              <a:rPr lang="en-US" sz="900" dirty="0">
                <a:cs typeface="Arial" pitchFamily="34" charset="0"/>
              </a:rPr>
              <a:t> </a:t>
            </a:r>
            <a:r>
              <a:rPr lang="en-US" sz="900" dirty="0" err="1">
                <a:cs typeface="Arial" pitchFamily="34" charset="0"/>
              </a:rPr>
              <a:t>copilului</a:t>
            </a:r>
            <a:r>
              <a:rPr lang="en-US" sz="900" dirty="0">
                <a:cs typeface="Arial" pitchFamily="34" charset="0"/>
              </a:rPr>
              <a:t> </a:t>
            </a:r>
            <a:r>
              <a:rPr lang="en-US" sz="900" dirty="0" err="1">
                <a:cs typeface="Arial" pitchFamily="34" charset="0"/>
              </a:rPr>
              <a:t>dumneavoastra</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utilizarea</a:t>
            </a:r>
            <a:r>
              <a:rPr lang="en-US" sz="900" dirty="0">
                <a:cs typeface="Arial" pitchFamily="34" charset="0"/>
              </a:rPr>
              <a:t> </a:t>
            </a:r>
            <a:r>
              <a:rPr lang="en-US" sz="900" dirty="0" err="1">
                <a:cs typeface="Arial" pitchFamily="34" charset="0"/>
              </a:rPr>
              <a:t>mult</a:t>
            </a:r>
            <a:r>
              <a:rPr lang="en-US" sz="900" dirty="0">
                <a:cs typeface="Arial" pitchFamily="34" charset="0"/>
              </a:rPr>
              <a:t> </a:t>
            </a:r>
            <a:r>
              <a:rPr lang="en-US" sz="900" dirty="0" err="1">
                <a:cs typeface="Arial" pitchFamily="34" charset="0"/>
              </a:rPr>
              <a:t>mai</a:t>
            </a:r>
            <a:r>
              <a:rPr lang="en-US" sz="900" dirty="0">
                <a:cs typeface="Arial" pitchFamily="34" charset="0"/>
              </a:rPr>
              <a:t> </a:t>
            </a:r>
            <a:r>
              <a:rPr lang="en-US" sz="900" dirty="0" err="1">
                <a:cs typeface="Arial" pitchFamily="34" charset="0"/>
              </a:rPr>
              <a:t>indelungata</a:t>
            </a:r>
            <a:r>
              <a:rPr lang="en-US" sz="900" dirty="0">
                <a:cs typeface="Arial" pitchFamily="34" charset="0"/>
              </a:rPr>
              <a:t> a </a:t>
            </a:r>
            <a:r>
              <a:rPr lang="en-US" sz="900" dirty="0" err="1">
                <a:cs typeface="Arial" pitchFamily="34" charset="0"/>
              </a:rPr>
              <a:t>acestui</a:t>
            </a:r>
            <a:r>
              <a:rPr lang="en-US" sz="900" dirty="0">
                <a:cs typeface="Arial" pitchFamily="34" charset="0"/>
              </a:rPr>
              <a:t> </a:t>
            </a:r>
            <a:r>
              <a:rPr lang="en-US" sz="900" dirty="0" err="1">
                <a:cs typeface="Arial" pitchFamily="34" charset="0"/>
              </a:rPr>
              <a:t>scaun</a:t>
            </a:r>
            <a:r>
              <a:rPr lang="en-US" sz="900" dirty="0">
                <a:cs typeface="Arial" pitchFamily="34" charset="0"/>
              </a:rPr>
              <a:t> de masa, </a:t>
            </a:r>
            <a:r>
              <a:rPr lang="en-US" sz="900" dirty="0" err="1">
                <a:cs typeface="Arial" pitchFamily="34" charset="0"/>
              </a:rPr>
              <a:t>va</a:t>
            </a:r>
            <a:r>
              <a:rPr lang="en-US" sz="900" dirty="0">
                <a:cs typeface="Arial" pitchFamily="34" charset="0"/>
              </a:rPr>
              <a:t> </a:t>
            </a:r>
            <a:r>
              <a:rPr lang="en-US" sz="900" dirty="0" err="1">
                <a:cs typeface="Arial" pitchFamily="34" charset="0"/>
              </a:rPr>
              <a:t>recomandam</a:t>
            </a:r>
            <a:r>
              <a:rPr lang="en-US" sz="900" dirty="0">
                <a:cs typeface="Arial" pitchFamily="34" charset="0"/>
              </a:rPr>
              <a:t> </a:t>
            </a:r>
            <a:r>
              <a:rPr lang="en-US" sz="900" dirty="0" err="1">
                <a:cs typeface="Arial" pitchFamily="34" charset="0"/>
              </a:rPr>
              <a:t>sa</a:t>
            </a:r>
            <a:r>
              <a:rPr lang="en-US" sz="900" dirty="0">
                <a:cs typeface="Arial" pitchFamily="34" charset="0"/>
              </a:rPr>
              <a:t> </a:t>
            </a:r>
            <a:r>
              <a:rPr lang="en-US" sz="900" dirty="0" err="1">
                <a:cs typeface="Arial" pitchFamily="34" charset="0"/>
              </a:rPr>
              <a:t>verificati</a:t>
            </a:r>
            <a:r>
              <a:rPr lang="en-US" sz="900" dirty="0">
                <a:cs typeface="Arial" pitchFamily="34" charset="0"/>
              </a:rPr>
              <a:t> in mod </a:t>
            </a:r>
            <a:r>
              <a:rPr lang="en-US" sz="900" dirty="0" err="1">
                <a:cs typeface="Arial" pitchFamily="34" charset="0"/>
              </a:rPr>
              <a:t>regulat</a:t>
            </a:r>
            <a:r>
              <a:rPr lang="en-US" sz="900" dirty="0">
                <a:cs typeface="Arial" pitchFamily="34" charset="0"/>
              </a:rPr>
              <a:t> </a:t>
            </a:r>
            <a:r>
              <a:rPr lang="en-US" sz="900" dirty="0" err="1">
                <a:cs typeface="Arial" pitchFamily="34" charset="0"/>
              </a:rPr>
              <a:t>mecanismele</a:t>
            </a:r>
            <a:r>
              <a:rPr lang="en-US" sz="900" dirty="0">
                <a:cs typeface="Arial" pitchFamily="34" charset="0"/>
              </a:rPr>
              <a:t> de </a:t>
            </a:r>
            <a:r>
              <a:rPr lang="en-US" sz="900" dirty="0" err="1">
                <a:cs typeface="Arial" pitchFamily="34" charset="0"/>
              </a:rPr>
              <a:t>blocare</a:t>
            </a:r>
            <a:r>
              <a:rPr lang="en-US" sz="900" dirty="0">
                <a:cs typeface="Arial" pitchFamily="34" charset="0"/>
              </a:rPr>
              <a:t>, </a:t>
            </a:r>
            <a:r>
              <a:rPr lang="en-US" sz="900" dirty="0" err="1">
                <a:cs typeface="Arial" pitchFamily="34" charset="0"/>
              </a:rPr>
              <a:t>centurile</a:t>
            </a:r>
            <a:r>
              <a:rPr lang="en-US" sz="900" dirty="0">
                <a:cs typeface="Arial" pitchFamily="34" charset="0"/>
              </a:rPr>
              <a:t> de </a:t>
            </a:r>
            <a:r>
              <a:rPr lang="en-US" sz="900" dirty="0" err="1">
                <a:cs typeface="Arial" pitchFamily="34" charset="0"/>
              </a:rPr>
              <a:t>siguranta</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cataramele</a:t>
            </a:r>
            <a:r>
              <a:rPr lang="en-US" sz="900" dirty="0">
                <a:cs typeface="Arial" pitchFamily="34" charset="0"/>
              </a:rPr>
              <a:t>, </a:t>
            </a:r>
            <a:r>
              <a:rPr lang="en-US" sz="900" dirty="0" err="1">
                <a:cs typeface="Arial" pitchFamily="34" charset="0"/>
              </a:rPr>
              <a:t>conexiunile</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mecanismele</a:t>
            </a:r>
            <a:r>
              <a:rPr lang="en-US" sz="900" dirty="0">
                <a:cs typeface="Arial" pitchFamily="34" charset="0"/>
              </a:rPr>
              <a:t> de </a:t>
            </a:r>
            <a:r>
              <a:rPr lang="en-US" sz="900" dirty="0" err="1">
                <a:cs typeface="Arial" pitchFamily="34" charset="0"/>
              </a:rPr>
              <a:t>reglare</a:t>
            </a:r>
            <a:r>
              <a:rPr lang="en-US" sz="900" dirty="0">
                <a:cs typeface="Arial" pitchFamily="34" charset="0"/>
              </a:rPr>
              <a:t> ale </a:t>
            </a:r>
            <a:r>
              <a:rPr lang="en-US" sz="900" dirty="0" err="1">
                <a:cs typeface="Arial" pitchFamily="34" charset="0"/>
              </a:rPr>
              <a:t>scaunului</a:t>
            </a:r>
            <a:r>
              <a:rPr lang="en-US" sz="900" dirty="0">
                <a:cs typeface="Arial" pitchFamily="34" charset="0"/>
              </a:rPr>
              <a:t> </a:t>
            </a:r>
            <a:r>
              <a:rPr lang="en-US" sz="900" dirty="0" err="1">
                <a:cs typeface="Arial" pitchFamily="34" charset="0"/>
              </a:rPr>
              <a:t>si</a:t>
            </a:r>
            <a:r>
              <a:rPr lang="en-US" sz="900" dirty="0">
                <a:cs typeface="Arial" pitchFamily="34" charset="0"/>
              </a:rPr>
              <a:t> </a:t>
            </a:r>
            <a:r>
              <a:rPr lang="en-US" sz="900" dirty="0" err="1">
                <a:cs typeface="Arial" pitchFamily="34" charset="0"/>
              </a:rPr>
              <a:t>mecanismele</a:t>
            </a:r>
            <a:r>
              <a:rPr lang="en-US" sz="900" dirty="0">
                <a:cs typeface="Arial" pitchFamily="34" charset="0"/>
              </a:rPr>
              <a:t> de </a:t>
            </a:r>
            <a:r>
              <a:rPr lang="en-US" sz="900" dirty="0" err="1">
                <a:cs typeface="Arial" pitchFamily="34" charset="0"/>
              </a:rPr>
              <a:t>fixare</a:t>
            </a:r>
            <a:r>
              <a:rPr lang="en-US" sz="900" dirty="0">
                <a:cs typeface="Arial" pitchFamily="34" charset="0"/>
              </a:rPr>
              <a:t> </a:t>
            </a:r>
            <a:r>
              <a:rPr lang="en-US" sz="900" dirty="0" err="1">
                <a:cs typeface="Arial" pitchFamily="34" charset="0"/>
              </a:rPr>
              <a:t>pentru</a:t>
            </a:r>
            <a:r>
              <a:rPr lang="en-US" sz="900" dirty="0">
                <a:cs typeface="Arial" pitchFamily="34" charset="0"/>
              </a:rPr>
              <a:t> </a:t>
            </a:r>
            <a:r>
              <a:rPr lang="en-US" sz="900" dirty="0" err="1">
                <a:cs typeface="Arial" pitchFamily="34" charset="0"/>
              </a:rPr>
              <a:t>uzura</a:t>
            </a:r>
            <a:r>
              <a:rPr lang="en-US" sz="900" dirty="0">
                <a:cs typeface="Arial" pitchFamily="34" charset="0"/>
              </a:rPr>
              <a:t>, </a:t>
            </a:r>
            <a:r>
              <a:rPr lang="en-US" sz="900" dirty="0" err="1">
                <a:cs typeface="Arial" pitchFamily="34" charset="0"/>
              </a:rPr>
              <a:t>deteriorare</a:t>
            </a:r>
            <a:r>
              <a:rPr lang="en-US" sz="900" dirty="0">
                <a:cs typeface="Arial" pitchFamily="34" charset="0"/>
              </a:rPr>
              <a:t> </a:t>
            </a:r>
            <a:r>
              <a:rPr lang="en-US" sz="900" dirty="0" err="1">
                <a:cs typeface="Arial" pitchFamily="34" charset="0"/>
              </a:rPr>
              <a:t>sau</a:t>
            </a:r>
            <a:r>
              <a:rPr lang="en-US" sz="900" dirty="0">
                <a:cs typeface="Arial" pitchFamily="34" charset="0"/>
              </a:rPr>
              <a:t> </a:t>
            </a:r>
            <a:r>
              <a:rPr lang="en-US" sz="900" dirty="0" err="1">
                <a:cs typeface="Arial" pitchFamily="34" charset="0"/>
              </a:rPr>
              <a:t>rupturi</a:t>
            </a:r>
            <a:r>
              <a:rPr lang="en-US" sz="900" dirty="0">
                <a:cs typeface="Arial" pitchFamily="34" charset="0"/>
              </a:rPr>
              <a:t>.</a:t>
            </a:r>
          </a:p>
          <a:p>
            <a:pPr algn="just"/>
            <a:r>
              <a:rPr lang="en-US" sz="900" dirty="0">
                <a:cs typeface="Arial" pitchFamily="34" charset="0"/>
              </a:rPr>
              <a:t>3. </a:t>
            </a:r>
            <a:r>
              <a:rPr lang="en-US" sz="900" dirty="0" err="1">
                <a:cs typeface="Arial" pitchFamily="34" charset="0"/>
              </a:rPr>
              <a:t>Daca</a:t>
            </a:r>
            <a:r>
              <a:rPr lang="en-US" sz="900" dirty="0">
                <a:cs typeface="Arial" pitchFamily="34" charset="0"/>
              </a:rPr>
              <a:t> </a:t>
            </a:r>
            <a:r>
              <a:rPr lang="en-US" sz="900" dirty="0" err="1">
                <a:cs typeface="Arial" pitchFamily="34" charset="0"/>
              </a:rPr>
              <a:t>constatati</a:t>
            </a:r>
            <a:r>
              <a:rPr lang="en-US" sz="900" dirty="0">
                <a:cs typeface="Arial" pitchFamily="34" charset="0"/>
              </a:rPr>
              <a:t> </a:t>
            </a:r>
            <a:r>
              <a:rPr lang="en-US" sz="900" dirty="0" err="1">
                <a:cs typeface="Arial" pitchFamily="34" charset="0"/>
              </a:rPr>
              <a:t>conexiuni</a:t>
            </a:r>
            <a:r>
              <a:rPr lang="en-US" sz="900" dirty="0">
                <a:cs typeface="Arial" pitchFamily="34" charset="0"/>
              </a:rPr>
              <a:t> </a:t>
            </a:r>
            <a:r>
              <a:rPr lang="en-US" sz="900" dirty="0" err="1">
                <a:cs typeface="Arial" pitchFamily="34" charset="0"/>
              </a:rPr>
              <a:t>slabite</a:t>
            </a:r>
            <a:r>
              <a:rPr lang="en-US" sz="900" dirty="0">
                <a:cs typeface="Arial" pitchFamily="34" charset="0"/>
              </a:rPr>
              <a:t>, </a:t>
            </a:r>
            <a:r>
              <a:rPr lang="en-US" sz="900" dirty="0" err="1">
                <a:cs typeface="Arial" pitchFamily="34" charset="0"/>
              </a:rPr>
              <a:t>piese</a:t>
            </a:r>
            <a:r>
              <a:rPr lang="en-US" sz="900" dirty="0">
                <a:cs typeface="Arial" pitchFamily="34" charset="0"/>
              </a:rPr>
              <a:t> </a:t>
            </a:r>
            <a:r>
              <a:rPr lang="en-US" sz="900" dirty="0" err="1">
                <a:cs typeface="Arial" pitchFamily="34" charset="0"/>
              </a:rPr>
              <a:t>rupte</a:t>
            </a:r>
            <a:r>
              <a:rPr lang="en-US" sz="900" dirty="0">
                <a:cs typeface="Arial" pitchFamily="34" charset="0"/>
              </a:rPr>
              <a:t>, </a:t>
            </a:r>
            <a:r>
              <a:rPr lang="en-US" sz="900" dirty="0" err="1">
                <a:cs typeface="Arial" pitchFamily="34" charset="0"/>
              </a:rPr>
              <a:t>fisurate</a:t>
            </a:r>
            <a:r>
              <a:rPr lang="en-US" sz="900" dirty="0">
                <a:cs typeface="Arial" pitchFamily="34" charset="0"/>
              </a:rPr>
              <a:t> </a:t>
            </a:r>
            <a:r>
              <a:rPr lang="en-US" sz="900" dirty="0" err="1">
                <a:cs typeface="Arial" pitchFamily="34" charset="0"/>
              </a:rPr>
              <a:t>sau</a:t>
            </a:r>
            <a:r>
              <a:rPr lang="en-US" sz="900" dirty="0">
                <a:cs typeface="Arial" pitchFamily="34" charset="0"/>
              </a:rPr>
              <a:t> deteriorate, </a:t>
            </a:r>
            <a:r>
              <a:rPr lang="en-US" sz="900" dirty="0" err="1">
                <a:cs typeface="Arial" pitchFamily="34" charset="0"/>
              </a:rPr>
              <a:t>acestea</a:t>
            </a:r>
            <a:r>
              <a:rPr lang="en-US" sz="900" dirty="0">
                <a:cs typeface="Arial" pitchFamily="34" charset="0"/>
              </a:rPr>
              <a:t> </a:t>
            </a:r>
            <a:r>
              <a:rPr lang="en-US" sz="900" dirty="0" err="1">
                <a:cs typeface="Arial" pitchFamily="34" charset="0"/>
              </a:rPr>
              <a:t>trebuie</a:t>
            </a:r>
            <a:r>
              <a:rPr lang="en-US" sz="900" dirty="0">
                <a:cs typeface="Arial" pitchFamily="34" charset="0"/>
              </a:rPr>
              <a:t> </a:t>
            </a:r>
            <a:r>
              <a:rPr lang="en-US" sz="900" dirty="0" err="1">
                <a:cs typeface="Arial" pitchFamily="34" charset="0"/>
              </a:rPr>
              <a:t>reparate</a:t>
            </a:r>
            <a:r>
              <a:rPr lang="en-US" sz="900" dirty="0">
                <a:cs typeface="Arial" pitchFamily="34" charset="0"/>
              </a:rPr>
              <a:t> </a:t>
            </a:r>
            <a:r>
              <a:rPr lang="en-US" sz="900" dirty="0" err="1">
                <a:cs typeface="Arial" pitchFamily="34" charset="0"/>
              </a:rPr>
              <a:t>sau</a:t>
            </a:r>
            <a:r>
              <a:rPr lang="en-US" sz="900" dirty="0">
                <a:cs typeface="Arial" pitchFamily="34" charset="0"/>
              </a:rPr>
              <a:t> </a:t>
            </a:r>
            <a:r>
              <a:rPr lang="en-US" sz="900" dirty="0" err="1">
                <a:cs typeface="Arial" pitchFamily="34" charset="0"/>
              </a:rPr>
              <a:t>inlocuite</a:t>
            </a:r>
            <a:r>
              <a:rPr lang="en-US" sz="900" dirty="0">
                <a:cs typeface="Arial" pitchFamily="34" charset="0"/>
              </a:rPr>
              <a:t> cu </a:t>
            </a:r>
            <a:r>
              <a:rPr lang="en-US" sz="900" dirty="0" err="1">
                <a:cs typeface="Arial" pitchFamily="34" charset="0"/>
              </a:rPr>
              <a:t>piese</a:t>
            </a:r>
            <a:r>
              <a:rPr lang="en-US" sz="900" dirty="0">
                <a:cs typeface="Arial" pitchFamily="34" charset="0"/>
              </a:rPr>
              <a:t> </a:t>
            </a:r>
            <a:r>
              <a:rPr lang="en-US" sz="900" dirty="0" err="1">
                <a:cs typeface="Arial" pitchFamily="34" charset="0"/>
              </a:rPr>
              <a:t>originale</a:t>
            </a:r>
            <a:r>
              <a:rPr lang="en-US" sz="900" dirty="0">
                <a:cs typeface="Arial" pitchFamily="34" charset="0"/>
              </a:rPr>
              <a:t> la un </a:t>
            </a:r>
            <a:r>
              <a:rPr lang="en-US" sz="900" dirty="0" err="1">
                <a:cs typeface="Arial" pitchFamily="34" charset="0"/>
              </a:rPr>
              <a:t>centru</a:t>
            </a:r>
            <a:r>
              <a:rPr lang="en-US" sz="900" dirty="0">
                <a:cs typeface="Arial" pitchFamily="34" charset="0"/>
              </a:rPr>
              <a:t> de service </a:t>
            </a:r>
            <a:r>
              <a:rPr lang="en-US" sz="900" dirty="0" err="1">
                <a:cs typeface="Arial" pitchFamily="34" charset="0"/>
              </a:rPr>
              <a:t>autorizat</a:t>
            </a:r>
            <a:r>
              <a:rPr lang="en-US" sz="900" dirty="0">
                <a:cs typeface="Arial" pitchFamily="34" charset="0"/>
              </a:rPr>
              <a:t>. </a:t>
            </a:r>
            <a:r>
              <a:rPr lang="en-US" sz="900" dirty="0" err="1">
                <a:cs typeface="Arial" pitchFamily="34" charset="0"/>
              </a:rPr>
              <a:t>Pentru</a:t>
            </a:r>
            <a:r>
              <a:rPr lang="en-US" sz="900" dirty="0">
                <a:cs typeface="Arial" pitchFamily="34" charset="0"/>
              </a:rPr>
              <a:t> </a:t>
            </a:r>
            <a:r>
              <a:rPr lang="en-US" sz="900" dirty="0" err="1">
                <a:cs typeface="Arial" pitchFamily="34" charset="0"/>
              </a:rPr>
              <a:t>acest</a:t>
            </a:r>
            <a:r>
              <a:rPr lang="en-US" sz="900" dirty="0">
                <a:cs typeface="Arial" pitchFamily="34" charset="0"/>
              </a:rPr>
              <a:t> </a:t>
            </a:r>
            <a:r>
              <a:rPr lang="en-US" sz="900" dirty="0" err="1">
                <a:cs typeface="Arial" pitchFamily="34" charset="0"/>
              </a:rPr>
              <a:t>scop</a:t>
            </a:r>
            <a:r>
              <a:rPr lang="en-US" sz="900" dirty="0">
                <a:cs typeface="Arial" pitchFamily="34" charset="0"/>
              </a:rPr>
              <a:t>, </a:t>
            </a:r>
            <a:r>
              <a:rPr lang="en-US" sz="900" dirty="0" err="1">
                <a:cs typeface="Arial" pitchFamily="34" charset="0"/>
              </a:rPr>
              <a:t>contactati</a:t>
            </a:r>
            <a:r>
              <a:rPr lang="en-US" sz="900" dirty="0">
                <a:cs typeface="Arial" pitchFamily="34" charset="0"/>
              </a:rPr>
              <a:t> </a:t>
            </a:r>
            <a:r>
              <a:rPr lang="en-US" sz="900" dirty="0" err="1">
                <a:cs typeface="Arial" pitchFamily="34" charset="0"/>
              </a:rPr>
              <a:t>obiectul</a:t>
            </a:r>
            <a:r>
              <a:rPr lang="en-US" sz="900" dirty="0">
                <a:cs typeface="Arial" pitchFamily="34" charset="0"/>
              </a:rPr>
              <a:t> </a:t>
            </a:r>
            <a:r>
              <a:rPr lang="en-US" sz="900" dirty="0" err="1">
                <a:cs typeface="Arial" pitchFamily="34" charset="0"/>
              </a:rPr>
              <a:t>comercial</a:t>
            </a:r>
            <a:r>
              <a:rPr lang="en-US" sz="900" dirty="0">
                <a:cs typeface="Arial" pitchFamily="34" charset="0"/>
              </a:rPr>
              <a:t> de la care </a:t>
            </a:r>
            <a:r>
              <a:rPr lang="en-US" sz="900" dirty="0" err="1">
                <a:cs typeface="Arial" pitchFamily="34" charset="0"/>
              </a:rPr>
              <a:t>ati</a:t>
            </a:r>
            <a:r>
              <a:rPr lang="en-US" sz="900" dirty="0">
                <a:cs typeface="Arial" pitchFamily="34" charset="0"/>
              </a:rPr>
              <a:t> </a:t>
            </a:r>
            <a:r>
              <a:rPr lang="en-US" sz="900" dirty="0" err="1">
                <a:cs typeface="Arial" pitchFamily="34" charset="0"/>
              </a:rPr>
              <a:t>achizitionat</a:t>
            </a:r>
            <a:r>
              <a:rPr lang="en-US" sz="900" dirty="0">
                <a:cs typeface="Arial" pitchFamily="34" charset="0"/>
              </a:rPr>
              <a:t> </a:t>
            </a:r>
            <a:r>
              <a:rPr lang="en-US" sz="900" dirty="0" err="1">
                <a:cs typeface="Arial" pitchFamily="34" charset="0"/>
              </a:rPr>
              <a:t>produsul</a:t>
            </a:r>
            <a:r>
              <a:rPr lang="en-US" sz="900" dirty="0">
                <a:cs typeface="Arial" pitchFamily="34" charset="0"/>
              </a:rPr>
              <a:t>.</a:t>
            </a:r>
          </a:p>
          <a:p>
            <a:pPr algn="just"/>
            <a:r>
              <a:rPr lang="en-US" sz="900" dirty="0">
                <a:cs typeface="Arial" pitchFamily="34" charset="0"/>
              </a:rPr>
              <a:t>4. </a:t>
            </a:r>
            <a:r>
              <a:rPr lang="en-US" sz="900" dirty="0" err="1">
                <a:cs typeface="Arial" pitchFamily="34" charset="0"/>
              </a:rPr>
              <a:t>Daca</a:t>
            </a:r>
            <a:r>
              <a:rPr lang="en-US" sz="900" dirty="0">
                <a:cs typeface="Arial" pitchFamily="34" charset="0"/>
              </a:rPr>
              <a:t> </a:t>
            </a:r>
            <a:r>
              <a:rPr lang="en-US" sz="900" dirty="0" err="1">
                <a:cs typeface="Arial" pitchFamily="34" charset="0"/>
              </a:rPr>
              <a:t>constatati</a:t>
            </a:r>
            <a:r>
              <a:rPr lang="en-US" sz="900" dirty="0">
                <a:cs typeface="Arial" pitchFamily="34" charset="0"/>
              </a:rPr>
              <a:t> o </a:t>
            </a:r>
            <a:r>
              <a:rPr lang="en-US" sz="900" dirty="0" err="1">
                <a:cs typeface="Arial" pitchFamily="34" charset="0"/>
              </a:rPr>
              <a:t>defectiune</a:t>
            </a:r>
            <a:r>
              <a:rPr lang="en-US" sz="900" dirty="0">
                <a:cs typeface="Arial" pitchFamily="34" charset="0"/>
              </a:rPr>
              <a:t> </a:t>
            </a:r>
            <a:r>
              <a:rPr lang="en-US" sz="900" dirty="0" err="1">
                <a:cs typeface="Arial" pitchFamily="34" charset="0"/>
              </a:rPr>
              <a:t>sau</a:t>
            </a:r>
            <a:r>
              <a:rPr lang="en-US" sz="900" dirty="0">
                <a:cs typeface="Arial" pitchFamily="34" charset="0"/>
              </a:rPr>
              <a:t> ca </a:t>
            </a:r>
            <a:r>
              <a:rPr lang="en-US" sz="900" dirty="0" err="1">
                <a:cs typeface="Arial" pitchFamily="34" charset="0"/>
              </a:rPr>
              <a:t>vreo</a:t>
            </a:r>
            <a:r>
              <a:rPr lang="en-US" sz="900" dirty="0">
                <a:cs typeface="Arial" pitchFamily="34" charset="0"/>
              </a:rPr>
              <a:t> </a:t>
            </a:r>
            <a:r>
              <a:rPr lang="en-US" sz="900" dirty="0" err="1">
                <a:cs typeface="Arial" pitchFamily="34" charset="0"/>
              </a:rPr>
              <a:t>functie</a:t>
            </a:r>
            <a:r>
              <a:rPr lang="en-US" sz="900" dirty="0">
                <a:cs typeface="Arial" pitchFamily="34" charset="0"/>
              </a:rPr>
              <a:t> a </a:t>
            </a:r>
            <a:r>
              <a:rPr lang="en-US" sz="900" dirty="0" err="1">
                <a:cs typeface="Arial" pitchFamily="34" charset="0"/>
              </a:rPr>
              <a:t>scaunului</a:t>
            </a:r>
            <a:r>
              <a:rPr lang="en-US" sz="900" dirty="0">
                <a:cs typeface="Arial" pitchFamily="34" charset="0"/>
              </a:rPr>
              <a:t> nu </a:t>
            </a:r>
            <a:r>
              <a:rPr lang="en-US" sz="900" dirty="0" err="1">
                <a:cs typeface="Arial" pitchFamily="34" charset="0"/>
              </a:rPr>
              <a:t>functioneaza</a:t>
            </a:r>
            <a:r>
              <a:rPr lang="en-US" sz="900" dirty="0">
                <a:cs typeface="Arial" pitchFamily="34" charset="0"/>
              </a:rPr>
              <a:t>, </a:t>
            </a:r>
            <a:r>
              <a:rPr lang="en-US" sz="900" dirty="0" err="1">
                <a:cs typeface="Arial" pitchFamily="34" charset="0"/>
              </a:rPr>
              <a:t>trebuie</a:t>
            </a:r>
            <a:r>
              <a:rPr lang="en-US" sz="900" dirty="0">
                <a:cs typeface="Arial" pitchFamily="34" charset="0"/>
              </a:rPr>
              <a:t> </a:t>
            </a:r>
            <a:r>
              <a:rPr lang="en-US" sz="900" dirty="0" err="1">
                <a:cs typeface="Arial" pitchFamily="34" charset="0"/>
              </a:rPr>
              <a:t>sa</a:t>
            </a:r>
            <a:r>
              <a:rPr lang="en-US" sz="900" dirty="0">
                <a:cs typeface="Arial" pitchFamily="34" charset="0"/>
              </a:rPr>
              <a:t> </a:t>
            </a:r>
            <a:r>
              <a:rPr lang="en-US" sz="900" dirty="0" err="1">
                <a:cs typeface="Arial" pitchFamily="34" charset="0"/>
              </a:rPr>
              <a:t>incetati</a:t>
            </a:r>
            <a:r>
              <a:rPr lang="en-US" sz="900" dirty="0">
                <a:cs typeface="Arial" pitchFamily="34" charset="0"/>
              </a:rPr>
              <a:t> </a:t>
            </a:r>
            <a:r>
              <a:rPr lang="en-US" sz="900" dirty="0" err="1">
                <a:cs typeface="Arial" pitchFamily="34" charset="0"/>
              </a:rPr>
              <a:t>utilizarea</a:t>
            </a:r>
            <a:r>
              <a:rPr lang="en-US" sz="900" dirty="0">
                <a:cs typeface="Arial" pitchFamily="34" charset="0"/>
              </a:rPr>
              <a:t> </a:t>
            </a:r>
            <a:r>
              <a:rPr lang="en-US" sz="900" dirty="0" err="1">
                <a:cs typeface="Arial" pitchFamily="34" charset="0"/>
              </a:rPr>
              <a:t>acestuia</a:t>
            </a:r>
            <a:r>
              <a:rPr lang="en-US" sz="900" dirty="0">
                <a:cs typeface="Arial" pitchFamily="34" charset="0"/>
              </a:rPr>
              <a:t>, </a:t>
            </a:r>
            <a:r>
              <a:rPr lang="en-US" sz="900" dirty="0" err="1">
                <a:cs typeface="Arial" pitchFamily="34" charset="0"/>
              </a:rPr>
              <a:t>pana</a:t>
            </a:r>
            <a:r>
              <a:rPr lang="en-US" sz="900" dirty="0">
                <a:cs typeface="Arial" pitchFamily="34" charset="0"/>
              </a:rPr>
              <a:t> la </a:t>
            </a:r>
            <a:r>
              <a:rPr lang="en-US" sz="900" dirty="0" err="1">
                <a:cs typeface="Arial" pitchFamily="34" charset="0"/>
              </a:rPr>
              <a:t>constatarea</a:t>
            </a:r>
            <a:r>
              <a:rPr lang="en-US" sz="900" dirty="0">
                <a:cs typeface="Arial" pitchFamily="34" charset="0"/>
              </a:rPr>
              <a:t> </a:t>
            </a:r>
            <a:r>
              <a:rPr lang="en-US" sz="900" dirty="0" err="1">
                <a:cs typeface="Arial" pitchFamily="34" charset="0"/>
              </a:rPr>
              <a:t>defectiunii</a:t>
            </a:r>
            <a:r>
              <a:rPr lang="en-US" sz="900" dirty="0">
                <a:cs typeface="Arial" pitchFamily="34" charset="0"/>
              </a:rPr>
              <a:t>. </a:t>
            </a:r>
            <a:r>
              <a:rPr lang="en-US" sz="900" dirty="0" err="1">
                <a:cs typeface="Arial" pitchFamily="34" charset="0"/>
              </a:rPr>
              <a:t>Pentru</a:t>
            </a:r>
            <a:r>
              <a:rPr lang="en-US" sz="900" dirty="0">
                <a:cs typeface="Arial" pitchFamily="34" charset="0"/>
              </a:rPr>
              <a:t> </a:t>
            </a:r>
            <a:r>
              <a:rPr lang="en-US" sz="900" dirty="0" err="1">
                <a:cs typeface="Arial" pitchFamily="34" charset="0"/>
              </a:rPr>
              <a:t>acest</a:t>
            </a:r>
            <a:r>
              <a:rPr lang="en-US" sz="900" dirty="0">
                <a:cs typeface="Arial" pitchFamily="34" charset="0"/>
              </a:rPr>
              <a:t> </a:t>
            </a:r>
            <a:r>
              <a:rPr lang="en-US" sz="900" dirty="0" err="1">
                <a:cs typeface="Arial" pitchFamily="34" charset="0"/>
              </a:rPr>
              <a:t>scop</a:t>
            </a:r>
            <a:r>
              <a:rPr lang="en-US" sz="900" dirty="0">
                <a:cs typeface="Arial" pitchFamily="34" charset="0"/>
              </a:rPr>
              <a:t>, </a:t>
            </a:r>
            <a:r>
              <a:rPr lang="en-US" sz="900" dirty="0" err="1">
                <a:cs typeface="Arial" pitchFamily="34" charset="0"/>
              </a:rPr>
              <a:t>contactati</a:t>
            </a:r>
            <a:r>
              <a:rPr lang="en-US" sz="900" dirty="0">
                <a:cs typeface="Arial" pitchFamily="34" charset="0"/>
              </a:rPr>
              <a:t> </a:t>
            </a:r>
            <a:r>
              <a:rPr lang="en-US" sz="900" dirty="0" err="1">
                <a:cs typeface="Arial" pitchFamily="34" charset="0"/>
              </a:rPr>
              <a:t>obiectul</a:t>
            </a:r>
            <a:r>
              <a:rPr lang="en-US" sz="900" dirty="0">
                <a:cs typeface="Arial" pitchFamily="34" charset="0"/>
              </a:rPr>
              <a:t> </a:t>
            </a:r>
            <a:r>
              <a:rPr lang="en-US" sz="900" dirty="0" err="1">
                <a:cs typeface="Arial" pitchFamily="34" charset="0"/>
              </a:rPr>
              <a:t>comercial</a:t>
            </a:r>
            <a:r>
              <a:rPr lang="en-US" sz="900" dirty="0">
                <a:cs typeface="Arial" pitchFamily="34" charset="0"/>
              </a:rPr>
              <a:t> de la care </a:t>
            </a:r>
            <a:r>
              <a:rPr lang="en-US" sz="900" dirty="0" err="1">
                <a:cs typeface="Arial" pitchFamily="34" charset="0"/>
              </a:rPr>
              <a:t>ati</a:t>
            </a:r>
            <a:r>
              <a:rPr lang="en-US" sz="900" dirty="0">
                <a:cs typeface="Arial" pitchFamily="34" charset="0"/>
              </a:rPr>
              <a:t> </a:t>
            </a:r>
            <a:r>
              <a:rPr lang="en-US" sz="900" dirty="0" err="1">
                <a:cs typeface="Arial" pitchFamily="34" charset="0"/>
              </a:rPr>
              <a:t>achizitionat</a:t>
            </a:r>
            <a:r>
              <a:rPr lang="en-US" sz="900" dirty="0">
                <a:cs typeface="Arial" pitchFamily="34" charset="0"/>
              </a:rPr>
              <a:t> </a:t>
            </a:r>
            <a:r>
              <a:rPr lang="en-US" sz="900" dirty="0" err="1">
                <a:cs typeface="Arial" pitchFamily="34" charset="0"/>
              </a:rPr>
              <a:t>produsul</a:t>
            </a:r>
            <a:r>
              <a:rPr lang="en-US" sz="900" dirty="0">
                <a:cs typeface="Arial" pitchFamily="34" charset="0"/>
              </a:rPr>
              <a:t>.</a:t>
            </a:r>
          </a:p>
          <a:p>
            <a:pPr algn="just"/>
            <a:r>
              <a:rPr lang="en-US" sz="900" dirty="0" smtClean="0">
                <a:cs typeface="Arial" pitchFamily="34" charset="0"/>
              </a:rPr>
              <a:t>.</a:t>
            </a:r>
            <a:r>
              <a:rPr lang="en-US" sz="900" dirty="0" err="1" smtClean="0">
                <a:cs typeface="Arial" pitchFamily="34" charset="0"/>
              </a:rPr>
              <a:t>Compozitia</a:t>
            </a:r>
            <a:r>
              <a:rPr lang="en-US" sz="900" dirty="0" smtClean="0">
                <a:cs typeface="Arial" pitchFamily="34" charset="0"/>
              </a:rPr>
              <a:t> </a:t>
            </a:r>
            <a:r>
              <a:rPr lang="en-US" sz="900" dirty="0" err="1">
                <a:cs typeface="Arial" pitchFamily="34" charset="0"/>
              </a:rPr>
              <a:t>tapiteriei</a:t>
            </a:r>
            <a:r>
              <a:rPr lang="en-US" sz="900" dirty="0">
                <a:cs typeface="Arial" pitchFamily="34" charset="0"/>
              </a:rPr>
              <a:t>:</a:t>
            </a:r>
          </a:p>
          <a:p>
            <a:pPr algn="just"/>
            <a:r>
              <a:rPr lang="en-US" sz="900" b="1" dirty="0" err="1" smtClean="0">
                <a:cs typeface="Arial" pitchFamily="34" charset="0"/>
              </a:rPr>
              <a:t>Partea</a:t>
            </a:r>
            <a:r>
              <a:rPr lang="en-US" sz="900" b="1" dirty="0" smtClean="0">
                <a:cs typeface="Arial" pitchFamily="34" charset="0"/>
              </a:rPr>
              <a:t> </a:t>
            </a:r>
            <a:r>
              <a:rPr lang="en-US" sz="900" b="1" dirty="0" err="1" smtClean="0">
                <a:cs typeface="Arial" pitchFamily="34" charset="0"/>
              </a:rPr>
              <a:t>exterioara</a:t>
            </a:r>
            <a:r>
              <a:rPr lang="en-US" sz="900" b="1" dirty="0" smtClean="0">
                <a:cs typeface="Arial" pitchFamily="34" charset="0"/>
              </a:rPr>
              <a:t>: 100</a:t>
            </a:r>
            <a:r>
              <a:rPr lang="en-US" sz="900" b="1" dirty="0">
                <a:cs typeface="Arial" pitchFamily="34" charset="0"/>
              </a:rPr>
              <a:t>% </a:t>
            </a:r>
            <a:r>
              <a:rPr lang="en-US" sz="900" b="1" dirty="0" smtClean="0">
                <a:cs typeface="Arial" pitchFamily="34" charset="0"/>
              </a:rPr>
              <a:t>PVC </a:t>
            </a:r>
          </a:p>
          <a:p>
            <a:pPr algn="just"/>
            <a:r>
              <a:rPr lang="en-US" sz="900" b="1" dirty="0" err="1" smtClean="0">
                <a:cs typeface="Arial" pitchFamily="34" charset="0"/>
              </a:rPr>
              <a:t>Umplutura</a:t>
            </a:r>
            <a:r>
              <a:rPr lang="en-US" sz="900" b="1" dirty="0">
                <a:cs typeface="Arial" pitchFamily="34" charset="0"/>
              </a:rPr>
              <a:t>: 100% </a:t>
            </a:r>
            <a:r>
              <a:rPr lang="en-US" sz="900" b="1" dirty="0" err="1">
                <a:cs typeface="Arial" pitchFamily="34" charset="0"/>
              </a:rPr>
              <a:t>Poliester</a:t>
            </a:r>
            <a:endParaRPr lang="en-US" sz="900" b="1" dirty="0">
              <a:cs typeface="Arial" pitchFamily="34" charset="0"/>
            </a:endParaRPr>
          </a:p>
        </p:txBody>
      </p:sp>
      <p:pic>
        <p:nvPicPr>
          <p:cNvPr id="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74570" y="4299347"/>
            <a:ext cx="1698189" cy="283464"/>
          </a:xfrm>
          <a:prstGeom prst="rect">
            <a:avLst/>
          </a:prstGeom>
        </p:spPr>
      </p:pic>
      <p:sp>
        <p:nvSpPr>
          <p:cNvPr id="8" name="TextBox 41"/>
          <p:cNvSpPr txBox="1"/>
          <p:nvPr/>
        </p:nvSpPr>
        <p:spPr>
          <a:xfrm>
            <a:off x="363322" y="4749192"/>
            <a:ext cx="5031636" cy="923330"/>
          </a:xfrm>
          <a:prstGeom prst="rect">
            <a:avLst/>
          </a:prstGeom>
          <a:noFill/>
        </p:spPr>
        <p:txBody>
          <a:bodyPr wrap="square" rtlCol="0">
            <a:spAutoFit/>
          </a:bodyPr>
          <a:lstStyle/>
          <a:p>
            <a:pPr algn="ctr"/>
            <a:r>
              <a:rPr lang="en-US" sz="900" b="1" dirty="0" smtClean="0">
                <a:cs typeface="Arial" pitchFamily="34" charset="0"/>
              </a:rPr>
              <a:t>MADE FOR MONI</a:t>
            </a:r>
          </a:p>
          <a:p>
            <a:pPr algn="ctr"/>
            <a:r>
              <a:rPr lang="en-US" sz="900" b="1" dirty="0" smtClean="0">
                <a:cs typeface="Arial" pitchFamily="34" charset="0"/>
              </a:rPr>
              <a:t>Importer</a:t>
            </a:r>
            <a:r>
              <a:rPr lang="bg-BG" sz="900" b="1" dirty="0" smtClean="0">
                <a:cs typeface="Arial" pitchFamily="34" charset="0"/>
              </a:rPr>
              <a:t>: </a:t>
            </a:r>
            <a:r>
              <a:rPr lang="en-US" sz="900" b="1" dirty="0" smtClean="0">
                <a:cs typeface="Arial" pitchFamily="34" charset="0"/>
              </a:rPr>
              <a:t>Moni Trade Ltd. </a:t>
            </a:r>
            <a:endParaRPr lang="bg-BG" sz="900" b="1" dirty="0" smtClean="0">
              <a:cs typeface="Arial" pitchFamily="34" charset="0"/>
            </a:endParaRPr>
          </a:p>
          <a:p>
            <a:pPr algn="ctr"/>
            <a:r>
              <a:rPr lang="en-US" sz="900" b="1" dirty="0" smtClean="0">
                <a:cs typeface="Arial" pitchFamily="34" charset="0"/>
              </a:rPr>
              <a:t>Address</a:t>
            </a:r>
            <a:r>
              <a:rPr lang="bg-BG" sz="900" b="1" dirty="0" smtClean="0">
                <a:cs typeface="Arial" pitchFamily="34" charset="0"/>
              </a:rPr>
              <a:t>: </a:t>
            </a:r>
            <a:r>
              <a:rPr lang="en-US" sz="900" b="1" dirty="0" smtClean="0">
                <a:cs typeface="Arial" pitchFamily="34" charset="0"/>
              </a:rPr>
              <a:t>Bulgaria</a:t>
            </a:r>
            <a:r>
              <a:rPr lang="bg-BG" sz="900" b="1" dirty="0" smtClean="0">
                <a:cs typeface="Arial" pitchFamily="34" charset="0"/>
              </a:rPr>
              <a:t>, </a:t>
            </a:r>
            <a:r>
              <a:rPr lang="en-US" sz="900" b="1" dirty="0" smtClean="0">
                <a:cs typeface="Arial" pitchFamily="34" charset="0"/>
              </a:rPr>
              <a:t>city of Sofia</a:t>
            </a:r>
            <a:r>
              <a:rPr lang="bg-BG" sz="900" b="1" dirty="0" smtClean="0">
                <a:cs typeface="Arial" pitchFamily="34" charset="0"/>
              </a:rPr>
              <a:t>, </a:t>
            </a:r>
          </a:p>
          <a:p>
            <a:pPr algn="ctr"/>
            <a:r>
              <a:rPr lang="en-US" sz="900" b="1" dirty="0" smtClean="0">
                <a:cs typeface="Arial" pitchFamily="34" charset="0"/>
              </a:rPr>
              <a:t>Trebich quarter </a:t>
            </a:r>
            <a:r>
              <a:rPr lang="bg-BG" sz="900" b="1" dirty="0" smtClean="0">
                <a:cs typeface="Arial" pitchFamily="34" charset="0"/>
              </a:rPr>
              <a:t>– </a:t>
            </a:r>
            <a:r>
              <a:rPr lang="en-US" sz="900" b="1" dirty="0" smtClean="0">
                <a:cs typeface="Arial" pitchFamily="34" charset="0"/>
              </a:rPr>
              <a:t>Stopanski dvor</a:t>
            </a:r>
            <a:endParaRPr lang="bg-BG" sz="900" b="1" dirty="0" smtClean="0">
              <a:cs typeface="Arial" pitchFamily="34" charset="0"/>
            </a:endParaRPr>
          </a:p>
          <a:p>
            <a:pPr algn="ctr"/>
            <a:r>
              <a:rPr lang="en-US" sz="900" b="1" dirty="0" smtClean="0">
                <a:cs typeface="Arial" pitchFamily="34" charset="0"/>
              </a:rPr>
              <a:t>Tel</a:t>
            </a:r>
            <a:r>
              <a:rPr lang="bg-BG" sz="900" b="1" dirty="0" smtClean="0">
                <a:cs typeface="Arial" pitchFamily="34" charset="0"/>
              </a:rPr>
              <a:t>: 02/ 936 07 90</a:t>
            </a:r>
          </a:p>
          <a:p>
            <a:pPr algn="ctr"/>
            <a:r>
              <a:rPr lang="en-US" sz="900" b="1" dirty="0" smtClean="0">
                <a:cs typeface="Arial" pitchFamily="34" charset="0"/>
              </a:rPr>
              <a:t>Web: www.moni.bg</a:t>
            </a:r>
            <a:endParaRPr lang="bg-BG" sz="900" b="1" dirty="0">
              <a:cs typeface="Arial" pitchFamily="34" charset="0"/>
            </a:endParaRPr>
          </a:p>
        </p:txBody>
      </p:sp>
      <p:sp>
        <p:nvSpPr>
          <p:cNvPr id="9" name="Rounded Rectangle 8"/>
          <p:cNvSpPr/>
          <p:nvPr/>
        </p:nvSpPr>
        <p:spPr>
          <a:xfrm>
            <a:off x="363322" y="5682729"/>
            <a:ext cx="5031636" cy="156174"/>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RU</a:t>
            </a:r>
            <a:endParaRPr lang="bg-BG" sz="900" b="1" dirty="0">
              <a:solidFill>
                <a:schemeClr val="tx1"/>
              </a:solidFill>
            </a:endParaRPr>
          </a:p>
        </p:txBody>
      </p:sp>
      <p:sp>
        <p:nvSpPr>
          <p:cNvPr id="10" name="Rectangle 9"/>
          <p:cNvSpPr/>
          <p:nvPr/>
        </p:nvSpPr>
        <p:spPr>
          <a:xfrm>
            <a:off x="6896098" y="-54824"/>
            <a:ext cx="4987290" cy="1528560"/>
          </a:xfrm>
          <a:prstGeom prst="rect">
            <a:avLst/>
          </a:prstGeom>
        </p:spPr>
        <p:txBody>
          <a:bodyPr wrap="square">
            <a:spAutoFit/>
          </a:bodyPr>
          <a:lstStyle/>
          <a:p>
            <a:pPr>
              <a:lnSpc>
                <a:spcPct val="107000"/>
              </a:lnSpc>
              <a:spcAft>
                <a:spcPts val="800"/>
              </a:spcAft>
            </a:pPr>
            <a:r>
              <a:rPr lang="ru-RU" sz="900" b="1" dirty="0">
                <a:latin typeface="Times New Roman" panose="02020603050405020304" pitchFamily="18" charset="0"/>
                <a:ea typeface="Times New Roman" panose="02020603050405020304" pitchFamily="18" charset="0"/>
                <a:cs typeface="Calibri" panose="020F0502020204030204" pitchFamily="34" charset="0"/>
              </a:rPr>
              <a:t>ПОДХОДИТ ДЛЯ ДЕТЕЙ ВЕСОМ ДО 15 КГ (6-36 МЕСЯЦЕВ). ЭТОТ СТУЛЬЧИК ДЛЯ КОРМЛЕНИЯ СООТВЕТСТВУЕТ ЕВРОПЕЙСКИМ СТАНДАРТАМ БЕЗОПАСНОСТИ EN </a:t>
            </a:r>
            <a:r>
              <a:rPr lang="ru-RU" sz="900" b="1" dirty="0" smtClean="0">
                <a:latin typeface="Times New Roman" panose="02020603050405020304" pitchFamily="18" charset="0"/>
                <a:ea typeface="Times New Roman" panose="02020603050405020304" pitchFamily="18" charset="0"/>
                <a:cs typeface="Calibri" panose="020F0502020204030204" pitchFamily="34" charset="0"/>
              </a:rPr>
              <a:t>14988:2017</a:t>
            </a:r>
            <a:r>
              <a:rPr lang="en-US" sz="900" b="1" smtClean="0">
                <a:latin typeface="Times New Roman" panose="02020603050405020304" pitchFamily="18" charset="0"/>
                <a:ea typeface="Times New Roman" panose="02020603050405020304" pitchFamily="18" charset="0"/>
                <a:cs typeface="Calibri" panose="020F0502020204030204" pitchFamily="34" charset="0"/>
              </a:rPr>
              <a:t>+A1:2020</a:t>
            </a:r>
            <a:r>
              <a:rPr lang="ru-RU" sz="900" smtClean="0">
                <a:latin typeface="Times New Roman" panose="02020603050405020304" pitchFamily="18" charset="0"/>
                <a:ea typeface="Times New Roman" panose="02020603050405020304" pitchFamily="18" charset="0"/>
                <a:cs typeface="Calibri" panose="020F0502020204030204" pitchFamily="34" charset="0"/>
              </a:rPr>
              <a:t> </a:t>
            </a:r>
            <a:r>
              <a:rPr lang="ru-RU" sz="900" dirty="0">
                <a:latin typeface="Times New Roman" panose="02020603050405020304" pitchFamily="18" charset="0"/>
                <a:ea typeface="Times New Roman" panose="02020603050405020304" pitchFamily="18" charset="0"/>
                <a:cs typeface="Calibri" panose="020F0502020204030204" pitchFamily="34" charset="0"/>
              </a:rPr>
              <a:t>Стульчик для кормления «</a:t>
            </a:r>
            <a:r>
              <a:rPr lang="ru-RU" sz="900" dirty="0" err="1">
                <a:latin typeface="Times New Roman" panose="02020603050405020304" pitchFamily="18" charset="0"/>
                <a:ea typeface="Times New Roman" panose="02020603050405020304" pitchFamily="18" charset="0"/>
                <a:cs typeface="Calibri" panose="020F0502020204030204" pitchFamily="34" charset="0"/>
              </a:rPr>
              <a:t>Scaut</a:t>
            </a:r>
            <a:r>
              <a:rPr lang="ru-RU" sz="900" dirty="0">
                <a:latin typeface="Times New Roman" panose="02020603050405020304" pitchFamily="18" charset="0"/>
                <a:ea typeface="Times New Roman" panose="02020603050405020304" pitchFamily="18" charset="0"/>
                <a:cs typeface="Calibri" panose="020F0502020204030204" pitchFamily="34" charset="0"/>
              </a:rPr>
              <a:t>» тщательно разработан с заботой о безопасности ребенка и имеет большую столешницу для кормления с подстаканником, сиденье, которое очищается полотенцем, и пятиточечный ремень. Стульчик для кормления также складывается компактно для хранения. Подходит для детей, способных подниматься самостоятельно (6-36 месяцев).</a:t>
            </a:r>
            <a:endParaRPr lang="en-US" sz="900" dirty="0" smtClean="0">
              <a:effectLst/>
              <a:latin typeface="Calibri" panose="020F0502020204030204" pitchFamily="34" charset="0"/>
              <a:ea typeface="Times New Roman" panose="02020603050405020304" pitchFamily="18" charset="0"/>
            </a:endParaRPr>
          </a:p>
          <a:p>
            <a:pPr>
              <a:lnSpc>
                <a:spcPct val="107000"/>
              </a:lnSpc>
              <a:spcAft>
                <a:spcPts val="800"/>
              </a:spcAft>
            </a:pPr>
            <a:r>
              <a:rPr lang="ru-RU" sz="900" dirty="0">
                <a:latin typeface="Times New Roman" panose="02020603050405020304" pitchFamily="18" charset="0"/>
                <a:ea typeface="Times New Roman" panose="02020603050405020304" pitchFamily="18" charset="0"/>
                <a:cs typeface="Calibri" panose="020F0502020204030204" pitchFamily="34" charset="0"/>
              </a:rPr>
              <a:t>Для обеспечения безопасного, беспроблемного использования, пожалуйста, прочитайте важные предупреждения по безопасности ниже и следующие инструкции.</a:t>
            </a:r>
            <a:endParaRPr lang="en-US" sz="900" dirty="0">
              <a:effectLst/>
              <a:latin typeface="Calibri" panose="020F0502020204030204" pitchFamily="34" charset="0"/>
              <a:ea typeface="Times New Roman" panose="02020603050405020304" pitchFamily="18" charset="0"/>
            </a:endParaRPr>
          </a:p>
        </p:txBody>
      </p:sp>
      <p:sp>
        <p:nvSpPr>
          <p:cNvPr id="11" name="TextBox 49"/>
          <p:cNvSpPr txBox="1">
            <a:spLocks noChangeAspect="1"/>
          </p:cNvSpPr>
          <p:nvPr/>
        </p:nvSpPr>
        <p:spPr>
          <a:xfrm>
            <a:off x="11563828" y="6553082"/>
            <a:ext cx="319560" cy="216000"/>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20</a:t>
            </a:r>
            <a:endParaRPr lang="bg-BG" sz="800" b="1" dirty="0">
              <a:latin typeface="Arial" pitchFamily="34" charset="0"/>
              <a:cs typeface="Arial" pitchFamily="34" charset="0"/>
            </a:endParaRPr>
          </a:p>
        </p:txBody>
      </p:sp>
      <p:sp>
        <p:nvSpPr>
          <p:cNvPr id="12" name="TextBox 11"/>
          <p:cNvSpPr txBox="1"/>
          <p:nvPr/>
        </p:nvSpPr>
        <p:spPr>
          <a:xfrm>
            <a:off x="6896098" y="1461872"/>
            <a:ext cx="498729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dirty="0" smtClean="0">
                <a:solidFill>
                  <a:schemeClr val="tx1"/>
                </a:solidFill>
                <a:cs typeface="Arial" pitchFamily="34" charset="0"/>
              </a:rPr>
              <a:t>РЕКОМЕНДАЦИИ </a:t>
            </a:r>
            <a:r>
              <a:rPr lang="ru-RU" sz="900" b="1" dirty="0">
                <a:solidFill>
                  <a:schemeClr val="tx1"/>
                </a:solidFill>
                <a:cs typeface="Arial" pitchFamily="34" charset="0"/>
              </a:rPr>
              <a:t>И ПРЕДУПРЕЖДЕНИЯ ПО БЕЗОПАСНОЙ ЭКСПЛУАТАЦИИ</a:t>
            </a:r>
          </a:p>
        </p:txBody>
      </p:sp>
      <p:sp>
        <p:nvSpPr>
          <p:cNvPr id="13" name="TextBox 12"/>
          <p:cNvSpPr txBox="1"/>
          <p:nvPr/>
        </p:nvSpPr>
        <p:spPr>
          <a:xfrm>
            <a:off x="6896098" y="1717261"/>
            <a:ext cx="4987290" cy="507831"/>
          </a:xfrm>
          <a:prstGeom prst="rect">
            <a:avLst/>
          </a:prstGeom>
          <a:noFill/>
        </p:spPr>
        <p:txBody>
          <a:bodyPr wrap="square" rtlCol="0">
            <a:spAutoFit/>
          </a:bodyPr>
          <a:lstStyle/>
          <a:p>
            <a:pPr algn="ctr"/>
            <a:r>
              <a:rPr lang="ru-RU" sz="900" b="1" dirty="0">
                <a:cs typeface="Arial" pitchFamily="34" charset="0"/>
              </a:rPr>
              <a:t>ВНИМАТЕЛЬНО ПРОЧИТАЙТЕ ЭТИ ИНСТРУКЦИИ ПЕРЕД ЭКСПЛУАТАЦИИ ИЗДЕЛИЯ И ХРАНИТЕ ИХ ДЛЯ ДАЛЬНЕЙШЕГО ИСПОЛЬЗОВАНИЯ. ПРАВИЛЬНАЯ ЭКСПЛУАТАЦИЯ И ОБСЛУЖИВАНИЕ ЭТОГО ИЗДЕЛИЯ ЧРЕЗВЫЧАЙНО ВАЖНЫ.</a:t>
            </a:r>
            <a:endParaRPr lang="bg-BG" sz="900" b="1" dirty="0" smtClean="0">
              <a:cs typeface="Arial" pitchFamily="34" charset="0"/>
            </a:endParaRPr>
          </a:p>
        </p:txBody>
      </p:sp>
      <p:pic>
        <p:nvPicPr>
          <p:cNvPr id="14" name="Картина 1"/>
          <p:cNvPicPr>
            <a:picLocks noChangeAspect="1"/>
          </p:cNvPicPr>
          <p:nvPr/>
        </p:nvPicPr>
        <p:blipFill>
          <a:blip r:embed="rId3"/>
          <a:stretch>
            <a:fillRect/>
          </a:stretch>
        </p:blipFill>
        <p:spPr>
          <a:xfrm>
            <a:off x="8760796" y="2225092"/>
            <a:ext cx="1257894" cy="900000"/>
          </a:xfrm>
          <a:prstGeom prst="rect">
            <a:avLst/>
          </a:prstGeom>
        </p:spPr>
      </p:pic>
      <p:sp>
        <p:nvSpPr>
          <p:cNvPr id="15" name="Rectangle 14"/>
          <p:cNvSpPr/>
          <p:nvPr/>
        </p:nvSpPr>
        <p:spPr>
          <a:xfrm>
            <a:off x="6118858" y="3108975"/>
            <a:ext cx="6096000" cy="265201"/>
          </a:xfrm>
          <a:prstGeom prst="rect">
            <a:avLst/>
          </a:prstGeom>
        </p:spPr>
        <p:txBody>
          <a:bodyPr>
            <a:spAutoFit/>
          </a:bodyPr>
          <a:lstStyle/>
          <a:p>
            <a:pPr marL="457200" algn="ctr">
              <a:lnSpc>
                <a:spcPct val="107000"/>
              </a:lnSpc>
              <a:spcAft>
                <a:spcPts val="800"/>
              </a:spcAft>
            </a:pPr>
            <a:r>
              <a:rPr lang="ru-RU" sz="1050" b="1" dirty="0">
                <a:latin typeface="Times New Roman" panose="02020603050405020304" pitchFamily="18" charset="0"/>
                <a:ea typeface="Times New Roman" panose="02020603050405020304" pitchFamily="18" charset="0"/>
                <a:cs typeface="Calibri" panose="020F0502020204030204" pitchFamily="34" charset="0"/>
              </a:rPr>
              <a:t>ВНИМАНИЕ! НЕ ОСТАВЛЯЙТЕ РЕБЕНКА БЕЗ ПРИСМОТРА!</a:t>
            </a:r>
            <a:endParaRPr lang="en-US" sz="1050" dirty="0">
              <a:effectLst/>
              <a:latin typeface="Calibri" panose="020F0502020204030204" pitchFamily="34" charset="0"/>
              <a:ea typeface="Times New Roman" panose="02020603050405020304" pitchFamily="18" charset="0"/>
            </a:endParaRPr>
          </a:p>
        </p:txBody>
      </p:sp>
      <p:sp>
        <p:nvSpPr>
          <p:cNvPr id="16" name="Rectangle 15"/>
          <p:cNvSpPr/>
          <p:nvPr/>
        </p:nvSpPr>
        <p:spPr>
          <a:xfrm>
            <a:off x="6896098" y="3244227"/>
            <a:ext cx="4987290" cy="388696"/>
          </a:xfrm>
          <a:prstGeom prst="rect">
            <a:avLst/>
          </a:prstGeom>
        </p:spPr>
        <p:txBody>
          <a:bodyPr wrap="square">
            <a:spAutoFit/>
          </a:bodyPr>
          <a:lstStyle/>
          <a:p>
            <a:pPr>
              <a:lnSpc>
                <a:spcPct val="107000"/>
              </a:lnSpc>
              <a:spcAft>
                <a:spcPts val="800"/>
              </a:spcAft>
            </a:pPr>
            <a:r>
              <a:rPr lang="ru-RU" sz="900" b="1" dirty="0">
                <a:latin typeface="Times New Roman" panose="02020603050405020304" pitchFamily="18" charset="0"/>
                <a:ea typeface="Times New Roman" panose="02020603050405020304" pitchFamily="18" charset="0"/>
                <a:cs typeface="Calibri" panose="020F0502020204030204" pitchFamily="34" charset="0"/>
              </a:rPr>
              <a:t>ВНИМАНИЕ! </a:t>
            </a:r>
            <a:r>
              <a:rPr lang="ru-RU" sz="900" dirty="0">
                <a:latin typeface="Times New Roman" panose="02020603050405020304" pitchFamily="18" charset="0"/>
                <a:ea typeface="Times New Roman" panose="02020603050405020304" pitchFamily="18" charset="0"/>
                <a:cs typeface="Calibri" panose="020F0502020204030204" pitchFamily="34" charset="0"/>
              </a:rPr>
              <a:t>Пожалуйста, следуйте следующим предупреждениям о работе изделия! В противном случае, это может привести к серьёзным травмам или повреждению вашего ребёнка!</a:t>
            </a:r>
            <a:endParaRPr lang="en-US" sz="900" dirty="0">
              <a:effectLst/>
              <a:latin typeface="Calibri" panose="020F0502020204030204" pitchFamily="34" charset="0"/>
              <a:ea typeface="Times New Roman" panose="02020603050405020304" pitchFamily="18" charset="0"/>
            </a:endParaRPr>
          </a:p>
        </p:txBody>
      </p:sp>
      <p:sp>
        <p:nvSpPr>
          <p:cNvPr id="17" name="Rectangle 16"/>
          <p:cNvSpPr/>
          <p:nvPr/>
        </p:nvSpPr>
        <p:spPr>
          <a:xfrm>
            <a:off x="6896098" y="3509428"/>
            <a:ext cx="4987290" cy="3000821"/>
          </a:xfrm>
          <a:prstGeom prst="rect">
            <a:avLst/>
          </a:prstGeom>
        </p:spPr>
        <p:txBody>
          <a:bodyPr wrap="square">
            <a:spAutoFit/>
          </a:bodyPr>
          <a:lstStyle/>
          <a:p>
            <a:r>
              <a:rPr lang="ru-RU" sz="900" b="1" dirty="0">
                <a:latin typeface="Times New Roman" panose="02020603050405020304" pitchFamily="18" charset="0"/>
                <a:ea typeface="Times New Roman" panose="02020603050405020304" pitchFamily="18" charset="0"/>
                <a:cs typeface="Calibri" panose="020F0502020204030204" pitchFamily="34" charset="0"/>
              </a:rPr>
              <a:t>1. ВНИМАНИЕ! НИКОГДА НЕ ОСТАВЛЯЙТЕ РЕБЁНКА БЕЗ ПРИСМОТРА.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2. Всегда используйте замыкающую систему.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3. Опасность падения: не позволяйте ребенку карабкаться на изделие.</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4. Не используйте изделие, если какая-либо часть установлена неправильно и надежно.</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5. Имейте в виду, что размещать изделие рядом с открытым огнем и другими источниками сильного тепла опасно.</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6. Риск опрокидывания, если ребенок может добраться до стола или другой конструкции ножкой.</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7. </a:t>
            </a:r>
            <a:r>
              <a:rPr lang="ru-RU" sz="900" b="1" dirty="0">
                <a:latin typeface="Times New Roman" panose="02020603050405020304" pitchFamily="18" charset="0"/>
                <a:ea typeface="Times New Roman" panose="02020603050405020304" pitchFamily="18" charset="0"/>
                <a:cs typeface="Calibri" panose="020F0502020204030204" pitchFamily="34" charset="0"/>
              </a:rPr>
              <a:t>ВНИМАНИЕ! </a:t>
            </a:r>
            <a:r>
              <a:rPr lang="ru-RU" sz="900" dirty="0">
                <a:latin typeface="Times New Roman" panose="02020603050405020304" pitchFamily="18" charset="0"/>
                <a:ea typeface="Times New Roman" panose="02020603050405020304" pitchFamily="18" charset="0"/>
                <a:cs typeface="Calibri" panose="020F0502020204030204" pitchFamily="34" charset="0"/>
              </a:rPr>
              <a:t>Не использовать изделие, пока ребенок не может стоять самостоятельно без посторонней помощи. </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8.  Не используйте изделие, если какая-либо часть сломана, со щербинами или отсутствует.</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9. Держать детей подальше при складывании или раскладывании продукта, чтобы избежать травм.</a:t>
            </a:r>
            <a:endParaRPr lang="en-US" sz="900" dirty="0" smtClean="0">
              <a:effectLst/>
              <a:latin typeface="Calibri" panose="020F0502020204030204" pitchFamily="34" charset="0"/>
              <a:ea typeface="Times New Roman" panose="02020603050405020304" pitchFamily="18" charset="0"/>
            </a:endParaRPr>
          </a:p>
          <a:p>
            <a:r>
              <a:rPr lang="ru-RU" sz="900" dirty="0">
                <a:latin typeface="Times New Roman" panose="02020603050405020304" pitchFamily="18" charset="0"/>
                <a:ea typeface="Times New Roman" panose="02020603050405020304" pitchFamily="18" charset="0"/>
                <a:cs typeface="Calibri" panose="020F0502020204030204" pitchFamily="34" charset="0"/>
              </a:rPr>
              <a:t>10. Изделие предназначено для детей, которые могут сидеть в вертикальном положении без посторонней помощи, в возрасте до 3 лет или максимальным весом до 15 кг. </a:t>
            </a:r>
          </a:p>
          <a:p>
            <a:r>
              <a:rPr lang="ru-RU" sz="900" dirty="0" smtClean="0">
                <a:latin typeface="Times New Roman" panose="02020603050405020304" pitchFamily="18" charset="0"/>
                <a:ea typeface="Times New Roman" panose="02020603050405020304" pitchFamily="18" charset="0"/>
                <a:cs typeface="Calibri" panose="020F0502020204030204" pitchFamily="34" charset="0"/>
              </a:rPr>
              <a:t>11. Вес ребёнка не должен превышать максимально допустимого для изделия - 15 кг.</a:t>
            </a:r>
          </a:p>
          <a:p>
            <a:r>
              <a:rPr lang="ru-RU" sz="900" dirty="0" smtClean="0">
                <a:latin typeface="Times New Roman" panose="02020603050405020304" pitchFamily="18" charset="0"/>
                <a:ea typeface="Times New Roman" panose="02020603050405020304" pitchFamily="18" charset="0"/>
                <a:cs typeface="Calibri" panose="020F0502020204030204" pitchFamily="34" charset="0"/>
              </a:rPr>
              <a:t>12. Всегда используйте стул на ровных поверхностях. </a:t>
            </a:r>
          </a:p>
          <a:p>
            <a:r>
              <a:rPr lang="ru-RU" sz="900" dirty="0" smtClean="0">
                <a:latin typeface="Times New Roman" panose="02020603050405020304" pitchFamily="18" charset="0"/>
                <a:ea typeface="Times New Roman" panose="02020603050405020304" pitchFamily="18" charset="0"/>
                <a:cs typeface="Calibri" panose="020F0502020204030204" pitchFamily="34" charset="0"/>
              </a:rPr>
              <a:t>13. ВНИМАНИЕ!  Это изделие не игрушка. Использовать стульчик только по назначению!</a:t>
            </a:r>
          </a:p>
          <a:p>
            <a:r>
              <a:rPr lang="ru-RU" sz="900" dirty="0" smtClean="0">
                <a:latin typeface="Times New Roman" panose="02020603050405020304" pitchFamily="18" charset="0"/>
                <a:ea typeface="Times New Roman" panose="02020603050405020304" pitchFamily="18" charset="0"/>
                <a:cs typeface="Calibri" panose="020F0502020204030204" pitchFamily="34" charset="0"/>
              </a:rPr>
              <a:t>14. Проверьте состояние стульчика перед использованием, и если вы обнаружите ослабленные соединения, изношенные, отсутствующие или сломанные части, прекратите использование. Обратитесь к торговому лицу, у которого вы приобрели изделие для устранения повреждения. Не пытайтесь удалить его самостоятельно. </a:t>
            </a:r>
          </a:p>
        </p:txBody>
      </p:sp>
    </p:spTree>
    <p:extLst>
      <p:ext uri="{BB962C8B-B14F-4D97-AF65-F5344CB8AC3E}">
        <p14:creationId xmlns:p14="http://schemas.microsoft.com/office/powerpoint/2010/main" val="267011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732" y="48175"/>
            <a:ext cx="5052797" cy="272415"/>
          </a:xfrm>
          <a:prstGeom prst="roundRect">
            <a:avLst/>
          </a:prstGeom>
          <a:solidFill>
            <a:srgbClr val="92D050"/>
          </a:solidFill>
          <a:ln>
            <a:noFill/>
          </a:ln>
        </p:spPr>
        <p:txBody>
          <a:bodyPr wrap="square" rtlCol="0" anchor="ctr">
            <a:spAutoFit/>
          </a:bodyPr>
          <a:lstStyle/>
          <a:p>
            <a:pPr algn="ctr"/>
            <a:r>
              <a:rPr lang="bg-BG" sz="1000" b="1" dirty="0" smtClean="0">
                <a:cs typeface="Arial" pitchFamily="34" charset="0"/>
              </a:rPr>
              <a:t>Части </a:t>
            </a:r>
            <a:r>
              <a:rPr lang="en-US" sz="1000" b="1" dirty="0" smtClean="0">
                <a:cs typeface="Arial" pitchFamily="34" charset="0"/>
              </a:rPr>
              <a:t>/Parts</a:t>
            </a:r>
            <a:r>
              <a:rPr lang="bg-BG" sz="1000" b="1" dirty="0" smtClean="0">
                <a:cs typeface="Arial" pitchFamily="34" charset="0"/>
              </a:rPr>
              <a:t>/ </a:t>
            </a:r>
            <a:r>
              <a:rPr lang="en-US" sz="1000" b="1" dirty="0" err="1" smtClean="0">
                <a:cs typeface="Arial" pitchFamily="34" charset="0"/>
              </a:rPr>
              <a:t>Teile</a:t>
            </a:r>
            <a:r>
              <a:rPr lang="en-US" sz="1000" b="1" dirty="0" smtClean="0">
                <a:cs typeface="Arial" pitchFamily="34" charset="0"/>
              </a:rPr>
              <a:t>/ </a:t>
            </a:r>
            <a:endParaRPr lang="en-US" sz="1000" b="1" dirty="0">
              <a:cs typeface="Arial" pitchFamily="34" charset="0"/>
            </a:endParaRPr>
          </a:p>
        </p:txBody>
      </p:sp>
      <p:pic>
        <p:nvPicPr>
          <p:cNvPr id="19" name="Picture 18"/>
          <p:cNvPicPr>
            <a:picLocks noChangeAspect="1"/>
          </p:cNvPicPr>
          <p:nvPr/>
        </p:nvPicPr>
        <p:blipFill>
          <a:blip r:embed="rId2"/>
          <a:stretch>
            <a:fillRect/>
          </a:stretch>
        </p:blipFill>
        <p:spPr>
          <a:xfrm>
            <a:off x="1870987" y="445994"/>
            <a:ext cx="1886330" cy="2783384"/>
          </a:xfrm>
          <a:prstGeom prst="rect">
            <a:avLst/>
          </a:prstGeom>
        </p:spPr>
      </p:pic>
      <p:cxnSp>
        <p:nvCxnSpPr>
          <p:cNvPr id="20" name="Straight Arrow Connector 19"/>
          <p:cNvCxnSpPr/>
          <p:nvPr/>
        </p:nvCxnSpPr>
        <p:spPr>
          <a:xfrm flipH="1">
            <a:off x="1426487" y="1198872"/>
            <a:ext cx="83820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950552" y="1476778"/>
            <a:ext cx="83820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531452" y="1951986"/>
            <a:ext cx="83820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1365629" y="2777702"/>
            <a:ext cx="564843"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789785" y="2226078"/>
            <a:ext cx="967532"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75074" y="2543578"/>
            <a:ext cx="645021"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172488" y="1084572"/>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1</a:t>
            </a:r>
            <a:endParaRPr lang="bg-BG" sz="900" b="1" dirty="0"/>
          </a:p>
        </p:txBody>
      </p:sp>
      <p:sp>
        <p:nvSpPr>
          <p:cNvPr id="27" name="Oval 26"/>
          <p:cNvSpPr/>
          <p:nvPr/>
        </p:nvSpPr>
        <p:spPr>
          <a:xfrm>
            <a:off x="1701872" y="1351272"/>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2</a:t>
            </a:r>
            <a:endParaRPr lang="bg-BG" sz="900" b="1" dirty="0"/>
          </a:p>
        </p:txBody>
      </p:sp>
      <p:sp>
        <p:nvSpPr>
          <p:cNvPr id="28" name="Oval 27"/>
          <p:cNvSpPr/>
          <p:nvPr/>
        </p:nvSpPr>
        <p:spPr>
          <a:xfrm>
            <a:off x="1290927" y="1814902"/>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3</a:t>
            </a:r>
            <a:endParaRPr lang="bg-BG" sz="900" b="1" dirty="0"/>
          </a:p>
        </p:txBody>
      </p:sp>
      <p:sp>
        <p:nvSpPr>
          <p:cNvPr id="29" name="Oval 28"/>
          <p:cNvSpPr/>
          <p:nvPr/>
        </p:nvSpPr>
        <p:spPr>
          <a:xfrm>
            <a:off x="1137029" y="2663402"/>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5</a:t>
            </a:r>
            <a:endParaRPr lang="bg-BG" sz="900" b="1" dirty="0"/>
          </a:p>
        </p:txBody>
      </p:sp>
      <p:sp>
        <p:nvSpPr>
          <p:cNvPr id="30" name="Oval 29"/>
          <p:cNvSpPr/>
          <p:nvPr/>
        </p:nvSpPr>
        <p:spPr>
          <a:xfrm>
            <a:off x="3774648" y="2111778"/>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6</a:t>
            </a:r>
            <a:endParaRPr lang="bg-BG" sz="900" b="1" dirty="0"/>
          </a:p>
        </p:txBody>
      </p:sp>
      <p:sp>
        <p:nvSpPr>
          <p:cNvPr id="31" name="Oval 30"/>
          <p:cNvSpPr/>
          <p:nvPr/>
        </p:nvSpPr>
        <p:spPr>
          <a:xfrm>
            <a:off x="4320095" y="2397528"/>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7</a:t>
            </a:r>
            <a:endParaRPr lang="bg-BG" sz="900" b="1" dirty="0"/>
          </a:p>
        </p:txBody>
      </p:sp>
      <p:cxnSp>
        <p:nvCxnSpPr>
          <p:cNvPr id="32" name="Straight Arrow Connector 31"/>
          <p:cNvCxnSpPr/>
          <p:nvPr/>
        </p:nvCxnSpPr>
        <p:spPr>
          <a:xfrm>
            <a:off x="2496321" y="1750962"/>
            <a:ext cx="0" cy="51703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2382021" y="2289476"/>
            <a:ext cx="228600" cy="228600"/>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t>4</a:t>
            </a:r>
            <a:endParaRPr lang="bg-BG" sz="900" b="1" dirty="0"/>
          </a:p>
        </p:txBody>
      </p:sp>
      <p:sp>
        <p:nvSpPr>
          <p:cNvPr id="41" name="TextBox 40"/>
          <p:cNvSpPr txBox="1"/>
          <p:nvPr/>
        </p:nvSpPr>
        <p:spPr>
          <a:xfrm>
            <a:off x="330731" y="3418811"/>
            <a:ext cx="5052797" cy="272415"/>
          </a:xfrm>
          <a:prstGeom prst="roundRect">
            <a:avLst/>
          </a:prstGeom>
          <a:solidFill>
            <a:srgbClr val="92D050"/>
          </a:solidFill>
          <a:ln>
            <a:noFill/>
          </a:ln>
        </p:spPr>
        <p:txBody>
          <a:bodyPr wrap="square" rtlCol="0" anchor="ctr">
            <a:spAutoFit/>
          </a:bodyPr>
          <a:lstStyle/>
          <a:p>
            <a:pPr algn="ctr"/>
            <a:r>
              <a:rPr lang="bg-BG" sz="1000" b="1" dirty="0" smtClean="0">
                <a:cs typeface="Arial" pitchFamily="34" charset="0"/>
              </a:rPr>
              <a:t>Сглобяване </a:t>
            </a:r>
            <a:r>
              <a:rPr lang="en-US" sz="1000" b="1" dirty="0" smtClean="0">
                <a:cs typeface="Arial" pitchFamily="34" charset="0"/>
              </a:rPr>
              <a:t>/Assemble</a:t>
            </a:r>
            <a:r>
              <a:rPr lang="bg-BG" sz="1000" b="1" dirty="0" smtClean="0">
                <a:cs typeface="Arial" pitchFamily="34" charset="0"/>
              </a:rPr>
              <a:t>/ </a:t>
            </a:r>
            <a:r>
              <a:rPr lang="de-DE" sz="900" b="1" dirty="0"/>
              <a:t>Montageanweisungen</a:t>
            </a:r>
            <a:r>
              <a:rPr lang="bg-BG" sz="1000" b="1" dirty="0" smtClean="0">
                <a:cs typeface="Arial" pitchFamily="34" charset="0"/>
              </a:rPr>
              <a:t> </a:t>
            </a:r>
            <a:endParaRPr lang="en-US" sz="1000" b="1" dirty="0">
              <a:cs typeface="Arial" pitchFamily="34" charset="0"/>
            </a:endParaRPr>
          </a:p>
        </p:txBody>
      </p:sp>
      <p:sp>
        <p:nvSpPr>
          <p:cNvPr id="42" name="TextBox 41"/>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2</a:t>
            </a:r>
            <a:endParaRPr lang="bg-BG" sz="900" b="1" dirty="0">
              <a:latin typeface="Arial" pitchFamily="34" charset="0"/>
              <a:cs typeface="Arial" pitchFamily="34" charset="0"/>
            </a:endParaRPr>
          </a:p>
        </p:txBody>
      </p:sp>
      <p:pic>
        <p:nvPicPr>
          <p:cNvPr id="4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380" y="3705322"/>
            <a:ext cx="1560644" cy="1549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ight Arrow 43"/>
          <p:cNvSpPr/>
          <p:nvPr/>
        </p:nvSpPr>
        <p:spPr>
          <a:xfrm>
            <a:off x="2669171" y="4080375"/>
            <a:ext cx="481350" cy="799228"/>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165" y="5254658"/>
            <a:ext cx="1174441" cy="1210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 name="Right Arrow 45"/>
          <p:cNvSpPr/>
          <p:nvPr/>
        </p:nvSpPr>
        <p:spPr>
          <a:xfrm>
            <a:off x="1151707" y="5460059"/>
            <a:ext cx="481350" cy="799228"/>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4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7607" y="4974408"/>
            <a:ext cx="1718456" cy="1770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1357" y="3756187"/>
            <a:ext cx="1443782" cy="1498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TextBox 42"/>
          <p:cNvSpPr txBox="1"/>
          <p:nvPr/>
        </p:nvSpPr>
        <p:spPr>
          <a:xfrm>
            <a:off x="6609234" y="47027"/>
            <a:ext cx="500634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fr-FR" sz="900" b="1" dirty="0"/>
              <a:t>INSTRUCTIONS DE NETTOYAGE ET ENTRETIEN</a:t>
            </a:r>
            <a:endParaRPr lang="en-US" sz="900" dirty="0"/>
          </a:p>
        </p:txBody>
      </p:sp>
      <p:sp>
        <p:nvSpPr>
          <p:cNvPr id="50" name="Rectangle 49"/>
          <p:cNvSpPr/>
          <p:nvPr/>
        </p:nvSpPr>
        <p:spPr>
          <a:xfrm>
            <a:off x="6609234" y="391383"/>
            <a:ext cx="5006340" cy="5871479"/>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Nettoyage et entretien :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Nettoyez les pièces en plastique et en métal du produit uniquement avec un chiffon humide.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Pour nettoyer les tissus, utilisez un chiffon doux ou une éponge légèrement humidifiés avec de l’eau chaude et un détergent doux.</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N’utilisez pas de détergents agressifs contenant des particules abrasives ou de tels à la base d’ammoniac, d’eau de javel ou d’alcool.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Laissez le produit sécher complètement après nettoyage et ensuite vous pouvez le ranger.</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Ne posez aucun article sur ou dans la chaise haute afin d’éviter l’endommagement de sa structure.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Conservez le produit dans un endroit sec et propre. NE PAS exposer le produit à l’influence directe de la lumière du soleil, la pluie, l’humidité ou de brusques changements de température.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2. Pour garantir la sécurité de votre enfant et l’utilisation prolongée de cette chaise haute, nous vous recommandons de contrôler régulièrement les dispositifs de verrouillage, les ceintures de sécurité et les fermetures, les connexions et les dispositifs de réglage du siège et les mécanismes de fixation pour usure, endommagement ou déchirure.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3. Si vous constatez des connexions lâches, pièces déchirées, fissurées ou endommagées, celles-ci doivent être réparées ou substituées de pièces d’origine par un service de réparation agréé.  Dans ce but contactez le commerçant auprès duquel vous avez acheté le produit.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4. Si vous constatez une défaillance ou qu’une des fonctions de la chaise ne fonctionne pas, vous devez cesser son utilisation jusqu’à ce que la défaillance ait été réparée. À cette fin contactez le commerçant auprès duquel vous avez acheté le produit.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5. Composition de la housse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Partie externe : 100% PVC</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Rembourrage : 100% Polyester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Fabriqué pour MONI</a:t>
            </a:r>
            <a:br>
              <a:rPr lang="fr-FR" sz="900" b="1" dirty="0">
                <a:latin typeface="Times New Roman" panose="02020603050405020304" pitchFamily="18" charset="0"/>
                <a:ea typeface="Calibri" panose="020F0502020204030204" pitchFamily="34" charset="0"/>
                <a:cs typeface="Times New Roman" panose="02020603050405020304" pitchFamily="18" charset="0"/>
              </a:rPr>
            </a:br>
            <a:r>
              <a:rPr lang="fr-FR" sz="900" b="1" dirty="0">
                <a:latin typeface="Times New Roman" panose="02020603050405020304" pitchFamily="18" charset="0"/>
                <a:ea typeface="Calibri" panose="020F0502020204030204" pitchFamily="34" charset="0"/>
                <a:cs typeface="Times New Roman" panose="02020603050405020304" pitchFamily="18" charset="0"/>
              </a:rPr>
              <a:t>Fabricant : </a:t>
            </a:r>
            <a:r>
              <a:rPr lang="fr-FR" sz="900" b="1" dirty="0" err="1">
                <a:latin typeface="Times New Roman" panose="02020603050405020304" pitchFamily="18" charset="0"/>
                <a:ea typeface="Calibri" panose="020F0502020204030204" pitchFamily="34" charset="0"/>
                <a:cs typeface="Times New Roman" panose="02020603050405020304" pitchFamily="18" charset="0"/>
              </a:rPr>
              <a:t>Moni</a:t>
            </a:r>
            <a:r>
              <a:rPr lang="fr-FR" sz="900" b="1" dirty="0">
                <a:latin typeface="Times New Roman" panose="02020603050405020304" pitchFamily="18" charset="0"/>
                <a:ea typeface="Calibri" panose="020F0502020204030204" pitchFamily="34" charset="0"/>
                <a:cs typeface="Times New Roman" panose="02020603050405020304" pitchFamily="18" charset="0"/>
              </a:rPr>
              <a:t> Trade </a:t>
            </a:r>
            <a:r>
              <a:rPr lang="fr-FR" sz="900" b="1" dirty="0" err="1">
                <a:latin typeface="Times New Roman" panose="02020603050405020304" pitchFamily="18" charset="0"/>
                <a:ea typeface="Calibri" panose="020F0502020204030204" pitchFamily="34" charset="0"/>
                <a:cs typeface="Times New Roman" panose="02020603050405020304" pitchFamily="18" charset="0"/>
              </a:rPr>
              <a:t>S.à</a:t>
            </a:r>
            <a:r>
              <a:rPr lang="fr-FR" sz="900" b="1" dirty="0">
                <a:latin typeface="Times New Roman" panose="02020603050405020304" pitchFamily="18" charset="0"/>
                <a:ea typeface="Calibri" panose="020F0502020204030204" pitchFamily="34" charset="0"/>
                <a:cs typeface="Times New Roman" panose="02020603050405020304" pitchFamily="18" charset="0"/>
              </a:rPr>
              <a:t> </a:t>
            </a:r>
            <a:r>
              <a:rPr lang="fr-FR" sz="900" b="1" dirty="0" err="1">
                <a:latin typeface="Times New Roman" panose="02020603050405020304" pitchFamily="18" charset="0"/>
                <a:ea typeface="Calibri" panose="020F0502020204030204" pitchFamily="34" charset="0"/>
                <a:cs typeface="Times New Roman" panose="02020603050405020304" pitchFamily="18" charset="0"/>
              </a:rPr>
              <a:t>r.l</a:t>
            </a:r>
            <a:r>
              <a:rPr lang="fr-FR" sz="900" b="1" dirty="0">
                <a:latin typeface="Times New Roman" panose="02020603050405020304" pitchFamily="18" charset="0"/>
                <a:ea typeface="Calibri" panose="020F0502020204030204" pitchFamily="34" charset="0"/>
                <a:cs typeface="Times New Roman" panose="02020603050405020304" pitchFamily="18" charset="0"/>
              </a:rPr>
              <a:t>.</a:t>
            </a:r>
            <a:br>
              <a:rPr lang="fr-FR" sz="900" b="1" dirty="0">
                <a:latin typeface="Times New Roman" panose="02020603050405020304" pitchFamily="18" charset="0"/>
                <a:ea typeface="Calibri" panose="020F0502020204030204" pitchFamily="34" charset="0"/>
                <a:cs typeface="Times New Roman" panose="02020603050405020304" pitchFamily="18" charset="0"/>
              </a:rPr>
            </a:br>
            <a:r>
              <a:rPr lang="fr-FR" sz="900" b="1" dirty="0">
                <a:latin typeface="Times New Roman" panose="02020603050405020304" pitchFamily="18" charset="0"/>
                <a:ea typeface="Calibri" panose="020F0502020204030204" pitchFamily="34" charset="0"/>
                <a:cs typeface="Times New Roman" panose="02020603050405020304" pitchFamily="18" charset="0"/>
              </a:rPr>
              <a:t>Origine RPC </a:t>
            </a:r>
            <a:br>
              <a:rPr lang="fr-FR" sz="900" b="1" dirty="0">
                <a:latin typeface="Times New Roman" panose="02020603050405020304" pitchFamily="18" charset="0"/>
                <a:ea typeface="Calibri" panose="020F0502020204030204" pitchFamily="34" charset="0"/>
                <a:cs typeface="Times New Roman" panose="02020603050405020304" pitchFamily="18" charset="0"/>
              </a:rPr>
            </a:br>
            <a:r>
              <a:rPr lang="fr-FR" sz="900" b="1" dirty="0">
                <a:latin typeface="Times New Roman" panose="02020603050405020304" pitchFamily="18" charset="0"/>
                <a:ea typeface="Calibri" panose="020F0502020204030204" pitchFamily="34" charset="0"/>
                <a:cs typeface="Times New Roman" panose="02020603050405020304" pitchFamily="18" charset="0"/>
              </a:rPr>
              <a:t>Adresse: Bulgarie, Sofia, quartier de </a:t>
            </a:r>
            <a:r>
              <a:rPr lang="fr-FR" sz="900" b="1" dirty="0" err="1">
                <a:latin typeface="Times New Roman" panose="02020603050405020304" pitchFamily="18" charset="0"/>
                <a:ea typeface="Calibri" panose="020F0502020204030204" pitchFamily="34" charset="0"/>
                <a:cs typeface="Times New Roman" panose="02020603050405020304" pitchFamily="18" charset="0"/>
              </a:rPr>
              <a:t>Trebich</a:t>
            </a:r>
            <a:r>
              <a:rPr lang="fr-FR" sz="900" b="1" dirty="0">
                <a:latin typeface="Times New Roman" panose="02020603050405020304" pitchFamily="18" charset="0"/>
                <a:ea typeface="Calibri" panose="020F0502020204030204" pitchFamily="34" charset="0"/>
                <a:cs typeface="Times New Roman" panose="02020603050405020304" pitchFamily="18" charset="0"/>
              </a:rPr>
              <a:t>, 1 Rue Dolo</a:t>
            </a:r>
            <a:br>
              <a:rPr lang="fr-FR" sz="900" b="1" dirty="0">
                <a:latin typeface="Times New Roman" panose="02020603050405020304" pitchFamily="18" charset="0"/>
                <a:ea typeface="Calibri" panose="020F0502020204030204" pitchFamily="34" charset="0"/>
                <a:cs typeface="Times New Roman" panose="02020603050405020304" pitchFamily="18" charset="0"/>
              </a:rPr>
            </a:br>
            <a:r>
              <a:rPr lang="fr-FR" sz="900" b="1" dirty="0">
                <a:latin typeface="Times New Roman" panose="02020603050405020304" pitchFamily="18" charset="0"/>
                <a:ea typeface="Calibri" panose="020F0502020204030204" pitchFamily="34" charset="0"/>
                <a:cs typeface="Times New Roman" panose="02020603050405020304" pitchFamily="18" charset="0"/>
              </a:rPr>
              <a:t>Tél.: 02/ 936 07 90; </a:t>
            </a:r>
            <a:br>
              <a:rPr lang="fr-FR" sz="900" b="1" dirty="0">
                <a:latin typeface="Times New Roman" panose="02020603050405020304" pitchFamily="18" charset="0"/>
                <a:ea typeface="Calibri" panose="020F0502020204030204" pitchFamily="34" charset="0"/>
                <a:cs typeface="Times New Roman" panose="02020603050405020304" pitchFamily="18" charset="0"/>
              </a:rPr>
            </a:br>
            <a:r>
              <a:rPr lang="fr-FR" sz="900" b="1" dirty="0">
                <a:latin typeface="Times New Roman" panose="02020603050405020304" pitchFamily="18" charset="0"/>
                <a:ea typeface="Calibri" panose="020F0502020204030204" pitchFamily="34" charset="0"/>
                <a:cs typeface="Times New Roman" panose="02020603050405020304" pitchFamily="18" charset="0"/>
              </a:rPr>
              <a:t>Web: </a:t>
            </a:r>
            <a:r>
              <a:rPr lang="fr-FR" sz="900" b="1" u="sng" dirty="0">
                <a:latin typeface="Times New Roman" panose="02020603050405020304" pitchFamily="18" charset="0"/>
                <a:ea typeface="Calibri" panose="020F0502020204030204" pitchFamily="34" charset="0"/>
                <a:cs typeface="Times New Roman" panose="02020603050405020304" pitchFamily="18" charset="0"/>
              </a:rPr>
              <a:t>www.cangaroo-bg.com</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Box 49"/>
          <p:cNvSpPr txBox="1">
            <a:spLocks noChangeAspect="1"/>
          </p:cNvSpPr>
          <p:nvPr/>
        </p:nvSpPr>
        <p:spPr>
          <a:xfrm>
            <a:off x="11423409" y="6535148"/>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a:t>
            </a:r>
            <a:r>
              <a:rPr lang="bg-BG" sz="800" b="1" dirty="0">
                <a:latin typeface="Arial" pitchFamily="34" charset="0"/>
                <a:cs typeface="Arial" pitchFamily="34" charset="0"/>
              </a:rPr>
              <a:t>7</a:t>
            </a:r>
          </a:p>
        </p:txBody>
      </p:sp>
      <p:pic>
        <p:nvPicPr>
          <p:cNvPr id="52"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12404" y="4489347"/>
            <a:ext cx="1698189" cy="283464"/>
          </a:xfrm>
          <a:prstGeom prst="rect">
            <a:avLst/>
          </a:prstGeom>
        </p:spPr>
      </p:pic>
    </p:spTree>
    <p:extLst>
      <p:ext uri="{BB962C8B-B14F-4D97-AF65-F5344CB8AC3E}">
        <p14:creationId xmlns:p14="http://schemas.microsoft.com/office/powerpoint/2010/main" val="166505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56676"/>
            <a:ext cx="5063490" cy="272415"/>
          </a:xfrm>
          <a:prstGeom prst="roundRect">
            <a:avLst/>
          </a:prstGeom>
          <a:solidFill>
            <a:srgbClr val="92D050"/>
          </a:solidFill>
          <a:ln>
            <a:noFill/>
          </a:ln>
        </p:spPr>
        <p:txBody>
          <a:bodyPr wrap="square" rtlCol="0" anchor="ctr">
            <a:spAutoFit/>
          </a:bodyPr>
          <a:lstStyle/>
          <a:p>
            <a:pPr algn="ctr"/>
            <a:r>
              <a:rPr lang="bg-BG" sz="1000" b="1" dirty="0" smtClean="0">
                <a:cs typeface="Arial" pitchFamily="34" charset="0"/>
              </a:rPr>
              <a:t>Сгъване /</a:t>
            </a:r>
            <a:r>
              <a:rPr lang="en-US" sz="1000" b="1" dirty="0" smtClean="0">
                <a:cs typeface="Arial" pitchFamily="34" charset="0"/>
              </a:rPr>
              <a:t>Folding</a:t>
            </a:r>
            <a:r>
              <a:rPr lang="bg-BG" sz="1000" b="1" dirty="0" smtClean="0">
                <a:cs typeface="Arial" pitchFamily="34" charset="0"/>
              </a:rPr>
              <a:t>/ </a:t>
            </a:r>
            <a:r>
              <a:rPr lang="en-US" sz="1000" b="1" dirty="0" err="1" smtClean="0">
                <a:cs typeface="Arial" pitchFamily="34" charset="0"/>
              </a:rPr>
              <a:t>Zuklappen</a:t>
            </a:r>
            <a:endParaRPr lang="en-US" sz="1000" b="1" dirty="0">
              <a:cs typeface="Arial"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8977" y="347166"/>
            <a:ext cx="1402021" cy="1091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2928141" y="604354"/>
            <a:ext cx="373844" cy="715597"/>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8776" y="351378"/>
            <a:ext cx="1296304" cy="1087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59190" y="1638915"/>
            <a:ext cx="944402" cy="1485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2002612" y="1622235"/>
            <a:ext cx="373844" cy="715597"/>
          </a:xfrm>
          <a:prstGeom prst="rightArrow">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Rounded Rectangle 7"/>
          <p:cNvSpPr/>
          <p:nvPr/>
        </p:nvSpPr>
        <p:spPr>
          <a:xfrm>
            <a:off x="342900" y="3170079"/>
            <a:ext cx="5063490" cy="162784"/>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BG</a:t>
            </a:r>
            <a:endParaRPr lang="bg-BG" sz="900" b="1" dirty="0">
              <a:solidFill>
                <a:schemeClr val="tx1"/>
              </a:solidFill>
            </a:endParaRPr>
          </a:p>
        </p:txBody>
      </p:sp>
      <p:sp>
        <p:nvSpPr>
          <p:cNvPr id="9" name="TextBox 8"/>
          <p:cNvSpPr txBox="1"/>
          <p:nvPr/>
        </p:nvSpPr>
        <p:spPr>
          <a:xfrm>
            <a:off x="104034" y="6497454"/>
            <a:ext cx="396000" cy="255389"/>
          </a:xfrm>
          <a:prstGeom prst="roundRect">
            <a:avLst/>
          </a:prstGeom>
          <a:noFill/>
          <a:ln w="6350">
            <a:solidFill>
              <a:schemeClr val="tx1"/>
            </a:solidFill>
          </a:ln>
        </p:spPr>
        <p:txBody>
          <a:bodyPr wrap="square" rtlCol="0" anchor="ctr">
            <a:spAutoFit/>
          </a:bodyPr>
          <a:lstStyle/>
          <a:p>
            <a:pPr algn="ctr"/>
            <a:r>
              <a:rPr lang="bg-BG" sz="900" b="1" dirty="0">
                <a:latin typeface="Arial" pitchFamily="34" charset="0"/>
                <a:cs typeface="Arial" pitchFamily="34" charset="0"/>
              </a:rPr>
              <a:t>3</a:t>
            </a:r>
          </a:p>
        </p:txBody>
      </p:sp>
      <p:sp>
        <p:nvSpPr>
          <p:cNvPr id="10" name="Rectangle 9"/>
          <p:cNvSpPr/>
          <p:nvPr/>
        </p:nvSpPr>
        <p:spPr>
          <a:xfrm>
            <a:off x="342900" y="3291112"/>
            <a:ext cx="5063490" cy="1380378"/>
          </a:xfrm>
          <a:prstGeom prst="rect">
            <a:avLst/>
          </a:prstGeom>
        </p:spPr>
        <p:txBody>
          <a:bodyPr wrap="square">
            <a:spAutoFit/>
          </a:bodyPr>
          <a:lstStyle/>
          <a:p>
            <a:pPr>
              <a:lnSpc>
                <a:spcPct val="107000"/>
              </a:lnSpc>
              <a:spcAft>
                <a:spcPts val="800"/>
              </a:spcAft>
            </a:pPr>
            <a:r>
              <a:rPr lang="ru-RU" sz="900" b="1" dirty="0">
                <a:latin typeface="Times New Roman" panose="02020603050405020304" pitchFamily="18" charset="0"/>
                <a:ea typeface="Calibri" panose="020F0502020204030204" pitchFamily="34" charset="0"/>
                <a:cs typeface="Times New Roman" panose="02020603050405020304" pitchFamily="18" charset="0"/>
              </a:rPr>
              <a:t>ПОДХОДЯЩО ЗА ДЕЦА С ТЕГЛО ПОД 15 КГ (6-36 МЕСЕЦА)</a:t>
            </a:r>
            <a:r>
              <a:rPr lang="en-US" sz="900" b="1" dirty="0">
                <a:latin typeface="Times New Roman" panose="02020603050405020304" pitchFamily="18" charset="0"/>
                <a:ea typeface="Calibri" panose="020F0502020204030204" pitchFamily="34" charset="0"/>
                <a:cs typeface="Times New Roman" panose="02020603050405020304" pitchFamily="18" charset="0"/>
              </a:rPr>
              <a:t>. </a:t>
            </a:r>
            <a:r>
              <a:rPr lang="ru-RU" sz="900" b="1" dirty="0">
                <a:latin typeface="Times New Roman" panose="02020603050405020304" pitchFamily="18" charset="0"/>
                <a:ea typeface="Calibri" panose="020F0502020204030204" pitchFamily="34" charset="0"/>
                <a:cs typeface="Times New Roman" panose="02020603050405020304" pitchFamily="18" charset="0"/>
              </a:rPr>
              <a:t>ТОЗИ СТОЛ ЗА ХРАНЕНЕ СЪОТВЕТСТВА НА ЕВРОПЕЙСКИТЕ СТАНДАРТИ ЗА БЕЗОПАСНОСТ EN 14988:2017</a:t>
            </a:r>
            <a:r>
              <a:rPr lang="en-US" sz="900" b="1" dirty="0">
                <a:latin typeface="Times New Roman" panose="02020603050405020304" pitchFamily="18" charset="0"/>
                <a:ea typeface="Calibri" panose="020F0502020204030204" pitchFamily="34" charset="0"/>
                <a:cs typeface="Times New Roman" panose="02020603050405020304" pitchFamily="18" charset="0"/>
              </a:rPr>
              <a:t>+A1:2020.</a:t>
            </a:r>
            <a:r>
              <a:rPr lang="en-US"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Столът</a:t>
            </a:r>
            <a:r>
              <a:rPr lang="ru-RU" sz="900" dirty="0">
                <a:latin typeface="Times New Roman" panose="02020603050405020304" pitchFamily="18" charset="0"/>
                <a:ea typeface="Calibri" panose="020F0502020204030204" pitchFamily="34" charset="0"/>
                <a:cs typeface="Times New Roman" panose="02020603050405020304" pitchFamily="18" charset="0"/>
              </a:rPr>
              <a:t>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хранене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Scaut”е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внимателно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проектиран</a:t>
            </a:r>
            <a:r>
              <a:rPr lang="ru-RU" sz="900" dirty="0">
                <a:latin typeface="Times New Roman" panose="02020603050405020304" pitchFamily="18" charset="0"/>
                <a:ea typeface="Calibri" panose="020F0502020204030204" pitchFamily="34" charset="0"/>
                <a:cs typeface="Times New Roman" panose="02020603050405020304" pitchFamily="18" charset="0"/>
              </a:rPr>
              <a:t> с </a:t>
            </a:r>
            <a:r>
              <a:rPr lang="ru-RU" sz="900" dirty="0" err="1">
                <a:latin typeface="Times New Roman" panose="02020603050405020304" pitchFamily="18" charset="0"/>
                <a:ea typeface="Calibri" panose="020F0502020204030204" pitchFamily="34" charset="0"/>
                <a:cs typeface="Times New Roman" panose="02020603050405020304" pitchFamily="18" charset="0"/>
              </a:rPr>
              <a:t>грижа</a:t>
            </a:r>
            <a:r>
              <a:rPr lang="ru-RU" sz="900" dirty="0">
                <a:latin typeface="Times New Roman" panose="02020603050405020304" pitchFamily="18" charset="0"/>
                <a:ea typeface="Calibri" panose="020F0502020204030204" pitchFamily="34" charset="0"/>
                <a:cs typeface="Times New Roman" panose="02020603050405020304" pitchFamily="18" charset="0"/>
              </a:rPr>
              <a:t>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безопасността</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бебето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притежава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голяма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табла</a:t>
            </a:r>
            <a:r>
              <a:rPr lang="ru-RU" sz="900" dirty="0">
                <a:latin typeface="Times New Roman" panose="02020603050405020304" pitchFamily="18" charset="0"/>
                <a:ea typeface="Calibri" panose="020F0502020204030204" pitchFamily="34" charset="0"/>
                <a:cs typeface="Times New Roman" panose="02020603050405020304" pitchFamily="18" charset="0"/>
              </a:rPr>
              <a:t>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хранене</a:t>
            </a:r>
            <a:r>
              <a:rPr lang="ru-RU" sz="900" dirty="0">
                <a:latin typeface="Times New Roman" panose="02020603050405020304" pitchFamily="18" charset="0"/>
                <a:ea typeface="Calibri" panose="020F0502020204030204" pitchFamily="34" charset="0"/>
                <a:cs typeface="Times New Roman" panose="02020603050405020304" pitchFamily="18" charset="0"/>
              </a:rPr>
              <a:t> с поставка за чаша,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седалка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която</a:t>
            </a:r>
            <a:r>
              <a:rPr lang="ru-RU" sz="900" dirty="0">
                <a:latin typeface="Times New Roman" panose="02020603050405020304" pitchFamily="18" charset="0"/>
                <a:ea typeface="Calibri" panose="020F0502020204030204" pitchFamily="34" charset="0"/>
                <a:cs typeface="Times New Roman" panose="02020603050405020304" pitchFamily="18" charset="0"/>
              </a:rPr>
              <a:t> се чисти с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кърпа</a:t>
            </a:r>
            <a:r>
              <a:rPr lang="ru-RU" sz="900" dirty="0">
                <a:latin typeface="Times New Roman" panose="02020603050405020304" pitchFamily="18" charset="0"/>
                <a:ea typeface="Calibri" panose="020F0502020204030204" pitchFamily="34" charset="0"/>
                <a:cs typeface="Times New Roman" panose="02020603050405020304" pitchFamily="18" charset="0"/>
              </a:rPr>
              <a:t> и  пет-</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точков</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колан</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хранене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също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така</a:t>
            </a:r>
            <a:r>
              <a:rPr lang="ru-RU" sz="900" dirty="0">
                <a:latin typeface="Times New Roman" panose="02020603050405020304" pitchFamily="18" charset="0"/>
                <a:ea typeface="Calibri" panose="020F0502020204030204" pitchFamily="34" charset="0"/>
                <a:cs typeface="Times New Roman" panose="02020603050405020304" pitchFamily="18" charset="0"/>
              </a:rPr>
              <a:t>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сгъва</a:t>
            </a:r>
            <a:r>
              <a:rPr lang="ru-RU" sz="900" dirty="0">
                <a:latin typeface="Times New Roman" panose="02020603050405020304" pitchFamily="18" charset="0"/>
                <a:ea typeface="Calibri" panose="020F0502020204030204" pitchFamily="34" charset="0"/>
                <a:cs typeface="Times New Roman" panose="02020603050405020304" pitchFamily="18" charset="0"/>
              </a:rPr>
              <a:t> компактно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съхранение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Подходящо</a:t>
            </a:r>
            <a:r>
              <a:rPr lang="ru-RU" sz="900" dirty="0">
                <a:latin typeface="Times New Roman" panose="02020603050405020304" pitchFamily="18" charset="0"/>
                <a:ea typeface="Calibri" panose="020F0502020204030204" pitchFamily="34" charset="0"/>
                <a:cs typeface="Times New Roman" panose="02020603050405020304" pitchFamily="18" charset="0"/>
              </a:rPr>
              <a:t>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деца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които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са</a:t>
            </a:r>
            <a:r>
              <a:rPr lang="ru-RU" sz="900" dirty="0">
                <a:latin typeface="Times New Roman" panose="02020603050405020304" pitchFamily="18" charset="0"/>
                <a:ea typeface="Calibri" panose="020F0502020204030204" pitchFamily="34" charset="0"/>
                <a:cs typeface="Times New Roman" panose="02020603050405020304" pitchFamily="18" charset="0"/>
              </a:rPr>
              <a:t> в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състояние</a:t>
            </a:r>
            <a:r>
              <a:rPr lang="ru-RU" sz="900" dirty="0">
                <a:latin typeface="Times New Roman" panose="02020603050405020304" pitchFamily="18" charset="0"/>
                <a:ea typeface="Calibri" panose="020F0502020204030204" pitchFamily="34" charset="0"/>
                <a:cs typeface="Times New Roman" panose="02020603050405020304" pitchFamily="18" charset="0"/>
              </a:rPr>
              <a:t> да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изправят</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самостоятелно</a:t>
            </a:r>
            <a:r>
              <a:rPr lang="ru-RU" sz="900" dirty="0">
                <a:latin typeface="Times New Roman" panose="02020603050405020304" pitchFamily="18" charset="0"/>
                <a:ea typeface="Calibri" panose="020F0502020204030204" pitchFamily="34" charset="0"/>
                <a:cs typeface="Times New Roman" panose="02020603050405020304" pitchFamily="18" charset="0"/>
              </a:rPr>
              <a:t> (6-36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месеца</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900" dirty="0">
                <a:latin typeface="Times New Roman" panose="02020603050405020304" pitchFamily="18" charset="0"/>
                <a:ea typeface="Calibri" panose="020F0502020204030204" pitchFamily="34" charset="0"/>
                <a:cs typeface="Times New Roman" panose="02020603050405020304" pitchFamily="18" charset="0"/>
              </a:rPr>
              <a:t>За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подсигурите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сигурна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безпроблемна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употреба</a:t>
            </a:r>
            <a:r>
              <a:rPr lang="ru-RU" sz="900" dirty="0">
                <a:latin typeface="Times New Roman" panose="02020603050405020304" pitchFamily="18" charset="0"/>
                <a:ea typeface="Calibri" panose="020F0502020204030204" pitchFamily="34" charset="0"/>
                <a:cs typeface="Times New Roman" panose="02020603050405020304" pitchFamily="18" charset="0"/>
              </a:rPr>
              <a:t>, моля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отделете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време</a:t>
            </a:r>
            <a:r>
              <a:rPr lang="ru-RU" sz="900" dirty="0">
                <a:latin typeface="Times New Roman" panose="02020603050405020304" pitchFamily="18" charset="0"/>
                <a:ea typeface="Calibri" panose="020F0502020204030204" pitchFamily="34" charset="0"/>
                <a:cs typeface="Times New Roman" panose="02020603050405020304" pitchFamily="18" charset="0"/>
              </a:rPr>
              <a:t>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прочетете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важните</a:t>
            </a:r>
            <a:r>
              <a:rPr lang="ru-RU" sz="900" dirty="0">
                <a:latin typeface="Times New Roman" panose="02020603050405020304" pitchFamily="18" charset="0"/>
                <a:ea typeface="Calibri" panose="020F0502020204030204" pitchFamily="34" charset="0"/>
                <a:cs typeface="Times New Roman" panose="02020603050405020304" pitchFamily="18" charset="0"/>
              </a:rPr>
              <a:t> предупреждения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безопасност</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по-долу</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следните</a:t>
            </a:r>
            <a:r>
              <a:rPr lang="ru-RU" sz="900" dirty="0">
                <a:latin typeface="Times New Roman" panose="02020603050405020304" pitchFamily="18" charset="0"/>
                <a:ea typeface="Calibri" panose="020F0502020204030204" pitchFamily="34" charset="0"/>
                <a:cs typeface="Times New Roman" panose="02020603050405020304" pitchFamily="18" charset="0"/>
              </a:rPr>
              <a:t> инструкции.</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p:nvPr/>
        </p:nvSpPr>
        <p:spPr>
          <a:xfrm>
            <a:off x="342900" y="4624863"/>
            <a:ext cx="506349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dirty="0" smtClean="0">
                <a:solidFill>
                  <a:schemeClr val="tx1"/>
                </a:solidFill>
                <a:cs typeface="Arial" pitchFamily="34" charset="0"/>
              </a:rPr>
              <a:t>ПРЕПОРЪКИ </a:t>
            </a:r>
            <a:r>
              <a:rPr lang="ru-RU" sz="900" b="1" dirty="0">
                <a:solidFill>
                  <a:schemeClr val="tx1"/>
                </a:solidFill>
                <a:cs typeface="Arial" pitchFamily="34" charset="0"/>
              </a:rPr>
              <a:t>И ПРЕДУПРЕЖДЕНИЯ ЗА БЕЗОПАСНА </a:t>
            </a:r>
            <a:r>
              <a:rPr lang="ru-RU" sz="900" b="1" dirty="0" smtClean="0">
                <a:solidFill>
                  <a:schemeClr val="tx1"/>
                </a:solidFill>
                <a:cs typeface="Arial" pitchFamily="34" charset="0"/>
              </a:rPr>
              <a:t>УПОТРЕБА</a:t>
            </a:r>
            <a:endParaRPr lang="ru-RU" sz="900" b="1" dirty="0">
              <a:solidFill>
                <a:schemeClr val="tx1"/>
              </a:solidFill>
              <a:cs typeface="Arial" pitchFamily="34" charset="0"/>
            </a:endParaRPr>
          </a:p>
        </p:txBody>
      </p:sp>
      <p:sp>
        <p:nvSpPr>
          <p:cNvPr id="12" name="TextBox 11"/>
          <p:cNvSpPr txBox="1"/>
          <p:nvPr/>
        </p:nvSpPr>
        <p:spPr>
          <a:xfrm>
            <a:off x="342900" y="4840355"/>
            <a:ext cx="5063490" cy="507831"/>
          </a:xfrm>
          <a:prstGeom prst="rect">
            <a:avLst/>
          </a:prstGeom>
          <a:noFill/>
        </p:spPr>
        <p:txBody>
          <a:bodyPr wrap="square" rtlCol="0">
            <a:spAutoFit/>
          </a:bodyPr>
          <a:lstStyle/>
          <a:p>
            <a:pPr algn="ctr"/>
            <a:r>
              <a:rPr lang="ru-RU" sz="900" b="1" dirty="0">
                <a:cs typeface="Arial" pitchFamily="34" charset="0"/>
              </a:rPr>
              <a:t>ПРОЧЕТЕТЕ ТЕЗИ ИНСТРУКЦИИ ВНИМАТЕЛНО ПРЕДИ УПОТРЕБАТА НА ПРОДУКТА И ГИ ЗАПАЗЕТЕ ЗА БЪДЕЩА СПРАВКА. ПРАВИЛНАТА УПОТРЕБА И ПОДДРЪЖКА НА ТОЗИ ПРОДУКТ Е ИЗКЛЮЧИТЕЛНО ВАЖНА.</a:t>
            </a:r>
            <a:endParaRPr lang="bg-BG" sz="900" b="1" dirty="0" smtClean="0">
              <a:cs typeface="Arial" pitchFamily="34" charset="0"/>
            </a:endParaRPr>
          </a:p>
        </p:txBody>
      </p:sp>
      <p:pic>
        <p:nvPicPr>
          <p:cNvPr id="13" name="Картина 1"/>
          <p:cNvPicPr>
            <a:picLocks noChangeAspect="1"/>
          </p:cNvPicPr>
          <p:nvPr/>
        </p:nvPicPr>
        <p:blipFill>
          <a:blip r:embed="rId5"/>
          <a:stretch>
            <a:fillRect/>
          </a:stretch>
        </p:blipFill>
        <p:spPr>
          <a:xfrm>
            <a:off x="2245698" y="5295112"/>
            <a:ext cx="1257894" cy="900000"/>
          </a:xfrm>
          <a:prstGeom prst="rect">
            <a:avLst/>
          </a:prstGeom>
        </p:spPr>
      </p:pic>
      <p:sp>
        <p:nvSpPr>
          <p:cNvPr id="14" name="Rectangle 13"/>
          <p:cNvSpPr/>
          <p:nvPr/>
        </p:nvSpPr>
        <p:spPr>
          <a:xfrm>
            <a:off x="-173355" y="6164266"/>
            <a:ext cx="6096000" cy="248851"/>
          </a:xfrm>
          <a:prstGeom prst="rect">
            <a:avLst/>
          </a:prstGeom>
        </p:spPr>
        <p:txBody>
          <a:bodyPr>
            <a:spAutoFit/>
          </a:bodyPr>
          <a:lstStyle/>
          <a:p>
            <a:pPr marL="457200" algn="ctr">
              <a:lnSpc>
                <a:spcPct val="107000"/>
              </a:lnSpc>
              <a:spcAft>
                <a:spcPts val="800"/>
              </a:spcAft>
            </a:pPr>
            <a:r>
              <a:rPr lang="bg-BG" sz="1000" b="1" dirty="0">
                <a:latin typeface="Times New Roman" panose="02020603050405020304" pitchFamily="18" charset="0"/>
                <a:ea typeface="Calibri" panose="020F0502020204030204" pitchFamily="34" charset="0"/>
                <a:cs typeface="Times New Roman" panose="02020603050405020304" pitchFamily="18" charset="0"/>
              </a:rPr>
              <a:t>ВНИМАНИЕ! НЕ ОСТАВЯЙТЕ ДЕТЕТО БЕЗ НАДЗОР!</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49"/>
          <p:cNvSpPr txBox="1">
            <a:spLocks noChangeAspect="1"/>
          </p:cNvSpPr>
          <p:nvPr/>
        </p:nvSpPr>
        <p:spPr>
          <a:xfrm>
            <a:off x="11403446" y="6525153"/>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a:t>
            </a:r>
            <a:r>
              <a:rPr lang="bg-BG" sz="800" b="1" dirty="0" smtClean="0">
                <a:latin typeface="Arial" pitchFamily="34" charset="0"/>
                <a:cs typeface="Arial" pitchFamily="34" charset="0"/>
              </a:rPr>
              <a:t>6</a:t>
            </a:r>
            <a:endParaRPr lang="bg-BG" sz="800" b="1" dirty="0">
              <a:latin typeface="Arial" pitchFamily="34" charset="0"/>
              <a:cs typeface="Arial" pitchFamily="34" charset="0"/>
            </a:endParaRPr>
          </a:p>
        </p:txBody>
      </p:sp>
      <p:sp>
        <p:nvSpPr>
          <p:cNvPr id="16" name="Rectangle 15"/>
          <p:cNvSpPr/>
          <p:nvPr/>
        </p:nvSpPr>
        <p:spPr>
          <a:xfrm>
            <a:off x="6730423" y="30003"/>
            <a:ext cx="5074920" cy="536878"/>
          </a:xfrm>
          <a:prstGeom prst="rect">
            <a:avLst/>
          </a:prstGeom>
        </p:spPr>
        <p:txBody>
          <a:bodyPr wrap="square">
            <a:spAutoFit/>
          </a:bodyPr>
          <a:lstStyle/>
          <a:p>
            <a:pPr>
              <a:lnSpc>
                <a:spcPct val="107000"/>
              </a:lnSpc>
              <a:spcAft>
                <a:spcPts val="800"/>
              </a:spcAft>
            </a:pPr>
            <a:r>
              <a:rPr lang="fr-FR" sz="900">
                <a:latin typeface="Times New Roman" panose="02020603050405020304" pitchFamily="18" charset="0"/>
                <a:ea typeface="Calibri" panose="020F0502020204030204" pitchFamily="34" charset="0"/>
                <a:cs typeface="Times New Roman" panose="02020603050405020304" pitchFamily="18" charset="0"/>
              </a:rPr>
              <a:t>1. </a:t>
            </a:r>
            <a:r>
              <a:rPr lang="fr-FR" sz="900" dirty="0">
                <a:latin typeface="Times New Roman" panose="02020603050405020304" pitchFamily="18" charset="0"/>
                <a:ea typeface="Calibri" panose="020F0502020204030204" pitchFamily="34" charset="0"/>
                <a:cs typeface="Times New Roman" panose="02020603050405020304" pitchFamily="18" charset="0"/>
              </a:rPr>
              <a:t>Tablette à manger ; 2. Harnais à 5 points ; 3. Repose-pieds ; 4. Bouton de verrouillage ; 5. Pieds avant (plus larges dans la partie supérieure) ; 6. Panier à jouets ; 7. Pieds arrière (plus étroits dans la partie supérieure)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42"/>
          <p:cNvSpPr txBox="1"/>
          <p:nvPr/>
        </p:nvSpPr>
        <p:spPr>
          <a:xfrm>
            <a:off x="6730423" y="521161"/>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fr-FR" sz="900" b="1" smtClean="0">
                <a:solidFill>
                  <a:schemeClr val="tx1"/>
                </a:solidFill>
                <a:cs typeface="Arial" pitchFamily="34" charset="0"/>
              </a:rPr>
              <a:t>Instructions de montage</a:t>
            </a:r>
            <a:endParaRPr lang="bg-BG" sz="900" b="1" dirty="0">
              <a:solidFill>
                <a:schemeClr val="tx1"/>
              </a:solidFill>
              <a:cs typeface="Arial" pitchFamily="34" charset="0"/>
            </a:endParaRPr>
          </a:p>
        </p:txBody>
      </p:sp>
      <p:sp>
        <p:nvSpPr>
          <p:cNvPr id="18" name="Rectangle 17"/>
          <p:cNvSpPr/>
          <p:nvPr/>
        </p:nvSpPr>
        <p:spPr>
          <a:xfrm>
            <a:off x="6730423" y="742260"/>
            <a:ext cx="5074920" cy="4230069"/>
          </a:xfrm>
          <a:prstGeom prst="rect">
            <a:avLst/>
          </a:prstGeom>
        </p:spPr>
        <p:txBody>
          <a:bodyPr wrap="square">
            <a:spAutoFit/>
          </a:bodyPr>
          <a:lstStyle/>
          <a:p>
            <a:pPr>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IMPORTANT ! CONSERVEZ POUR RÉFÉRENCES FUTURES - LISEZ ATTENTIVEMENT ET SUIVEZ STRICTEMENT LES INSTRUCTIONS D’ASSEMBLAGE ET DE MAINTIEN FOURNIES PAR LE FABRICANT.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Dépliez le cadre du siège, comme indiqué à la fig. 1.</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Appuyez le bouton de verrouillage pour garantir la sécurité du cadre.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Ouvrez la partie supérieure des pieds. Insérez les pieds avant et arrière dans les tubes respectifs du siège. Appuyez jusqu’à entendre un clic et jusqu’à ce que les boutons à ressort sortent par les trous qui leur sont destinés. (fig. 3-4)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Insérez le cadre de la tablette dans les trous se trouvant dans la partie supérieure du dossier. Appuyez jusqu’à entendre un clic et jusqu’à ce que les boutons à ressort sortent par les trous qui leur sont destinés. (fig. 5)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Dépliez la chaise et tournez la tablette en la posant sur le levier de support. Ensuite appuyez jusqu’à entendre un clic et verrouillez (fig. 6)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Le support à l’aide de la ceinture indiquée à la figure (fig. 6)</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UTILISATION DU HARNAIS À 5 POINTS - Voir Figure 5 : Le harnais à 5 points est prévu à garantir la sécurité de Votre enfant et il doit être toujours utilisé.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       - Pour déverrouiller le harnais appuyez sur le bouton de la boucle (a) et enlevez les languettes.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       - Pour verrouiller le harnais insérez les languettes des ceintures (b) de hanche dans les fentes de la boucle et appuyez jusqu’à leur verrouillage.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Des régulateurs sont installés sur les épaulières et la ceinture de hanche (c).  Les ceintures doivent être ajustées avec précaution pour assurer le confort optimal de l’enfant.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42"/>
          <p:cNvSpPr txBox="1"/>
          <p:nvPr/>
        </p:nvSpPr>
        <p:spPr>
          <a:xfrm>
            <a:off x="6730423" y="4960899"/>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fr-FR" sz="900" b="1" smtClean="0">
                <a:solidFill>
                  <a:schemeClr val="tx1"/>
                </a:solidFill>
                <a:cs typeface="Arial" pitchFamily="34" charset="0"/>
              </a:rPr>
              <a:t>Pliage </a:t>
            </a:r>
            <a:endParaRPr lang="bg-BG" sz="900" b="1" dirty="0">
              <a:solidFill>
                <a:schemeClr val="tx1"/>
              </a:solidFill>
              <a:cs typeface="Arial" pitchFamily="34" charset="0"/>
            </a:endParaRPr>
          </a:p>
        </p:txBody>
      </p:sp>
      <p:sp>
        <p:nvSpPr>
          <p:cNvPr id="20" name="Rectangle 19"/>
          <p:cNvSpPr/>
          <p:nvPr/>
        </p:nvSpPr>
        <p:spPr>
          <a:xfrm>
            <a:off x="6730423" y="5216288"/>
            <a:ext cx="5074920" cy="1289199"/>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Déclenchez le clip de la sangle du côté inférieur de la tablette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Ouvrez le clip de la sangle du côté inférieur du support (fig. 13)</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 Détournez la tablette jusqu’à ce qu’elle s’appuie complètement sur la partie postérieure de la chaise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900" dirty="0">
                <a:latin typeface="Times New Roman" panose="02020603050405020304" pitchFamily="18" charset="0"/>
                <a:ea typeface="Calibri" panose="020F0502020204030204" pitchFamily="34" charset="0"/>
                <a:cs typeface="Times New Roman" panose="02020603050405020304" pitchFamily="18" charset="0"/>
              </a:rPr>
              <a:t>Appuyez simultanément sur les deux boutons se trouvant sur la partie inférieure des deux côtés du cadre et tirez vers vous.  (fig. 14)</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949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034" y="6497454"/>
            <a:ext cx="396000" cy="255389"/>
          </a:xfrm>
          <a:prstGeom prst="roundRect">
            <a:avLst/>
          </a:prstGeom>
          <a:noFill/>
          <a:ln w="6350">
            <a:solidFill>
              <a:schemeClr val="tx1"/>
            </a:solidFill>
          </a:ln>
        </p:spPr>
        <p:txBody>
          <a:bodyPr wrap="square" rtlCol="0" anchor="ctr">
            <a:spAutoFit/>
          </a:bodyPr>
          <a:lstStyle/>
          <a:p>
            <a:pPr algn="ctr"/>
            <a:r>
              <a:rPr lang="bg-BG" sz="900" b="1" dirty="0" smtClean="0">
                <a:latin typeface="Arial" pitchFamily="34" charset="0"/>
                <a:cs typeface="Arial" pitchFamily="34" charset="0"/>
              </a:rPr>
              <a:t>4</a:t>
            </a:r>
            <a:endParaRPr lang="bg-BG" sz="900" b="1" dirty="0">
              <a:latin typeface="Arial" pitchFamily="34" charset="0"/>
              <a:cs typeface="Arial" pitchFamily="34" charset="0"/>
            </a:endParaRPr>
          </a:p>
        </p:txBody>
      </p:sp>
      <p:sp>
        <p:nvSpPr>
          <p:cNvPr id="3" name="Rectangle 2"/>
          <p:cNvSpPr/>
          <p:nvPr/>
        </p:nvSpPr>
        <p:spPr>
          <a:xfrm>
            <a:off x="302034" y="0"/>
            <a:ext cx="5081496" cy="6463308"/>
          </a:xfrm>
          <a:prstGeom prst="rect">
            <a:avLst/>
          </a:prstGeom>
        </p:spPr>
        <p:txBody>
          <a:bodyPr wrap="square">
            <a:spAutoFit/>
          </a:bodyPr>
          <a:lstStyle/>
          <a:p>
            <a:r>
              <a:rPr lang="ru-RU" sz="900" b="1" dirty="0">
                <a:latin typeface="Times New Roman" panose="02020603050405020304" pitchFamily="18" charset="0"/>
                <a:ea typeface="Calibri" panose="020F0502020204030204" pitchFamily="34" charset="0"/>
                <a:cs typeface="Times New Roman" panose="02020603050405020304" pitchFamily="18" charset="0"/>
              </a:rPr>
              <a:t>1. ВНИМАНИЕ! НИКОГА НЕ ОСТАВЯЙТЕ ДЕТЕТО БЕЗ НАДЗОР!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2.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Винаги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затварящата</a:t>
            </a:r>
            <a:r>
              <a:rPr lang="ru-RU" sz="900" dirty="0">
                <a:latin typeface="Times New Roman" panose="02020603050405020304" pitchFamily="18" charset="0"/>
                <a:ea typeface="Calibri" panose="020F0502020204030204" pitchFamily="34" charset="0"/>
                <a:cs typeface="Times New Roman" panose="02020603050405020304" pitchFamily="18" charset="0"/>
              </a:rPr>
              <a:t> система.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3.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Опасност</a:t>
            </a:r>
            <a:r>
              <a:rPr lang="ru-RU" sz="900" dirty="0">
                <a:latin typeface="Times New Roman" panose="02020603050405020304" pitchFamily="18" charset="0"/>
                <a:ea typeface="Calibri" panose="020F0502020204030204" pitchFamily="34" charset="0"/>
                <a:cs typeface="Times New Roman" panose="02020603050405020304" pitchFamily="18" charset="0"/>
              </a:rPr>
              <a:t> от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падане</a:t>
            </a:r>
            <a:r>
              <a:rPr lang="ru-RU" sz="900" dirty="0">
                <a:latin typeface="Times New Roman" panose="02020603050405020304" pitchFamily="18" charset="0"/>
                <a:ea typeface="Calibri" panose="020F0502020204030204" pitchFamily="34" charset="0"/>
                <a:cs typeface="Times New Roman" panose="02020603050405020304" pitchFamily="18" charset="0"/>
              </a:rPr>
              <a:t>: 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позволявайте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да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катери</a:t>
            </a:r>
            <a:r>
              <a:rPr lang="ru-RU" sz="900" dirty="0">
                <a:latin typeface="Times New Roman" panose="02020603050405020304" pitchFamily="18" charset="0"/>
                <a:ea typeface="Calibri" panose="020F0502020204030204" pitchFamily="34" charset="0"/>
                <a:cs typeface="Times New Roman" panose="02020603050405020304" pitchFamily="18" charset="0"/>
              </a:rPr>
              <a:t> по продукта.</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4. 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продукта,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ако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някоя</a:t>
            </a:r>
            <a:r>
              <a:rPr lang="ru-RU" sz="900" dirty="0">
                <a:latin typeface="Times New Roman" panose="02020603050405020304" pitchFamily="18" charset="0"/>
                <a:ea typeface="Calibri" panose="020F0502020204030204" pitchFamily="34" charset="0"/>
                <a:cs typeface="Times New Roman" panose="02020603050405020304" pitchFamily="18" charset="0"/>
              </a:rPr>
              <a:t> част не 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поставена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правилно</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стабилно</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5.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Имайте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предвид</a:t>
            </a:r>
            <a:r>
              <a:rPr lang="ru-RU" sz="900" dirty="0">
                <a:latin typeface="Times New Roman" panose="02020603050405020304" pitchFamily="18" charset="0"/>
                <a:ea typeface="Calibri" panose="020F0502020204030204" pitchFamily="34" charset="0"/>
                <a:cs typeface="Times New Roman" panose="02020603050405020304" pitchFamily="18" charset="0"/>
              </a:rPr>
              <a:t>, че е опасно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продуктът</a:t>
            </a:r>
            <a:r>
              <a:rPr lang="ru-RU" sz="900" dirty="0">
                <a:latin typeface="Times New Roman" panose="02020603050405020304" pitchFamily="18" charset="0"/>
                <a:ea typeface="Calibri" panose="020F0502020204030204" pitchFamily="34" charset="0"/>
                <a:cs typeface="Times New Roman" panose="02020603050405020304" pitchFamily="18" charset="0"/>
              </a:rPr>
              <a:t> да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поставя</a:t>
            </a:r>
            <a:r>
              <a:rPr lang="ru-RU" sz="900" dirty="0">
                <a:latin typeface="Times New Roman" panose="02020603050405020304" pitchFamily="18" charset="0"/>
                <a:ea typeface="Calibri" panose="020F0502020204030204" pitchFamily="34" charset="0"/>
                <a:cs typeface="Times New Roman" panose="02020603050405020304" pitchFamily="18" charset="0"/>
              </a:rPr>
              <a:t> в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близост</a:t>
            </a:r>
            <a:r>
              <a:rPr lang="ru-RU" sz="900" dirty="0">
                <a:latin typeface="Times New Roman" panose="02020603050405020304" pitchFamily="18" charset="0"/>
                <a:ea typeface="Calibri" panose="020F0502020204030204" pitchFamily="34" charset="0"/>
                <a:cs typeface="Times New Roman" panose="02020603050405020304" pitchFamily="18" charset="0"/>
              </a:rPr>
              <a:t> до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открит</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огън</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други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източници</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силна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топлина</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6. Риск от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накланяне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ако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може</a:t>
            </a:r>
            <a:r>
              <a:rPr lang="ru-RU" sz="900" dirty="0">
                <a:latin typeface="Times New Roman" panose="02020603050405020304" pitchFamily="18" charset="0"/>
                <a:ea typeface="Calibri" panose="020F0502020204030204" pitchFamily="34" charset="0"/>
                <a:cs typeface="Times New Roman" panose="02020603050405020304" pitchFamily="18" charset="0"/>
              </a:rPr>
              <a:t>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достигне</a:t>
            </a:r>
            <a:r>
              <a:rPr lang="ru-RU" sz="900" dirty="0">
                <a:latin typeface="Times New Roman" panose="02020603050405020304" pitchFamily="18" charset="0"/>
                <a:ea typeface="Calibri" panose="020F0502020204030204" pitchFamily="34" charset="0"/>
                <a:cs typeface="Times New Roman" panose="02020603050405020304" pitchFamily="18" charset="0"/>
              </a:rPr>
              <a:t> до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маса</a:t>
            </a:r>
            <a:r>
              <a:rPr lang="ru-RU" sz="900" dirty="0">
                <a:latin typeface="Times New Roman" panose="02020603050405020304" pitchFamily="18" charset="0"/>
                <a:ea typeface="Calibri" panose="020F0502020204030204" pitchFamily="34" charset="0"/>
                <a:cs typeface="Times New Roman" panose="02020603050405020304" pitchFamily="18" charset="0"/>
              </a:rPr>
              <a:t> или друга структура с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краче</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7. </a:t>
            </a:r>
            <a:r>
              <a:rPr lang="ru-RU" sz="900" b="1" dirty="0">
                <a:latin typeface="Times New Roman" panose="02020603050405020304" pitchFamily="18" charset="0"/>
                <a:ea typeface="Calibri" panose="020F0502020204030204" pitchFamily="34" charset="0"/>
                <a:cs typeface="Times New Roman" panose="02020603050405020304" pitchFamily="18" charset="0"/>
              </a:rPr>
              <a:t>ВНИМАНИЕ! </a:t>
            </a:r>
            <a:r>
              <a:rPr lang="ru-RU" sz="900" dirty="0">
                <a:latin typeface="Times New Roman" panose="02020603050405020304" pitchFamily="18" charset="0"/>
                <a:ea typeface="Calibri" panose="020F0502020204030204" pitchFamily="34" charset="0"/>
                <a:cs typeface="Times New Roman" panose="02020603050405020304" pitchFamily="18" charset="0"/>
              </a:rPr>
              <a:t>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продукта,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докато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може</a:t>
            </a:r>
            <a:r>
              <a:rPr lang="ru-RU" sz="900" dirty="0">
                <a:latin typeface="Times New Roman" panose="02020603050405020304" pitchFamily="18" charset="0"/>
                <a:ea typeface="Calibri" panose="020F0502020204030204" pitchFamily="34" charset="0"/>
                <a:cs typeface="Times New Roman" panose="02020603050405020304" pitchFamily="18" charset="0"/>
              </a:rPr>
              <a:t>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самостоятелно</a:t>
            </a:r>
            <a:r>
              <a:rPr lang="ru-RU" sz="900" dirty="0">
                <a:latin typeface="Times New Roman" panose="02020603050405020304" pitchFamily="18" charset="0"/>
                <a:ea typeface="Calibri" panose="020F0502020204030204" pitchFamily="34" charset="0"/>
                <a:cs typeface="Times New Roman" panose="02020603050405020304" pitchFamily="18" charset="0"/>
              </a:rPr>
              <a:t> без чужда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помощ</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8.  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продукта,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ако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някоя</a:t>
            </a:r>
            <a:r>
              <a:rPr lang="ru-RU" sz="900" dirty="0">
                <a:latin typeface="Times New Roman" panose="02020603050405020304" pitchFamily="18" charset="0"/>
                <a:ea typeface="Calibri" panose="020F0502020204030204" pitchFamily="34" charset="0"/>
                <a:cs typeface="Times New Roman" panose="02020603050405020304" pitchFamily="18" charset="0"/>
              </a:rPr>
              <a:t> част 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счупена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отчупена</a:t>
            </a:r>
            <a:r>
              <a:rPr lang="ru-RU" sz="900" dirty="0">
                <a:latin typeface="Times New Roman" panose="02020603050405020304" pitchFamily="18" charset="0"/>
                <a:ea typeface="Calibri" panose="020F0502020204030204" pitchFamily="34" charset="0"/>
                <a:cs typeface="Times New Roman" panose="02020603050405020304" pitchFamily="18" charset="0"/>
              </a:rPr>
              <a:t> или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липсваща</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9.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Дръжте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децата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надалеч</a:t>
            </a:r>
            <a:r>
              <a:rPr lang="ru-RU" sz="900" dirty="0">
                <a:latin typeface="Times New Roman" panose="02020603050405020304" pitchFamily="18" charset="0"/>
                <a:ea typeface="Calibri" panose="020F0502020204030204" pitchFamily="34" charset="0"/>
                <a:cs typeface="Times New Roman" panose="02020603050405020304" pitchFamily="18" charset="0"/>
              </a:rPr>
              <a:t> при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сгъването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или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разгъването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на продукта, за да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избегне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нараняване</a:t>
            </a:r>
            <a:r>
              <a:rPr lang="ru-RU" sz="900" dirty="0">
                <a:latin typeface="Times New Roman" panose="02020603050405020304" pitchFamily="18" charset="0"/>
                <a:ea typeface="Calibri" panose="020F0502020204030204" pitchFamily="34" charset="0"/>
                <a:cs typeface="Times New Roman" panose="02020603050405020304" pitchFamily="18" charset="0"/>
              </a:rPr>
              <a: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10.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Продуктът</a:t>
            </a:r>
            <a:r>
              <a:rPr lang="ru-RU" sz="900" dirty="0">
                <a:latin typeface="Times New Roman" panose="02020603050405020304" pitchFamily="18" charset="0"/>
                <a:ea typeface="Calibri" panose="020F0502020204030204" pitchFamily="34" charset="0"/>
                <a:cs typeface="Times New Roman" panose="02020603050405020304" pitchFamily="18" charset="0"/>
              </a:rPr>
              <a:t> е предназначен за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деца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които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могат</a:t>
            </a:r>
            <a:r>
              <a:rPr lang="ru-RU" sz="900" dirty="0">
                <a:latin typeface="Times New Roman" panose="02020603050405020304" pitchFamily="18" charset="0"/>
                <a:ea typeface="Calibri" panose="020F0502020204030204" pitchFamily="34" charset="0"/>
                <a:cs typeface="Times New Roman" panose="02020603050405020304" pitchFamily="18" charset="0"/>
              </a:rPr>
              <a:t>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седят</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изправени</a:t>
            </a:r>
            <a:r>
              <a:rPr lang="ru-RU" sz="900" dirty="0">
                <a:latin typeface="Times New Roman" panose="02020603050405020304" pitchFamily="18" charset="0"/>
                <a:ea typeface="Calibri" panose="020F0502020204030204" pitchFamily="34" charset="0"/>
                <a:cs typeface="Times New Roman" panose="02020603050405020304" pitchFamily="18" charset="0"/>
              </a:rPr>
              <a:t> без чужда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помощ</a:t>
            </a:r>
            <a:r>
              <a:rPr lang="ru-RU" sz="900" dirty="0">
                <a:latin typeface="Times New Roman" panose="02020603050405020304" pitchFamily="18" charset="0"/>
                <a:ea typeface="Calibri" panose="020F0502020204030204" pitchFamily="34" charset="0"/>
                <a:cs typeface="Times New Roman" panose="02020603050405020304" pitchFamily="18" charset="0"/>
              </a:rPr>
              <a:t>, и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възраст</a:t>
            </a:r>
            <a:r>
              <a:rPr lang="ru-RU" sz="900" dirty="0">
                <a:latin typeface="Times New Roman" panose="02020603050405020304" pitchFamily="18" charset="0"/>
                <a:ea typeface="Calibri" panose="020F0502020204030204" pitchFamily="34" charset="0"/>
                <a:cs typeface="Times New Roman" panose="02020603050405020304" pitchFamily="18" charset="0"/>
              </a:rPr>
              <a:t> до 3 </a:t>
            </a:r>
            <a:r>
              <a:rPr lang="ru-RU" sz="900" dirty="0" err="1">
                <a:latin typeface="Times New Roman" panose="02020603050405020304" pitchFamily="18" charset="0"/>
                <a:ea typeface="Calibri" panose="020F0502020204030204" pitchFamily="34" charset="0"/>
                <a:cs typeface="Times New Roman" panose="02020603050405020304" pitchFamily="18" charset="0"/>
              </a:rPr>
              <a:t>години</a:t>
            </a:r>
            <a:r>
              <a:rPr lang="ru-RU" sz="900" dirty="0">
                <a:latin typeface="Times New Roman" panose="02020603050405020304" pitchFamily="18" charset="0"/>
                <a:ea typeface="Calibri" panose="020F0502020204030204" pitchFamily="34" charset="0"/>
                <a:cs typeface="Times New Roman" panose="02020603050405020304" pitchFamily="18" charset="0"/>
              </a:rPr>
              <a:t> или с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максимално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тегло</a:t>
            </a:r>
            <a:r>
              <a:rPr lang="ru-RU" sz="900" dirty="0">
                <a:latin typeface="Times New Roman" panose="02020603050405020304" pitchFamily="18" charset="0"/>
                <a:ea typeface="Calibri" panose="020F0502020204030204" pitchFamily="34" charset="0"/>
                <a:cs typeface="Times New Roman" panose="02020603050405020304" pitchFamily="18" charset="0"/>
              </a:rPr>
              <a:t> до 15 кг.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11.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Теглото</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не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трябва</a:t>
            </a:r>
            <a:r>
              <a:rPr lang="ru-RU" sz="900" dirty="0">
                <a:latin typeface="Times New Roman" panose="02020603050405020304" pitchFamily="18" charset="0"/>
                <a:ea typeface="Calibri" panose="020F0502020204030204" pitchFamily="34" charset="0"/>
                <a:cs typeface="Times New Roman" panose="02020603050405020304" pitchFamily="18" charset="0"/>
              </a:rPr>
              <a:t>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надвишава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максимално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допустимото</a:t>
            </a:r>
            <a:r>
              <a:rPr lang="ru-RU" sz="900" dirty="0">
                <a:latin typeface="Times New Roman" panose="02020603050405020304" pitchFamily="18" charset="0"/>
                <a:ea typeface="Calibri" panose="020F0502020204030204" pitchFamily="34" charset="0"/>
                <a:cs typeface="Times New Roman" panose="02020603050405020304" pitchFamily="18" charset="0"/>
              </a:rPr>
              <a:t> за продукта - 15 кг.</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12.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Винаги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равни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повърхности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13. </a:t>
            </a:r>
            <a:r>
              <a:rPr lang="ru-RU" sz="900" b="1" dirty="0">
                <a:latin typeface="Times New Roman" panose="02020603050405020304" pitchFamily="18" charset="0"/>
                <a:ea typeface="Calibri" panose="020F0502020204030204" pitchFamily="34" charset="0"/>
                <a:cs typeface="Times New Roman" panose="02020603050405020304" pitchFamily="18" charset="0"/>
              </a:rPr>
              <a:t>ВНИМАНИЕ!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Този</a:t>
            </a:r>
            <a:r>
              <a:rPr lang="ru-RU" sz="900" dirty="0">
                <a:latin typeface="Times New Roman" panose="02020603050405020304" pitchFamily="18" charset="0"/>
                <a:ea typeface="Calibri" panose="020F0502020204030204" pitchFamily="34" charset="0"/>
                <a:cs typeface="Times New Roman" panose="02020603050405020304" pitchFamily="18" charset="0"/>
              </a:rPr>
              <a:t> продукт не 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играчка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Използвайте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само по предназначение!</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14.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Преди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употреба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проверявайте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изправността</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ако</a:t>
            </a:r>
            <a:r>
              <a:rPr lang="ru-RU" sz="900" dirty="0">
                <a:latin typeface="Times New Roman" panose="02020603050405020304" pitchFamily="18" charset="0"/>
                <a:ea typeface="Calibri" panose="020F0502020204030204" pitchFamily="34" charset="0"/>
                <a:cs typeface="Times New Roman" panose="02020603050405020304" pitchFamily="18" charset="0"/>
              </a:rPr>
              <a:t> установите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разхлабени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съединения</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износени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липсващи</a:t>
            </a:r>
            <a:r>
              <a:rPr lang="ru-RU" sz="900" dirty="0">
                <a:latin typeface="Times New Roman" panose="02020603050405020304" pitchFamily="18" charset="0"/>
                <a:ea typeface="Calibri" panose="020F0502020204030204" pitchFamily="34" charset="0"/>
                <a:cs typeface="Times New Roman" panose="02020603050405020304" pitchFamily="18" charset="0"/>
              </a:rPr>
              <a:t> или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счупени</a:t>
            </a:r>
            <a:r>
              <a:rPr lang="ru-RU" sz="900" dirty="0">
                <a:latin typeface="Times New Roman" panose="02020603050405020304" pitchFamily="18" charset="0"/>
                <a:ea typeface="Calibri" panose="020F0502020204030204" pitchFamily="34" charset="0"/>
                <a:cs typeface="Times New Roman" panose="02020603050405020304" pitchFamily="18" charset="0"/>
              </a:rPr>
              <a:t> части,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преустановете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ползването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Свържете</a:t>
            </a:r>
            <a:r>
              <a:rPr lang="ru-RU" sz="900" dirty="0">
                <a:latin typeface="Times New Roman" panose="02020603050405020304" pitchFamily="18" charset="0"/>
                <a:ea typeface="Calibri" panose="020F0502020204030204" pitchFamily="34" charset="0"/>
                <a:cs typeface="Times New Roman" panose="02020603050405020304" pitchFamily="18" charset="0"/>
              </a:rPr>
              <a:t> се с </a:t>
            </a:r>
            <a:r>
              <a:rPr lang="ru-RU" sz="900" dirty="0" err="1">
                <a:latin typeface="Times New Roman" panose="02020603050405020304" pitchFamily="18" charset="0"/>
                <a:ea typeface="Calibri" panose="020F0502020204030204" pitchFamily="34" charset="0"/>
                <a:cs typeface="Times New Roman" panose="02020603050405020304" pitchFamily="18" charset="0"/>
              </a:rPr>
              <a:t>търговското</a:t>
            </a:r>
            <a:r>
              <a:rPr lang="ru-RU" sz="900" dirty="0">
                <a:latin typeface="Times New Roman" panose="02020603050405020304" pitchFamily="18" charset="0"/>
                <a:ea typeface="Calibri" panose="020F0502020204030204" pitchFamily="34" charset="0"/>
                <a:cs typeface="Times New Roman" panose="02020603050405020304" pitchFamily="18" charset="0"/>
              </a:rPr>
              <a:t> лице, от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което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сте</a:t>
            </a:r>
            <a:r>
              <a:rPr lang="ru-RU" sz="900" dirty="0">
                <a:latin typeface="Times New Roman" panose="02020603050405020304" pitchFamily="18" charset="0"/>
                <a:ea typeface="Calibri" panose="020F0502020204030204" pitchFamily="34" charset="0"/>
                <a:cs typeface="Times New Roman" panose="02020603050405020304" pitchFamily="18" charset="0"/>
              </a:rPr>
              <a:t> закупили продукта, за да отстрани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повредата</a:t>
            </a:r>
            <a:r>
              <a:rPr lang="ru-RU" sz="900" dirty="0">
                <a:latin typeface="Times New Roman" panose="02020603050405020304" pitchFamily="18" charset="0"/>
                <a:ea typeface="Calibri" panose="020F0502020204030204" pitchFamily="34" charset="0"/>
                <a:cs typeface="Times New Roman" panose="02020603050405020304" pitchFamily="18" charset="0"/>
              </a:rPr>
              <a:t>. Не се </a:t>
            </a:r>
            <a:r>
              <a:rPr lang="ru-RU" sz="900" dirty="0" err="1">
                <a:latin typeface="Times New Roman" panose="02020603050405020304" pitchFamily="18" charset="0"/>
                <a:ea typeface="Calibri" panose="020F0502020204030204" pitchFamily="34" charset="0"/>
                <a:cs typeface="Times New Roman" panose="02020603050405020304" pitchFamily="18" charset="0"/>
              </a:rPr>
              <a:t>опитвайте</a:t>
            </a:r>
            <a:r>
              <a:rPr lang="ru-RU" sz="900" dirty="0">
                <a:latin typeface="Times New Roman" panose="02020603050405020304" pitchFamily="18" charset="0"/>
                <a:ea typeface="Calibri" panose="020F0502020204030204" pitchFamily="34" charset="0"/>
                <a:cs typeface="Times New Roman" panose="02020603050405020304" pitchFamily="18" charset="0"/>
              </a:rPr>
              <a:t> сами да я отстраните.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ru-RU" sz="900" dirty="0">
                <a:latin typeface="Times New Roman" panose="02020603050405020304" pitchFamily="18" charset="0"/>
                <a:ea typeface="Calibri" panose="020F0502020204030204" pitchFamily="34" charset="0"/>
                <a:cs typeface="Times New Roman" panose="02020603050405020304" pitchFamily="18" charset="0"/>
              </a:rPr>
              <a:t>15. </a:t>
            </a:r>
            <a:r>
              <a:rPr lang="ru-RU" sz="900" dirty="0" err="1">
                <a:latin typeface="Times New Roman" panose="02020603050405020304" pitchFamily="18" charset="0"/>
                <a:ea typeface="Calibri" panose="020F0502020204030204" pitchFamily="34" charset="0"/>
                <a:cs typeface="Times New Roman" panose="02020603050405020304" pitchFamily="18" charset="0"/>
              </a:rPr>
              <a:t>Винаги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поставяйте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предпазните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колани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когато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е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за да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подсигурите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неговата</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безопасност</a:t>
            </a:r>
            <a:r>
              <a:rPr lang="ru-RU" sz="900" dirty="0">
                <a:latin typeface="Times New Roman" panose="02020603050405020304" pitchFamily="18" charset="0"/>
                <a:ea typeface="Calibri" panose="020F0502020204030204" pitchFamily="34" charset="0"/>
                <a:cs typeface="Times New Roman" panose="02020603050405020304" pitchFamily="18" charset="0"/>
              </a:rPr>
              <a:t> и да предотвратите риска от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сериозни</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наранявания</a:t>
            </a:r>
            <a:r>
              <a:rPr lang="ru-RU" sz="900" dirty="0">
                <a:latin typeface="Times New Roman" panose="02020603050405020304" pitchFamily="18" charset="0"/>
                <a:ea typeface="Calibri" panose="020F0502020204030204" pitchFamily="34" charset="0"/>
                <a:cs typeface="Times New Roman" panose="02020603050405020304" pitchFamily="18" charset="0"/>
              </a:rPr>
              <a:t> при случайно </a:t>
            </a:r>
            <a:r>
              <a:rPr lang="ru-RU" sz="900" dirty="0" err="1">
                <a:latin typeface="Times New Roman" panose="02020603050405020304" pitchFamily="18" charset="0"/>
                <a:ea typeface="Calibri" panose="020F0502020204030204" pitchFamily="34" charset="0"/>
                <a:cs typeface="Times New Roman" panose="02020603050405020304" pitchFamily="18" charset="0"/>
              </a:rPr>
              <a:t>изправяне</a:t>
            </a:r>
            <a:r>
              <a:rPr lang="ru-RU" sz="900" dirty="0">
                <a:latin typeface="Times New Roman" panose="02020603050405020304" pitchFamily="18" charset="0"/>
                <a:ea typeface="Calibri" panose="020F0502020204030204" pitchFamily="34" charset="0"/>
                <a:cs typeface="Times New Roman" panose="02020603050405020304" pitchFamily="18" charset="0"/>
              </a:rPr>
              <a:t> на </a:t>
            </a:r>
            <a:r>
              <a:rPr lang="ru-RU" sz="900" dirty="0" err="1">
                <a:latin typeface="Times New Roman" panose="02020603050405020304" pitchFamily="18" charset="0"/>
                <a:ea typeface="Calibri" panose="020F0502020204030204" pitchFamily="34" charset="0"/>
                <a:cs typeface="Times New Roman" panose="02020603050405020304" pitchFamily="18" charset="0"/>
              </a:rPr>
              <a:t>детето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свличането</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r>
              <a:rPr lang="ru-RU" sz="900" dirty="0" err="1">
                <a:latin typeface="Times New Roman" panose="02020603050405020304" pitchFamily="18" charset="0"/>
                <a:ea typeface="Calibri" panose="020F0502020204030204" pitchFamily="34" charset="0"/>
                <a:cs typeface="Times New Roman" panose="02020603050405020304" pitchFamily="18" charset="0"/>
              </a:rPr>
              <a:t>му</a:t>
            </a:r>
            <a:r>
              <a:rPr lang="ru-RU" sz="900" dirty="0">
                <a:latin typeface="Times New Roman" panose="02020603050405020304" pitchFamily="18" charset="0"/>
                <a:ea typeface="Calibri" panose="020F0502020204030204" pitchFamily="34" charset="0"/>
                <a:cs typeface="Times New Roman" panose="02020603050405020304" pitchFamily="18" charset="0"/>
              </a:rPr>
              <a:t> от </a:t>
            </a:r>
            <a:r>
              <a:rPr lang="ru-RU" sz="900" dirty="0" err="1">
                <a:latin typeface="Times New Roman" panose="02020603050405020304" pitchFamily="18" charset="0"/>
                <a:ea typeface="Calibri" panose="020F0502020204030204" pitchFamily="34" charset="0"/>
                <a:cs typeface="Times New Roman" panose="02020603050405020304" pitchFamily="18" charset="0"/>
              </a:rPr>
              <a:t>столчето</a:t>
            </a:r>
            <a:r>
              <a:rPr lang="ru-RU" sz="900" dirty="0">
                <a:latin typeface="Times New Roman" panose="02020603050405020304" pitchFamily="18" charset="0"/>
                <a:ea typeface="Calibri" panose="020F0502020204030204" pitchFamily="34" charset="0"/>
                <a:cs typeface="Times New Roman" panose="02020603050405020304" pitchFamily="18" charset="0"/>
              </a:rPr>
              <a:t> и </a:t>
            </a:r>
            <a:r>
              <a:rPr lang="ru-RU" sz="900" dirty="0" err="1">
                <a:latin typeface="Times New Roman" panose="02020603050405020304" pitchFamily="18" charset="0"/>
                <a:ea typeface="Calibri" panose="020F0502020204030204" pitchFamily="34" charset="0"/>
                <a:cs typeface="Times New Roman" panose="02020603050405020304" pitchFamily="18" charset="0"/>
              </a:rPr>
              <a:t>падане</a:t>
            </a:r>
            <a:r>
              <a:rPr lang="ru-RU" sz="900" dirty="0">
                <a:latin typeface="Times New Roman" panose="02020603050405020304" pitchFamily="18" charset="0"/>
                <a:ea typeface="Calibri" panose="020F0502020204030204" pitchFamily="34" charset="0"/>
                <a:cs typeface="Times New Roman" panose="02020603050405020304" pitchFamily="18" charset="0"/>
              </a:rPr>
              <a:t>. </a:t>
            </a:r>
            <a:endParaRPr lang="ru-RU" sz="900" dirty="0" smtClean="0">
              <a:latin typeface="Times New Roman" panose="02020603050405020304" pitchFamily="18" charset="0"/>
              <a:ea typeface="Calibri" panose="020F0502020204030204" pitchFamily="34" charset="0"/>
              <a:cs typeface="Times New Roman" panose="02020603050405020304" pitchFamily="18" charset="0"/>
            </a:endParaRPr>
          </a:p>
          <a:p>
            <a:r>
              <a:rPr lang="ru-RU" sz="900" dirty="0"/>
              <a:t>16. </a:t>
            </a:r>
            <a:r>
              <a:rPr lang="ru-RU" sz="900" dirty="0" err="1"/>
              <a:t>Преди</a:t>
            </a:r>
            <a:r>
              <a:rPr lang="ru-RU" sz="900" dirty="0"/>
              <a:t> </a:t>
            </a:r>
            <a:r>
              <a:rPr lang="ru-RU" sz="900" dirty="0" err="1"/>
              <a:t>употребата</a:t>
            </a:r>
            <a:r>
              <a:rPr lang="ru-RU" sz="900" dirty="0"/>
              <a:t> на продукта, </a:t>
            </a:r>
            <a:r>
              <a:rPr lang="ru-RU" sz="900" dirty="0" err="1"/>
              <a:t>трябва</a:t>
            </a:r>
            <a:r>
              <a:rPr lang="ru-RU" sz="900" dirty="0"/>
              <a:t> да се уверите, че </a:t>
            </a:r>
            <a:r>
              <a:rPr lang="ru-RU" sz="900" dirty="0" err="1"/>
              <a:t>предпазните</a:t>
            </a:r>
            <a:r>
              <a:rPr lang="ru-RU" sz="900" dirty="0"/>
              <a:t> </a:t>
            </a:r>
            <a:r>
              <a:rPr lang="ru-RU" sz="900" dirty="0" err="1"/>
              <a:t>колани</a:t>
            </a:r>
            <a:r>
              <a:rPr lang="ru-RU" sz="900" dirty="0"/>
              <a:t> </a:t>
            </a:r>
            <a:r>
              <a:rPr lang="ru-RU" sz="900" dirty="0" err="1"/>
              <a:t>са</a:t>
            </a:r>
            <a:r>
              <a:rPr lang="ru-RU" sz="900" dirty="0"/>
              <a:t> </a:t>
            </a:r>
            <a:r>
              <a:rPr lang="ru-RU" sz="900" dirty="0" err="1"/>
              <a:t>правилно</a:t>
            </a:r>
            <a:r>
              <a:rPr lang="ru-RU" sz="900" dirty="0"/>
              <a:t> </a:t>
            </a:r>
            <a:r>
              <a:rPr lang="ru-RU" sz="900" dirty="0" err="1"/>
              <a:t>поставени</a:t>
            </a:r>
            <a:r>
              <a:rPr lang="ru-RU" sz="900" dirty="0"/>
              <a:t>.</a:t>
            </a:r>
            <a:endParaRPr lang="en-US" sz="900" dirty="0"/>
          </a:p>
          <a:p>
            <a:r>
              <a:rPr lang="ru-RU" sz="900" dirty="0"/>
              <a:t>17. </a:t>
            </a:r>
            <a:r>
              <a:rPr lang="ru-RU" sz="900" dirty="0" err="1"/>
              <a:t>Проверявайте</a:t>
            </a:r>
            <a:r>
              <a:rPr lang="ru-RU" sz="900" dirty="0"/>
              <a:t> </a:t>
            </a:r>
            <a:r>
              <a:rPr lang="ru-RU" sz="900" dirty="0" err="1"/>
              <a:t>всеки</a:t>
            </a:r>
            <a:r>
              <a:rPr lang="ru-RU" sz="900" dirty="0"/>
              <a:t> </a:t>
            </a:r>
            <a:r>
              <a:rPr lang="ru-RU" sz="900" dirty="0" err="1"/>
              <a:t>път</a:t>
            </a:r>
            <a:r>
              <a:rPr lang="ru-RU" sz="900" dirty="0"/>
              <a:t> дали </a:t>
            </a:r>
            <a:r>
              <a:rPr lang="ru-RU" sz="900" dirty="0" err="1"/>
              <a:t>коланите</a:t>
            </a:r>
            <a:r>
              <a:rPr lang="ru-RU" sz="900" dirty="0"/>
              <a:t> </a:t>
            </a:r>
            <a:r>
              <a:rPr lang="ru-RU" sz="900" dirty="0" err="1"/>
              <a:t>са</a:t>
            </a:r>
            <a:r>
              <a:rPr lang="ru-RU" sz="900" dirty="0"/>
              <a:t> </a:t>
            </a:r>
            <a:r>
              <a:rPr lang="ru-RU" sz="900" dirty="0" err="1"/>
              <a:t>усукани</a:t>
            </a:r>
            <a:r>
              <a:rPr lang="ru-RU" sz="900" dirty="0"/>
              <a:t>, дали не </a:t>
            </a:r>
            <a:r>
              <a:rPr lang="ru-RU" sz="900" dirty="0" err="1"/>
              <a:t>променят</a:t>
            </a:r>
            <a:r>
              <a:rPr lang="ru-RU" sz="900" dirty="0"/>
              <a:t> </a:t>
            </a:r>
            <a:r>
              <a:rPr lang="ru-RU" sz="900" dirty="0" err="1"/>
              <a:t>дължината</a:t>
            </a:r>
            <a:r>
              <a:rPr lang="ru-RU" sz="900" dirty="0"/>
              <a:t> си при </a:t>
            </a:r>
            <a:r>
              <a:rPr lang="ru-RU" sz="900" dirty="0" err="1"/>
              <a:t>закопчано</a:t>
            </a:r>
            <a:r>
              <a:rPr lang="ru-RU" sz="900" dirty="0"/>
              <a:t> положение, дали </a:t>
            </a:r>
            <a:r>
              <a:rPr lang="ru-RU" sz="900" dirty="0" err="1"/>
              <a:t>са</a:t>
            </a:r>
            <a:r>
              <a:rPr lang="ru-RU" sz="900" dirty="0"/>
              <a:t> </a:t>
            </a:r>
            <a:r>
              <a:rPr lang="ru-RU" sz="900" dirty="0" err="1"/>
              <a:t>накъсани</a:t>
            </a:r>
            <a:r>
              <a:rPr lang="ru-RU" sz="900" dirty="0"/>
              <a:t>, </a:t>
            </a:r>
            <a:r>
              <a:rPr lang="ru-RU" sz="900" dirty="0" err="1"/>
              <a:t>протрити</a:t>
            </a:r>
            <a:r>
              <a:rPr lang="ru-RU" sz="900" dirty="0"/>
              <a:t> или </a:t>
            </a:r>
            <a:r>
              <a:rPr lang="ru-RU" sz="900" dirty="0" err="1"/>
              <a:t>имат</a:t>
            </a:r>
            <a:r>
              <a:rPr lang="ru-RU" sz="900" dirty="0"/>
              <a:t> </a:t>
            </a:r>
            <a:r>
              <a:rPr lang="ru-RU" sz="900" dirty="0" err="1"/>
              <a:t>липсващи</a:t>
            </a:r>
            <a:r>
              <a:rPr lang="ru-RU" sz="900" dirty="0"/>
              <a:t> части. </a:t>
            </a:r>
            <a:r>
              <a:rPr lang="ru-RU" sz="900" dirty="0" err="1"/>
              <a:t>Преди</a:t>
            </a:r>
            <a:r>
              <a:rPr lang="ru-RU" sz="900" dirty="0"/>
              <a:t> </a:t>
            </a:r>
            <a:r>
              <a:rPr lang="ru-RU" sz="900" dirty="0" err="1"/>
              <a:t>употреба</a:t>
            </a:r>
            <a:r>
              <a:rPr lang="ru-RU" sz="900" dirty="0"/>
              <a:t> </a:t>
            </a:r>
            <a:r>
              <a:rPr lang="ru-RU" sz="900" dirty="0" err="1"/>
              <a:t>проверявайте</a:t>
            </a:r>
            <a:r>
              <a:rPr lang="ru-RU" sz="900" dirty="0"/>
              <a:t> дали </a:t>
            </a:r>
            <a:r>
              <a:rPr lang="ru-RU" sz="900" dirty="0" err="1"/>
              <a:t>са</a:t>
            </a:r>
            <a:r>
              <a:rPr lang="ru-RU" sz="900" dirty="0"/>
              <a:t> </a:t>
            </a:r>
            <a:r>
              <a:rPr lang="ru-RU" sz="900" dirty="0" err="1"/>
              <a:t>стабилно</a:t>
            </a:r>
            <a:r>
              <a:rPr lang="ru-RU" sz="900" dirty="0"/>
              <a:t> </a:t>
            </a:r>
            <a:r>
              <a:rPr lang="ru-RU" sz="900" dirty="0" err="1"/>
              <a:t>закрепени</a:t>
            </a:r>
            <a:r>
              <a:rPr lang="ru-RU" sz="900" dirty="0"/>
              <a:t> </a:t>
            </a:r>
            <a:r>
              <a:rPr lang="ru-RU" sz="900" dirty="0" err="1"/>
              <a:t>към</a:t>
            </a:r>
            <a:r>
              <a:rPr lang="ru-RU" sz="900" dirty="0"/>
              <a:t> </a:t>
            </a:r>
            <a:r>
              <a:rPr lang="ru-RU" sz="900" dirty="0" err="1"/>
              <a:t>конструкцията</a:t>
            </a:r>
            <a:r>
              <a:rPr lang="ru-RU" sz="900" dirty="0"/>
              <a:t> на </a:t>
            </a:r>
            <a:r>
              <a:rPr lang="ru-RU" sz="900" dirty="0" err="1"/>
              <a:t>столчето</a:t>
            </a:r>
            <a:r>
              <a:rPr lang="ru-RU" sz="900" dirty="0"/>
              <a:t>, </a:t>
            </a:r>
            <a:r>
              <a:rPr lang="ru-RU" sz="900" dirty="0" err="1"/>
              <a:t>изправността</a:t>
            </a:r>
            <a:r>
              <a:rPr lang="ru-RU" sz="900" dirty="0"/>
              <a:t> на </a:t>
            </a:r>
            <a:r>
              <a:rPr lang="ru-RU" sz="900" dirty="0" err="1"/>
              <a:t>токите</a:t>
            </a:r>
            <a:r>
              <a:rPr lang="ru-RU" sz="900" dirty="0"/>
              <a:t> за </a:t>
            </a:r>
            <a:r>
              <a:rPr lang="ru-RU" sz="900" dirty="0" err="1"/>
              <a:t>закопчаване</a:t>
            </a:r>
            <a:r>
              <a:rPr lang="ru-RU" sz="900" dirty="0"/>
              <a:t> и </a:t>
            </a:r>
            <a:r>
              <a:rPr lang="ru-RU" sz="900" dirty="0" err="1"/>
              <a:t>регулирайте</a:t>
            </a:r>
            <a:r>
              <a:rPr lang="ru-RU" sz="900" dirty="0"/>
              <a:t> </a:t>
            </a:r>
            <a:r>
              <a:rPr lang="ru-RU" sz="900" dirty="0" err="1"/>
              <a:t>дължината</a:t>
            </a:r>
            <a:r>
              <a:rPr lang="ru-RU" sz="900" dirty="0"/>
              <a:t> на </a:t>
            </a:r>
            <a:r>
              <a:rPr lang="ru-RU" sz="900" dirty="0" err="1"/>
              <a:t>коланите</a:t>
            </a:r>
            <a:r>
              <a:rPr lang="ru-RU" sz="900" dirty="0"/>
              <a:t>! </a:t>
            </a:r>
            <a:r>
              <a:rPr lang="ru-RU" sz="900" dirty="0" err="1"/>
              <a:t>Пластмасовите</a:t>
            </a:r>
            <a:r>
              <a:rPr lang="ru-RU" sz="900" dirty="0"/>
              <a:t> токи и </a:t>
            </a:r>
            <a:r>
              <a:rPr lang="ru-RU" sz="900" dirty="0" err="1"/>
              <a:t>закопчалки</a:t>
            </a:r>
            <a:r>
              <a:rPr lang="ru-RU" sz="900" dirty="0"/>
              <a:t> </a:t>
            </a:r>
            <a:r>
              <a:rPr lang="ru-RU" sz="900" dirty="0" err="1"/>
              <a:t>трябва</a:t>
            </a:r>
            <a:r>
              <a:rPr lang="ru-RU" sz="900" dirty="0"/>
              <a:t> да </a:t>
            </a:r>
            <a:r>
              <a:rPr lang="ru-RU" sz="900" dirty="0" err="1"/>
              <a:t>са</a:t>
            </a:r>
            <a:r>
              <a:rPr lang="ru-RU" sz="900" dirty="0"/>
              <a:t> </a:t>
            </a:r>
            <a:r>
              <a:rPr lang="ru-RU" sz="900" dirty="0" err="1"/>
              <a:t>здрави</a:t>
            </a:r>
            <a:r>
              <a:rPr lang="ru-RU" sz="900" dirty="0"/>
              <a:t> и да </a:t>
            </a:r>
            <a:r>
              <a:rPr lang="ru-RU" sz="900" dirty="0" err="1"/>
              <a:t>осигуряват</a:t>
            </a:r>
            <a:r>
              <a:rPr lang="ru-RU" sz="900" dirty="0"/>
              <a:t> </a:t>
            </a:r>
            <a:r>
              <a:rPr lang="ru-RU" sz="900" dirty="0" err="1"/>
              <a:t>сигурна</a:t>
            </a:r>
            <a:r>
              <a:rPr lang="ru-RU" sz="900" dirty="0"/>
              <a:t> </a:t>
            </a:r>
            <a:r>
              <a:rPr lang="ru-RU" sz="900" dirty="0" err="1"/>
              <a:t>връзка</a:t>
            </a:r>
            <a:r>
              <a:rPr lang="ru-RU" sz="900" dirty="0"/>
              <a:t>!</a:t>
            </a:r>
            <a:endParaRPr lang="en-US" sz="900" dirty="0"/>
          </a:p>
          <a:p>
            <a:r>
              <a:rPr lang="ru-RU" sz="900" b="1" dirty="0"/>
              <a:t>18. ВНИМАНИЕ! ВИНАГИ ПРЕДИ УПОТРЕБА ПРОВЕРЯВАЙТЕ ИЗПРАВНОСТТА НА ЗАКЛЮЧВАЩИТЕ МЕХАНИЗМИ!</a:t>
            </a:r>
            <a:endParaRPr lang="en-US" sz="900" dirty="0"/>
          </a:p>
          <a:p>
            <a:r>
              <a:rPr lang="ru-RU" sz="900" b="1" dirty="0"/>
              <a:t>19. ВНИМАНИЕ! ПАЗЕТЕ ОТ ОГЪН И ДРУГИ ИЗТОЧНИЦИ НА ТОПЛИНА! СЪЩЕСТВУВА РИСК ОТ НАРАНЯВАНЕ НА ДЕТЕТО ИЛИ ПОВРЕДА НА ПРОДУКТА. НЕ СЪХРАНЯВАЙТЕ И НЕ ПОЛЗВАЙТЕ В БЛИЗОСТ ДО ОТКРИТИ ОГНИЩА ИЛИ ДРУГИ ИЗТОЧНИЦИ НА ТОПЛИНА - ЕЛЕКТРИЧЕСКИ ОТОПЛИТЕЛНИ УРЕДИ, ГАЗОВИ ПЕЧКИ ИЛИ ДР. </a:t>
            </a:r>
            <a:endParaRPr lang="en-US" sz="900" dirty="0"/>
          </a:p>
          <a:p>
            <a:r>
              <a:rPr lang="ru-RU" sz="900" dirty="0"/>
              <a:t>20. </a:t>
            </a:r>
            <a:r>
              <a:rPr lang="ru-RU" sz="900" dirty="0" err="1"/>
              <a:t>Сглобяването</a:t>
            </a:r>
            <a:r>
              <a:rPr lang="ru-RU" sz="900" dirty="0"/>
              <a:t> на продукта </a:t>
            </a:r>
            <a:r>
              <a:rPr lang="ru-RU" sz="900" dirty="0" err="1"/>
              <a:t>трябва</a:t>
            </a:r>
            <a:r>
              <a:rPr lang="ru-RU" sz="900" dirty="0"/>
              <a:t> да се </a:t>
            </a:r>
            <a:r>
              <a:rPr lang="ru-RU" sz="900" dirty="0" err="1"/>
              <a:t>извършва</a:t>
            </a:r>
            <a:r>
              <a:rPr lang="ru-RU" sz="900" dirty="0"/>
              <a:t> само от </a:t>
            </a:r>
            <a:r>
              <a:rPr lang="ru-RU" sz="900" dirty="0" err="1"/>
              <a:t>възрастен</a:t>
            </a:r>
            <a:r>
              <a:rPr lang="ru-RU" sz="900" dirty="0"/>
              <a:t>. </a:t>
            </a:r>
            <a:r>
              <a:rPr lang="ru-RU" sz="900" dirty="0" err="1"/>
              <a:t>Деца</a:t>
            </a:r>
            <a:r>
              <a:rPr lang="ru-RU" sz="900" dirty="0"/>
              <a:t> не </a:t>
            </a:r>
            <a:r>
              <a:rPr lang="ru-RU" sz="900" dirty="0" err="1"/>
              <a:t>трябва</a:t>
            </a:r>
            <a:r>
              <a:rPr lang="ru-RU" sz="900" dirty="0"/>
              <a:t> да </a:t>
            </a:r>
            <a:r>
              <a:rPr lang="ru-RU" sz="900" dirty="0" err="1"/>
              <a:t>присъстват</a:t>
            </a:r>
            <a:r>
              <a:rPr lang="ru-RU" sz="900" dirty="0"/>
              <a:t> по </a:t>
            </a:r>
            <a:r>
              <a:rPr lang="ru-RU" sz="900" dirty="0" err="1"/>
              <a:t>време</a:t>
            </a:r>
            <a:r>
              <a:rPr lang="ru-RU" sz="900" dirty="0"/>
              <a:t> на </a:t>
            </a:r>
            <a:r>
              <a:rPr lang="ru-RU" sz="900" dirty="0" err="1"/>
              <a:t>сглобяването</a:t>
            </a:r>
            <a:r>
              <a:rPr lang="ru-RU" sz="900" dirty="0"/>
              <a:t>.	</a:t>
            </a:r>
            <a:endParaRPr lang="en-US" sz="900" dirty="0"/>
          </a:p>
          <a:p>
            <a:r>
              <a:rPr lang="ru-RU" sz="900" dirty="0"/>
              <a:t>21. </a:t>
            </a:r>
            <a:r>
              <a:rPr lang="ru-RU" sz="900" dirty="0" err="1"/>
              <a:t>Столчето</a:t>
            </a:r>
            <a:r>
              <a:rPr lang="ru-RU" sz="900" dirty="0"/>
              <a:t> е </a:t>
            </a:r>
            <a:r>
              <a:rPr lang="ru-RU" sz="900" dirty="0" err="1"/>
              <a:t>пригодено</a:t>
            </a:r>
            <a:r>
              <a:rPr lang="ru-RU" sz="900" dirty="0"/>
              <a:t> за </a:t>
            </a:r>
            <a:r>
              <a:rPr lang="ru-RU" sz="900" dirty="0" err="1"/>
              <a:t>употреба</a:t>
            </a:r>
            <a:r>
              <a:rPr lang="ru-RU" sz="900" dirty="0"/>
              <a:t> само от </a:t>
            </a:r>
            <a:r>
              <a:rPr lang="ru-RU" sz="900" dirty="0" err="1"/>
              <a:t>едно</a:t>
            </a:r>
            <a:r>
              <a:rPr lang="ru-RU" sz="900" dirty="0"/>
              <a:t> </a:t>
            </a:r>
            <a:r>
              <a:rPr lang="ru-RU" sz="900" dirty="0" err="1"/>
              <a:t>дете</a:t>
            </a:r>
            <a:r>
              <a:rPr lang="ru-RU" sz="900" dirty="0"/>
              <a:t>! Не </a:t>
            </a:r>
            <a:r>
              <a:rPr lang="ru-RU" sz="900" dirty="0" err="1"/>
              <a:t>поставяйте</a:t>
            </a:r>
            <a:r>
              <a:rPr lang="ru-RU" sz="900" dirty="0"/>
              <a:t> и не </a:t>
            </a:r>
            <a:r>
              <a:rPr lang="ru-RU" sz="900" dirty="0" err="1"/>
              <a:t>позволявайте</a:t>
            </a:r>
            <a:r>
              <a:rPr lang="ru-RU" sz="900" dirty="0"/>
              <a:t> на </a:t>
            </a:r>
            <a:r>
              <a:rPr lang="ru-RU" sz="900" dirty="0" err="1"/>
              <a:t>няколко</a:t>
            </a:r>
            <a:r>
              <a:rPr lang="ru-RU" sz="900" dirty="0"/>
              <a:t> </a:t>
            </a:r>
            <a:r>
              <a:rPr lang="ru-RU" sz="900" dirty="0" err="1"/>
              <a:t>деца</a:t>
            </a:r>
            <a:r>
              <a:rPr lang="ru-RU" sz="900" dirty="0"/>
              <a:t> </a:t>
            </a:r>
            <a:r>
              <a:rPr lang="ru-RU" sz="900" dirty="0" err="1"/>
              <a:t>едновременно</a:t>
            </a:r>
            <a:r>
              <a:rPr lang="ru-RU" sz="900" dirty="0"/>
              <a:t> да </a:t>
            </a:r>
            <a:r>
              <a:rPr lang="ru-RU" sz="900" dirty="0" err="1"/>
              <a:t>ползват</a:t>
            </a:r>
            <a:r>
              <a:rPr lang="ru-RU" sz="900" dirty="0"/>
              <a:t> продукта!</a:t>
            </a:r>
            <a:endParaRPr lang="en-US" sz="900" dirty="0"/>
          </a:p>
          <a:p>
            <a:r>
              <a:rPr lang="ru-RU" sz="900" dirty="0"/>
              <a:t>22. </a:t>
            </a:r>
            <a:r>
              <a:rPr lang="ru-RU" sz="900" dirty="0" err="1"/>
              <a:t>Преди</a:t>
            </a:r>
            <a:r>
              <a:rPr lang="ru-RU" sz="900" dirty="0"/>
              <a:t> да поставите </a:t>
            </a:r>
            <a:r>
              <a:rPr lang="ru-RU" sz="900" dirty="0" err="1"/>
              <a:t>детето</a:t>
            </a:r>
            <a:r>
              <a:rPr lang="ru-RU" sz="900" dirty="0"/>
              <a:t> на </a:t>
            </a:r>
            <a:r>
              <a:rPr lang="ru-RU" sz="900" dirty="0" err="1"/>
              <a:t>столчето</a:t>
            </a:r>
            <a:r>
              <a:rPr lang="ru-RU" sz="900" dirty="0"/>
              <a:t> се </a:t>
            </a:r>
            <a:r>
              <a:rPr lang="ru-RU" sz="900" dirty="0" err="1"/>
              <a:t>уверете</a:t>
            </a:r>
            <a:r>
              <a:rPr lang="ru-RU" sz="900" dirty="0"/>
              <a:t>, че е </a:t>
            </a:r>
            <a:r>
              <a:rPr lang="ru-RU" sz="900" dirty="0" err="1"/>
              <a:t>напълно</a:t>
            </a:r>
            <a:r>
              <a:rPr lang="ru-RU" sz="900" dirty="0"/>
              <a:t> </a:t>
            </a:r>
            <a:r>
              <a:rPr lang="ru-RU" sz="900" dirty="0" err="1"/>
              <a:t>разгънато</a:t>
            </a:r>
            <a:r>
              <a:rPr lang="ru-RU" sz="900" dirty="0"/>
              <a:t> и </a:t>
            </a:r>
            <a:r>
              <a:rPr lang="ru-RU" sz="900" dirty="0" err="1"/>
              <a:t>фиксирано</a:t>
            </a:r>
            <a:r>
              <a:rPr lang="ru-RU" sz="900" dirty="0"/>
              <a:t> в отворено положение и </a:t>
            </a:r>
            <a:r>
              <a:rPr lang="ru-RU" sz="900" dirty="0" err="1"/>
              <a:t>всички</a:t>
            </a:r>
            <a:r>
              <a:rPr lang="ru-RU" sz="900" dirty="0"/>
              <a:t> </a:t>
            </a:r>
            <a:r>
              <a:rPr lang="ru-RU" sz="900" dirty="0" err="1"/>
              <a:t>заключващи</a:t>
            </a:r>
            <a:r>
              <a:rPr lang="ru-RU" sz="900" dirty="0"/>
              <a:t> </a:t>
            </a:r>
            <a:r>
              <a:rPr lang="ru-RU" sz="900" dirty="0" err="1"/>
              <a:t>механизми</a:t>
            </a:r>
            <a:r>
              <a:rPr lang="ru-RU" sz="900" dirty="0"/>
              <a:t> </a:t>
            </a:r>
            <a:r>
              <a:rPr lang="ru-RU" sz="900" dirty="0" err="1"/>
              <a:t>са</a:t>
            </a:r>
            <a:r>
              <a:rPr lang="ru-RU" sz="900" dirty="0"/>
              <a:t> добре </a:t>
            </a:r>
            <a:r>
              <a:rPr lang="ru-RU" sz="900" dirty="0" err="1"/>
              <a:t>затворени</a:t>
            </a:r>
            <a:r>
              <a:rPr lang="ru-RU" sz="900" dirty="0"/>
              <a:t>! </a:t>
            </a:r>
            <a:r>
              <a:rPr lang="ru-RU" sz="900" dirty="0" err="1"/>
              <a:t>Така</a:t>
            </a:r>
            <a:r>
              <a:rPr lang="ru-RU" sz="900" dirty="0"/>
              <a:t> </a:t>
            </a:r>
            <a:r>
              <a:rPr lang="ru-RU" sz="900" dirty="0" err="1"/>
              <a:t>ще</a:t>
            </a:r>
            <a:r>
              <a:rPr lang="ru-RU" sz="900" dirty="0"/>
              <a:t> предотвратите </a:t>
            </a:r>
            <a:r>
              <a:rPr lang="ru-RU" sz="900" dirty="0" err="1"/>
              <a:t>нараняване</a:t>
            </a:r>
            <a:r>
              <a:rPr lang="ru-RU" sz="900" dirty="0"/>
              <a:t> на </a:t>
            </a:r>
            <a:r>
              <a:rPr lang="ru-RU" sz="900" dirty="0" err="1"/>
              <a:t>детето</a:t>
            </a:r>
            <a:r>
              <a:rPr lang="ru-RU" sz="900" dirty="0"/>
              <a:t> от внезапно </a:t>
            </a:r>
            <a:r>
              <a:rPr lang="ru-RU" sz="900" dirty="0" err="1"/>
              <a:t>сгъване</a:t>
            </a:r>
            <a:r>
              <a:rPr lang="ru-RU" sz="900" dirty="0"/>
              <a:t> на </a:t>
            </a:r>
            <a:r>
              <a:rPr lang="ru-RU" sz="900" dirty="0" err="1"/>
              <a:t>столчето</a:t>
            </a:r>
            <a:r>
              <a:rPr lang="ru-RU" sz="900" dirty="0"/>
              <a:t>.</a:t>
            </a:r>
            <a:endParaRPr lang="en-US" sz="900" dirty="0"/>
          </a:p>
          <a:p>
            <a:r>
              <a:rPr lang="ru-RU" sz="900" dirty="0"/>
              <a:t>23. Не допускайте </a:t>
            </a:r>
            <a:r>
              <a:rPr lang="ru-RU" sz="900" dirty="0" err="1"/>
              <a:t>детето</a:t>
            </a:r>
            <a:r>
              <a:rPr lang="ru-RU" sz="900" dirty="0"/>
              <a:t> да </a:t>
            </a:r>
            <a:r>
              <a:rPr lang="ru-RU" sz="900" dirty="0" err="1"/>
              <a:t>стои</a:t>
            </a:r>
            <a:r>
              <a:rPr lang="ru-RU" sz="900" dirty="0"/>
              <a:t> </a:t>
            </a:r>
            <a:r>
              <a:rPr lang="ru-RU" sz="900" dirty="0" err="1"/>
              <a:t>изправено</a:t>
            </a:r>
            <a:r>
              <a:rPr lang="ru-RU" sz="900" dirty="0"/>
              <a:t> на </a:t>
            </a:r>
            <a:r>
              <a:rPr lang="ru-RU" sz="900" dirty="0" err="1"/>
              <a:t>столчето</a:t>
            </a:r>
            <a:r>
              <a:rPr lang="ru-RU" sz="900" dirty="0"/>
              <a:t>!</a:t>
            </a:r>
            <a:endParaRPr lang="en-US" sz="900" dirty="0"/>
          </a:p>
          <a:p>
            <a:r>
              <a:rPr lang="ru-RU" sz="900" dirty="0"/>
              <a:t>24. </a:t>
            </a:r>
            <a:r>
              <a:rPr lang="ru-RU" sz="900" dirty="0" err="1"/>
              <a:t>Таблата</a:t>
            </a:r>
            <a:r>
              <a:rPr lang="ru-RU" sz="900" dirty="0"/>
              <a:t> за </a:t>
            </a:r>
            <a:r>
              <a:rPr lang="ru-RU" sz="900" dirty="0" err="1"/>
              <a:t>хранене</a:t>
            </a:r>
            <a:r>
              <a:rPr lang="ru-RU" sz="900" dirty="0"/>
              <a:t> не е предназначена за </a:t>
            </a:r>
            <a:r>
              <a:rPr lang="ru-RU" sz="900" dirty="0" err="1"/>
              <a:t>задържане</a:t>
            </a:r>
            <a:r>
              <a:rPr lang="ru-RU" sz="900" dirty="0"/>
              <a:t> на </a:t>
            </a:r>
            <a:r>
              <a:rPr lang="ru-RU" sz="900" dirty="0" err="1"/>
              <a:t>детето</a:t>
            </a:r>
            <a:r>
              <a:rPr lang="ru-RU" sz="900" dirty="0"/>
              <a:t> Ви в </a:t>
            </a:r>
            <a:r>
              <a:rPr lang="ru-RU" sz="900" dirty="0" err="1"/>
              <a:t>столчето</a:t>
            </a:r>
            <a:r>
              <a:rPr lang="ru-RU" sz="900" dirty="0"/>
              <a:t>!</a:t>
            </a:r>
            <a:endParaRPr lang="en-US" sz="900" dirty="0"/>
          </a:p>
          <a:p>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49"/>
          <p:cNvSpPr txBox="1">
            <a:spLocks noChangeAspect="1"/>
          </p:cNvSpPr>
          <p:nvPr/>
        </p:nvSpPr>
        <p:spPr>
          <a:xfrm>
            <a:off x="11500725" y="6514480"/>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35</a:t>
            </a:r>
            <a:endParaRPr lang="bg-BG" sz="800" b="1" dirty="0">
              <a:latin typeface="Arial" pitchFamily="34" charset="0"/>
              <a:cs typeface="Arial" pitchFamily="34" charset="0"/>
            </a:endParaRPr>
          </a:p>
        </p:txBody>
      </p:sp>
      <p:sp>
        <p:nvSpPr>
          <p:cNvPr id="5" name="Rectangle 4"/>
          <p:cNvSpPr/>
          <p:nvPr/>
        </p:nvSpPr>
        <p:spPr>
          <a:xfrm>
            <a:off x="6617970" y="6534"/>
            <a:ext cx="5074920" cy="5770811"/>
          </a:xfrm>
          <a:prstGeom prst="rect">
            <a:avLst/>
          </a:prstGeom>
        </p:spPr>
        <p:txBody>
          <a:bodyPr wrap="square">
            <a:spAutoFit/>
          </a:bodyPr>
          <a:lstStyle/>
          <a:p>
            <a:r>
              <a:rPr lang="fr-FR" sz="900" dirty="0">
                <a:latin typeface="Times New Roman" panose="02020603050405020304" pitchFamily="18" charset="0"/>
                <a:ea typeface="Calibri" panose="020F0502020204030204" pitchFamily="34" charset="0"/>
                <a:cs typeface="Times New Roman" panose="02020603050405020304" pitchFamily="18" charset="0"/>
              </a:rPr>
              <a:t>14. Avant utilisation vérifiez le bon état de la chaise haute et si vous constatez des connexions lâches, des pièces usées, manquantes ou cassées, cessez son utilisation. Contactez le vendeur auprès duquel vous avez acheté le produit pour éliminer le dommage.  Ne tentez pas de réparer le produit vous-même.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15. Mettez toujours le harnais quand l’enfant est sur la chaise haute afin de garantir sa sécurité et afin d’éviter le risque de graves blessures si l’enfant se mette accidentellement debout, dans le cas de glissement de la chaise ou de chute.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16. Avant l’utilisation du produit veuillez vous assurer que le harnais est correctement placé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17. Vérifiez chaque fois que les sangles ne sont pas entortillées, qu’elles ne changent pas de longueur en position fixe, qu’elles ne sont pas effilochées, frottées ou qu’elles ne présentent pas de pièces manquantes. Assurez-vous avant l’usage qu’elles sont solidement attachées à la structure de la chaise, contrôlez le bon fonctionnement des boucles de fermeture et ajustez la longueur des sangles ! Les boucles et fermetures en plastique doivent être intègres et assurer une connexion stable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b="1" dirty="0">
                <a:latin typeface="Times New Roman" panose="02020603050405020304" pitchFamily="18" charset="0"/>
                <a:ea typeface="Calibri" panose="020F0502020204030204" pitchFamily="34" charset="0"/>
                <a:cs typeface="Times New Roman" panose="02020603050405020304" pitchFamily="18" charset="0"/>
              </a:rPr>
              <a:t>18. ATTENTION ! AVANT L’UTILISATION VÉRIFIEZ TOUJOURS LE BON ÉTAT DES MÉCANISMES DE VERROUILLAGE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b="1" dirty="0">
                <a:latin typeface="Times New Roman" panose="02020603050405020304" pitchFamily="18" charset="0"/>
                <a:ea typeface="Calibri" panose="020F0502020204030204" pitchFamily="34" charset="0"/>
                <a:cs typeface="Times New Roman" panose="02020603050405020304" pitchFamily="18" charset="0"/>
              </a:rPr>
              <a:t>19. ATTENTION ! TENEZ LOIN DU FEU ET D’AUTRES SOURCES DE CHALEUR ! IL Y A UN RISQUE DE BLESSURE DE L’ENFANT OU D’ENDOMMAGEMENT DU PRODUIT. NE PAS LE CONSERVER OU L’UTILISER À PROXIMITÉ DE FLAMMES NUES OU D’AUTRES SOURCES DE CHALEUR TELS QUE DES APPAREILS DE CHAUFFAGE ÉLECTRIQUES, DES POÊLES À GAZ, ETC.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20. L’assemblage du produit ne doit être effectué que par un adulte. Les enfants ne doivent pas être présents lors de l’assemblage.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21. La chaise haute est destinée à être utilisée par un enfant seulement ! Ne placez pas et ne permettez pas à plusieurs enfants d’utiliser simultanément le produit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22. Avant de poser l’enfant sur la chaise haute veuillez vous assurer qu’elle est complètement dépliée et fixée en position ouverte et que tous les mécanismes de verrouillage sont bien fermés ! Ainsi vous éviterez une blessure de l’enfant d’un éventuel pliage de la chaise.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23. Ne permettez pas à l’enfant de se tenir debout sur la chaise haute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24. La tablette n’est pas destinée à retenir Votre enfant dans la chaise haute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25. N’utilisez pas la chaise haute sans la tablette et assurez-vous toujours qu’elle est solidement fixée.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900" dirty="0">
                <a:latin typeface="Times New Roman" panose="02020603050405020304" pitchFamily="18" charset="0"/>
                <a:ea typeface="Calibri" panose="020F0502020204030204" pitchFamily="34" charset="0"/>
                <a:cs typeface="Times New Roman" panose="02020603050405020304" pitchFamily="18" charset="0"/>
              </a:rPr>
              <a:t>26. Laissez toujours une espace suffisante mais de sécurité entre l’enfant et la tablette à manger.</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27. Soyez attentif lorsque vous ajustez la position de la tablette, du repose-pieds et lorsque Vous dépliez ou pliez la chaise haute à cause du risque de coincement des doigts.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28. Ne jamais soulever, déplacer, plier, faire des ajustements ou de réparations lorsqu’il y a un enfant dans la chaise haute. Cela pourrait causer des préjudices à l’enfant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29. Ne soulevez pas la chaise haute à l’aide de la tablette ou du repose-pieds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30. La chaise haute n’est pas un jouet et vous ne devez pas permettre à l’enfant de s’y accrocher ou de jouer avec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31. Quand l’enfant est dans la chaise haute, ne permettez pas à d’autres enfants ou à des animaux de se déplacer ou de courir en-dessous ou à proximité de la chaise haute.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32. Stockez la chaise haute quand elle n’est pas utilisée loin de surfaces et liquides chauds, cordons de rideaux et câbles électriques.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42"/>
          <p:cNvSpPr txBox="1"/>
          <p:nvPr/>
        </p:nvSpPr>
        <p:spPr>
          <a:xfrm>
            <a:off x="6617970" y="5780222"/>
            <a:ext cx="507492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fr-FR" sz="900" b="1" smtClean="0">
                <a:solidFill>
                  <a:schemeClr val="tx1"/>
                </a:solidFill>
                <a:cs typeface="Arial" pitchFamily="34" charset="0"/>
              </a:rPr>
              <a:t>PIÈCES</a:t>
            </a:r>
            <a:endParaRPr lang="bg-BG" sz="900" b="1" dirty="0">
              <a:solidFill>
                <a:schemeClr val="tx1"/>
              </a:solidFill>
              <a:cs typeface="Arial" pitchFamily="34" charset="0"/>
            </a:endParaRPr>
          </a:p>
        </p:txBody>
      </p:sp>
    </p:spTree>
    <p:extLst>
      <p:ext uri="{BB962C8B-B14F-4D97-AF65-F5344CB8AC3E}">
        <p14:creationId xmlns:p14="http://schemas.microsoft.com/office/powerpoint/2010/main" val="128949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 y="11430"/>
            <a:ext cx="5021580" cy="2031325"/>
          </a:xfrm>
          <a:prstGeom prst="rect">
            <a:avLst/>
          </a:prstGeom>
        </p:spPr>
        <p:txBody>
          <a:bodyPr wrap="square">
            <a:spAutoFit/>
          </a:bodyPr>
          <a:lstStyle/>
          <a:p>
            <a:r>
              <a:rPr lang="ru-RU" sz="900" dirty="0"/>
              <a:t>25. Не </a:t>
            </a:r>
            <a:r>
              <a:rPr lang="ru-RU" sz="900" dirty="0" err="1"/>
              <a:t>използвайте</a:t>
            </a:r>
            <a:r>
              <a:rPr lang="ru-RU" sz="900" dirty="0"/>
              <a:t> стола за </a:t>
            </a:r>
            <a:r>
              <a:rPr lang="ru-RU" sz="900" dirty="0" err="1"/>
              <a:t>хранене</a:t>
            </a:r>
            <a:r>
              <a:rPr lang="ru-RU" sz="900" dirty="0"/>
              <a:t> без </a:t>
            </a:r>
            <a:r>
              <a:rPr lang="ru-RU" sz="900" dirty="0" err="1"/>
              <a:t>таблата</a:t>
            </a:r>
            <a:r>
              <a:rPr lang="ru-RU" sz="900" dirty="0"/>
              <a:t> за </a:t>
            </a:r>
            <a:r>
              <a:rPr lang="ru-RU" sz="900" dirty="0" err="1"/>
              <a:t>хранене</a:t>
            </a:r>
            <a:r>
              <a:rPr lang="ru-RU" sz="900" dirty="0"/>
              <a:t> и </a:t>
            </a:r>
            <a:r>
              <a:rPr lang="ru-RU" sz="900" dirty="0" err="1"/>
              <a:t>винаги</a:t>
            </a:r>
            <a:r>
              <a:rPr lang="ru-RU" sz="900" dirty="0"/>
              <a:t> се </a:t>
            </a:r>
            <a:r>
              <a:rPr lang="ru-RU" sz="900" dirty="0" err="1"/>
              <a:t>уверявайте</a:t>
            </a:r>
            <a:r>
              <a:rPr lang="ru-RU" sz="900" dirty="0"/>
              <a:t>, че е </a:t>
            </a:r>
            <a:r>
              <a:rPr lang="ru-RU" sz="900" dirty="0" err="1"/>
              <a:t>монтирана</a:t>
            </a:r>
            <a:r>
              <a:rPr lang="ru-RU" sz="900" dirty="0"/>
              <a:t> </a:t>
            </a:r>
            <a:r>
              <a:rPr lang="ru-RU" sz="900" dirty="0" err="1"/>
              <a:t>стабилно</a:t>
            </a:r>
            <a:r>
              <a:rPr lang="ru-RU" sz="900" dirty="0"/>
              <a:t>.</a:t>
            </a:r>
            <a:endParaRPr lang="en-US" sz="900" dirty="0"/>
          </a:p>
          <a:p>
            <a:r>
              <a:rPr lang="ru-RU" sz="900" dirty="0"/>
              <a:t> 26. </a:t>
            </a:r>
            <a:r>
              <a:rPr lang="ru-RU" sz="900" dirty="0" err="1"/>
              <a:t>Винаги</a:t>
            </a:r>
            <a:r>
              <a:rPr lang="ru-RU" sz="900" dirty="0"/>
              <a:t> </a:t>
            </a:r>
            <a:r>
              <a:rPr lang="ru-RU" sz="900" dirty="0" err="1"/>
              <a:t>оставяйте</a:t>
            </a:r>
            <a:r>
              <a:rPr lang="ru-RU" sz="900" dirty="0"/>
              <a:t> </a:t>
            </a:r>
            <a:r>
              <a:rPr lang="ru-RU" sz="900" dirty="0" err="1"/>
              <a:t>достатъчно</a:t>
            </a:r>
            <a:r>
              <a:rPr lang="ru-RU" sz="900" dirty="0"/>
              <a:t>, но безопасно, </a:t>
            </a:r>
            <a:r>
              <a:rPr lang="ru-RU" sz="900" dirty="0" err="1"/>
              <a:t>разстояние</a:t>
            </a:r>
            <a:r>
              <a:rPr lang="ru-RU" sz="900" dirty="0"/>
              <a:t> между </a:t>
            </a:r>
            <a:r>
              <a:rPr lang="ru-RU" sz="900" dirty="0" err="1"/>
              <a:t>детето</a:t>
            </a:r>
            <a:r>
              <a:rPr lang="ru-RU" sz="900" dirty="0"/>
              <a:t> и </a:t>
            </a:r>
            <a:r>
              <a:rPr lang="ru-RU" sz="900" dirty="0" err="1"/>
              <a:t>табличката</a:t>
            </a:r>
            <a:r>
              <a:rPr lang="ru-RU" sz="900" dirty="0"/>
              <a:t> за </a:t>
            </a:r>
            <a:r>
              <a:rPr lang="ru-RU" sz="900" dirty="0" err="1"/>
              <a:t>хранене</a:t>
            </a:r>
            <a:r>
              <a:rPr lang="ru-RU" sz="900" dirty="0"/>
              <a:t>.</a:t>
            </a:r>
            <a:endParaRPr lang="en-US" sz="900" dirty="0"/>
          </a:p>
          <a:p>
            <a:r>
              <a:rPr lang="ru-RU" sz="900" dirty="0"/>
              <a:t>27. </a:t>
            </a:r>
            <a:r>
              <a:rPr lang="ru-RU" sz="900" dirty="0" err="1"/>
              <a:t>Бъдете</a:t>
            </a:r>
            <a:r>
              <a:rPr lang="ru-RU" sz="900" dirty="0"/>
              <a:t> </a:t>
            </a:r>
            <a:r>
              <a:rPr lang="ru-RU" sz="900" dirty="0" err="1"/>
              <a:t>внимателни</a:t>
            </a:r>
            <a:r>
              <a:rPr lang="ru-RU" sz="900" dirty="0"/>
              <a:t>, </a:t>
            </a:r>
            <a:r>
              <a:rPr lang="ru-RU" sz="900" dirty="0" err="1"/>
              <a:t>когато</a:t>
            </a:r>
            <a:r>
              <a:rPr lang="ru-RU" sz="900" dirty="0"/>
              <a:t> </a:t>
            </a:r>
            <a:r>
              <a:rPr lang="ru-RU" sz="900" dirty="0" err="1"/>
              <a:t>регулирате</a:t>
            </a:r>
            <a:r>
              <a:rPr lang="ru-RU" sz="900" dirty="0"/>
              <a:t> </a:t>
            </a:r>
            <a:r>
              <a:rPr lang="ru-RU" sz="900" dirty="0" err="1"/>
              <a:t>положението</a:t>
            </a:r>
            <a:r>
              <a:rPr lang="ru-RU" sz="900" dirty="0"/>
              <a:t> на </a:t>
            </a:r>
            <a:r>
              <a:rPr lang="ru-RU" sz="900" dirty="0" err="1"/>
              <a:t>табличката</a:t>
            </a:r>
            <a:r>
              <a:rPr lang="ru-RU" sz="900" dirty="0"/>
              <a:t>, </a:t>
            </a:r>
            <a:r>
              <a:rPr lang="ru-RU" sz="900" dirty="0" err="1"/>
              <a:t>поставката</a:t>
            </a:r>
            <a:r>
              <a:rPr lang="ru-RU" sz="900" dirty="0"/>
              <a:t> за </a:t>
            </a:r>
            <a:r>
              <a:rPr lang="ru-RU" sz="900" dirty="0" err="1"/>
              <a:t>крака</a:t>
            </a:r>
            <a:r>
              <a:rPr lang="ru-RU" sz="900" dirty="0"/>
              <a:t> и </a:t>
            </a:r>
            <a:r>
              <a:rPr lang="ru-RU" sz="900" dirty="0" err="1"/>
              <a:t>докато</a:t>
            </a:r>
            <a:r>
              <a:rPr lang="ru-RU" sz="900" dirty="0"/>
              <a:t> </a:t>
            </a:r>
            <a:r>
              <a:rPr lang="ru-RU" sz="900" dirty="0" err="1"/>
              <a:t>разгъвате</a:t>
            </a:r>
            <a:r>
              <a:rPr lang="ru-RU" sz="900" dirty="0"/>
              <a:t> или </a:t>
            </a:r>
            <a:r>
              <a:rPr lang="ru-RU" sz="900" dirty="0" err="1"/>
              <a:t>сгъвате</a:t>
            </a:r>
            <a:r>
              <a:rPr lang="ru-RU" sz="900" dirty="0"/>
              <a:t> </a:t>
            </a:r>
            <a:r>
              <a:rPr lang="ru-RU" sz="900" dirty="0" err="1"/>
              <a:t>столчето</a:t>
            </a:r>
            <a:r>
              <a:rPr lang="ru-RU" sz="900" dirty="0"/>
              <a:t>, </a:t>
            </a:r>
            <a:r>
              <a:rPr lang="ru-RU" sz="900" dirty="0" err="1"/>
              <a:t>поради</a:t>
            </a:r>
            <a:r>
              <a:rPr lang="ru-RU" sz="900" dirty="0"/>
              <a:t> </a:t>
            </a:r>
            <a:r>
              <a:rPr lang="ru-RU" sz="900" dirty="0" err="1"/>
              <a:t>опасност</a:t>
            </a:r>
            <a:r>
              <a:rPr lang="ru-RU" sz="900" dirty="0"/>
              <a:t> от </a:t>
            </a:r>
            <a:r>
              <a:rPr lang="ru-RU" sz="900" dirty="0" err="1"/>
              <a:t>защипване</a:t>
            </a:r>
            <a:r>
              <a:rPr lang="ru-RU" sz="900" dirty="0"/>
              <a:t> на </a:t>
            </a:r>
            <a:r>
              <a:rPr lang="ru-RU" sz="900" dirty="0" err="1"/>
              <a:t>пръстите</a:t>
            </a:r>
            <a:r>
              <a:rPr lang="ru-RU" sz="900" dirty="0"/>
              <a:t>.</a:t>
            </a:r>
            <a:endParaRPr lang="en-US" sz="900" dirty="0"/>
          </a:p>
          <a:p>
            <a:r>
              <a:rPr lang="ru-RU" sz="900" dirty="0"/>
              <a:t>28. </a:t>
            </a:r>
            <a:r>
              <a:rPr lang="ru-RU" sz="900" dirty="0" err="1"/>
              <a:t>Никога</a:t>
            </a:r>
            <a:r>
              <a:rPr lang="ru-RU" sz="900" dirty="0"/>
              <a:t> не </a:t>
            </a:r>
            <a:r>
              <a:rPr lang="ru-RU" sz="900" dirty="0" err="1"/>
              <a:t>повдигайте</a:t>
            </a:r>
            <a:r>
              <a:rPr lang="ru-RU" sz="900" dirty="0"/>
              <a:t>, не </a:t>
            </a:r>
            <a:r>
              <a:rPr lang="ru-RU" sz="900" dirty="0" err="1"/>
              <a:t>премествайте</a:t>
            </a:r>
            <a:r>
              <a:rPr lang="ru-RU" sz="900" dirty="0"/>
              <a:t>, не </a:t>
            </a:r>
            <a:r>
              <a:rPr lang="ru-RU" sz="900" dirty="0" err="1"/>
              <a:t>сгъвайте</a:t>
            </a:r>
            <a:r>
              <a:rPr lang="ru-RU" sz="900" dirty="0"/>
              <a:t>, не </a:t>
            </a:r>
            <a:r>
              <a:rPr lang="ru-RU" sz="900" dirty="0" err="1"/>
              <a:t>извършвайте</a:t>
            </a:r>
            <a:r>
              <a:rPr lang="ru-RU" sz="900" dirty="0"/>
              <a:t> настройки или </a:t>
            </a:r>
            <a:r>
              <a:rPr lang="ru-RU" sz="900" dirty="0" err="1"/>
              <a:t>ремонти</a:t>
            </a:r>
            <a:r>
              <a:rPr lang="ru-RU" sz="900" dirty="0"/>
              <a:t> по </a:t>
            </a:r>
            <a:r>
              <a:rPr lang="ru-RU" sz="900" dirty="0" err="1"/>
              <a:t>столчето</a:t>
            </a:r>
            <a:r>
              <a:rPr lang="ru-RU" sz="900" dirty="0"/>
              <a:t>, </a:t>
            </a:r>
            <a:r>
              <a:rPr lang="ru-RU" sz="900" dirty="0" err="1"/>
              <a:t>когато</a:t>
            </a:r>
            <a:r>
              <a:rPr lang="ru-RU" sz="900" dirty="0"/>
              <a:t> </a:t>
            </a:r>
            <a:r>
              <a:rPr lang="ru-RU" sz="900" dirty="0" err="1"/>
              <a:t>има</a:t>
            </a:r>
            <a:r>
              <a:rPr lang="ru-RU" sz="900" dirty="0"/>
              <a:t> </a:t>
            </a:r>
            <a:r>
              <a:rPr lang="ru-RU" sz="900" dirty="0" err="1"/>
              <a:t>дете</a:t>
            </a:r>
            <a:r>
              <a:rPr lang="ru-RU" sz="900" dirty="0"/>
              <a:t> в него. </a:t>
            </a:r>
            <a:r>
              <a:rPr lang="ru-RU" sz="900" dirty="0" err="1"/>
              <a:t>Това</a:t>
            </a:r>
            <a:r>
              <a:rPr lang="ru-RU" sz="900" dirty="0"/>
              <a:t> </a:t>
            </a:r>
            <a:r>
              <a:rPr lang="ru-RU" sz="900" dirty="0" err="1"/>
              <a:t>може</a:t>
            </a:r>
            <a:r>
              <a:rPr lang="ru-RU" sz="900" dirty="0"/>
              <a:t> да </a:t>
            </a:r>
            <a:r>
              <a:rPr lang="ru-RU" sz="900" dirty="0" err="1"/>
              <a:t>доведе</a:t>
            </a:r>
            <a:r>
              <a:rPr lang="ru-RU" sz="900" dirty="0"/>
              <a:t> до </a:t>
            </a:r>
            <a:r>
              <a:rPr lang="ru-RU" sz="900" dirty="0" err="1"/>
              <a:t>нараняване</a:t>
            </a:r>
            <a:r>
              <a:rPr lang="ru-RU" sz="900" dirty="0"/>
              <a:t> на </a:t>
            </a:r>
            <a:r>
              <a:rPr lang="ru-RU" sz="900" dirty="0" err="1"/>
              <a:t>детето</a:t>
            </a:r>
            <a:r>
              <a:rPr lang="ru-RU" sz="900" dirty="0"/>
              <a:t>!</a:t>
            </a:r>
            <a:endParaRPr lang="en-US" sz="900" dirty="0"/>
          </a:p>
          <a:p>
            <a:r>
              <a:rPr lang="ru-RU" sz="900" dirty="0"/>
              <a:t>29. Не </a:t>
            </a:r>
            <a:r>
              <a:rPr lang="ru-RU" sz="900" dirty="0" err="1"/>
              <a:t>повдигайте</a:t>
            </a:r>
            <a:r>
              <a:rPr lang="ru-RU" sz="900" dirty="0"/>
              <a:t> </a:t>
            </a:r>
            <a:r>
              <a:rPr lang="ru-RU" sz="900" dirty="0" err="1"/>
              <a:t>столчето</a:t>
            </a:r>
            <a:r>
              <a:rPr lang="ru-RU" sz="900" dirty="0"/>
              <a:t> посредством </a:t>
            </a:r>
            <a:r>
              <a:rPr lang="ru-RU" sz="900" dirty="0" err="1"/>
              <a:t>табличката</a:t>
            </a:r>
            <a:r>
              <a:rPr lang="ru-RU" sz="900" dirty="0"/>
              <a:t> или </a:t>
            </a:r>
            <a:r>
              <a:rPr lang="ru-RU" sz="900" dirty="0" err="1"/>
              <a:t>поставката</a:t>
            </a:r>
            <a:r>
              <a:rPr lang="ru-RU" sz="900" dirty="0"/>
              <a:t> за </a:t>
            </a:r>
            <a:r>
              <a:rPr lang="ru-RU" sz="900" dirty="0" err="1"/>
              <a:t>крака</a:t>
            </a:r>
            <a:r>
              <a:rPr lang="ru-RU" sz="900" dirty="0"/>
              <a:t>!</a:t>
            </a:r>
            <a:endParaRPr lang="en-US" sz="900" dirty="0"/>
          </a:p>
          <a:p>
            <a:r>
              <a:rPr lang="ru-RU" sz="900" dirty="0"/>
              <a:t>30. </a:t>
            </a:r>
            <a:r>
              <a:rPr lang="ru-RU" sz="900" dirty="0" err="1"/>
              <a:t>Столчето</a:t>
            </a:r>
            <a:r>
              <a:rPr lang="ru-RU" sz="900" dirty="0"/>
              <a:t> не е </a:t>
            </a:r>
            <a:r>
              <a:rPr lang="ru-RU" sz="900" dirty="0" err="1"/>
              <a:t>играчка</a:t>
            </a:r>
            <a:r>
              <a:rPr lang="ru-RU" sz="900" dirty="0"/>
              <a:t> и не </a:t>
            </a:r>
            <a:r>
              <a:rPr lang="ru-RU" sz="900" dirty="0" err="1"/>
              <a:t>позволявайте</a:t>
            </a:r>
            <a:r>
              <a:rPr lang="ru-RU" sz="900" dirty="0"/>
              <a:t> </a:t>
            </a:r>
            <a:r>
              <a:rPr lang="ru-RU" sz="900" dirty="0" err="1"/>
              <a:t>детето</a:t>
            </a:r>
            <a:r>
              <a:rPr lang="ru-RU" sz="900" dirty="0"/>
              <a:t> да виси на него или да си </a:t>
            </a:r>
            <a:r>
              <a:rPr lang="ru-RU" sz="900" dirty="0" err="1"/>
              <a:t>играе</a:t>
            </a:r>
            <a:r>
              <a:rPr lang="ru-RU" sz="900" dirty="0"/>
              <a:t> с него!</a:t>
            </a:r>
            <a:endParaRPr lang="en-US" sz="900" dirty="0"/>
          </a:p>
          <a:p>
            <a:r>
              <a:rPr lang="ru-RU" sz="900" dirty="0"/>
              <a:t>31. </a:t>
            </a:r>
            <a:r>
              <a:rPr lang="ru-RU" sz="900" dirty="0" err="1"/>
              <a:t>Докато</a:t>
            </a:r>
            <a:r>
              <a:rPr lang="ru-RU" sz="900" dirty="0"/>
              <a:t> </a:t>
            </a:r>
            <a:r>
              <a:rPr lang="ru-RU" sz="900" dirty="0" err="1"/>
              <a:t>детето</a:t>
            </a:r>
            <a:r>
              <a:rPr lang="ru-RU" sz="900" dirty="0"/>
              <a:t> е на </a:t>
            </a:r>
            <a:r>
              <a:rPr lang="ru-RU" sz="900" dirty="0" err="1"/>
              <a:t>столчето</a:t>
            </a:r>
            <a:r>
              <a:rPr lang="ru-RU" sz="900" dirty="0"/>
              <a:t>, не </a:t>
            </a:r>
            <a:r>
              <a:rPr lang="ru-RU" sz="900" dirty="0" err="1"/>
              <a:t>позволявайте</a:t>
            </a:r>
            <a:r>
              <a:rPr lang="ru-RU" sz="900" dirty="0"/>
              <a:t> на </a:t>
            </a:r>
            <a:r>
              <a:rPr lang="ru-RU" sz="900" dirty="0" err="1"/>
              <a:t>други</a:t>
            </a:r>
            <a:r>
              <a:rPr lang="ru-RU" sz="900" dirty="0"/>
              <a:t> </a:t>
            </a:r>
            <a:r>
              <a:rPr lang="ru-RU" sz="900" dirty="0" err="1"/>
              <a:t>деца</a:t>
            </a:r>
            <a:r>
              <a:rPr lang="ru-RU" sz="900" dirty="0"/>
              <a:t> или </a:t>
            </a:r>
            <a:r>
              <a:rPr lang="ru-RU" sz="900" dirty="0" err="1"/>
              <a:t>животни</a:t>
            </a:r>
            <a:r>
              <a:rPr lang="ru-RU" sz="900" dirty="0"/>
              <a:t> да се </a:t>
            </a:r>
            <a:r>
              <a:rPr lang="ru-RU" sz="900" dirty="0" err="1"/>
              <a:t>движат</a:t>
            </a:r>
            <a:r>
              <a:rPr lang="ru-RU" sz="900" dirty="0"/>
              <a:t> и </a:t>
            </a:r>
            <a:r>
              <a:rPr lang="ru-RU" sz="900" dirty="0" err="1"/>
              <a:t>тичат</a:t>
            </a:r>
            <a:r>
              <a:rPr lang="ru-RU" sz="900" dirty="0"/>
              <a:t> под или в </a:t>
            </a:r>
            <a:r>
              <a:rPr lang="ru-RU" sz="900" dirty="0" err="1"/>
              <a:t>близост</a:t>
            </a:r>
            <a:r>
              <a:rPr lang="ru-RU" sz="900" dirty="0"/>
              <a:t> до </a:t>
            </a:r>
            <a:r>
              <a:rPr lang="ru-RU" sz="900" dirty="0" err="1"/>
              <a:t>столчето</a:t>
            </a:r>
            <a:r>
              <a:rPr lang="ru-RU" sz="900" dirty="0"/>
              <a:t>.</a:t>
            </a:r>
            <a:endParaRPr lang="en-US" sz="900" dirty="0"/>
          </a:p>
          <a:p>
            <a:r>
              <a:rPr lang="ru-RU" sz="900" dirty="0"/>
              <a:t>32. </a:t>
            </a:r>
            <a:r>
              <a:rPr lang="ru-RU" sz="900" dirty="0" err="1"/>
              <a:t>Съхранявайте</a:t>
            </a:r>
            <a:r>
              <a:rPr lang="ru-RU" sz="900" dirty="0"/>
              <a:t> </a:t>
            </a:r>
            <a:r>
              <a:rPr lang="ru-RU" sz="900" dirty="0" err="1"/>
              <a:t>столът</a:t>
            </a:r>
            <a:r>
              <a:rPr lang="ru-RU" sz="900" dirty="0"/>
              <a:t> за </a:t>
            </a:r>
            <a:r>
              <a:rPr lang="ru-RU" sz="900" dirty="0" err="1"/>
              <a:t>хранене</a:t>
            </a:r>
            <a:r>
              <a:rPr lang="ru-RU" sz="900" dirty="0"/>
              <a:t>, </a:t>
            </a:r>
            <a:r>
              <a:rPr lang="ru-RU" sz="900" dirty="0" err="1"/>
              <a:t>когато</a:t>
            </a:r>
            <a:r>
              <a:rPr lang="ru-RU" sz="900" dirty="0"/>
              <a:t> не се </a:t>
            </a:r>
            <a:r>
              <a:rPr lang="ru-RU" sz="900" dirty="0" err="1"/>
              <a:t>използва</a:t>
            </a:r>
            <a:r>
              <a:rPr lang="ru-RU" sz="900" dirty="0"/>
              <a:t>, </a:t>
            </a:r>
            <a:r>
              <a:rPr lang="ru-RU" sz="900" dirty="0" err="1"/>
              <a:t>далеч</a:t>
            </a:r>
            <a:r>
              <a:rPr lang="ru-RU" sz="900" dirty="0"/>
              <a:t> от </a:t>
            </a:r>
            <a:r>
              <a:rPr lang="ru-RU" sz="900" dirty="0" err="1"/>
              <a:t>горещи</a:t>
            </a:r>
            <a:r>
              <a:rPr lang="ru-RU" sz="900" dirty="0"/>
              <a:t> </a:t>
            </a:r>
            <a:r>
              <a:rPr lang="ru-RU" sz="900" dirty="0" err="1"/>
              <a:t>повърхности</a:t>
            </a:r>
            <a:r>
              <a:rPr lang="ru-RU" sz="900" dirty="0"/>
              <a:t> и </a:t>
            </a:r>
            <a:r>
              <a:rPr lang="ru-RU" sz="900" dirty="0" err="1"/>
              <a:t>течности</a:t>
            </a:r>
            <a:r>
              <a:rPr lang="ru-RU" sz="900" dirty="0"/>
              <a:t>, </a:t>
            </a:r>
            <a:r>
              <a:rPr lang="ru-RU" sz="900" dirty="0" err="1"/>
              <a:t>шнурове</a:t>
            </a:r>
            <a:r>
              <a:rPr lang="ru-RU" sz="900" dirty="0"/>
              <a:t> на </a:t>
            </a:r>
            <a:r>
              <a:rPr lang="ru-RU" sz="900" dirty="0" err="1"/>
              <a:t>завеси</a:t>
            </a:r>
            <a:r>
              <a:rPr lang="ru-RU" sz="900" dirty="0"/>
              <a:t> за </a:t>
            </a:r>
            <a:r>
              <a:rPr lang="ru-RU" sz="900" dirty="0" err="1"/>
              <a:t>прозорци</a:t>
            </a:r>
            <a:r>
              <a:rPr lang="ru-RU" sz="900" dirty="0"/>
              <a:t> и </a:t>
            </a:r>
            <a:r>
              <a:rPr lang="ru-RU" sz="900" dirty="0" err="1"/>
              <a:t>електрически</a:t>
            </a:r>
            <a:r>
              <a:rPr lang="ru-RU" sz="900" dirty="0"/>
              <a:t> кабели.</a:t>
            </a:r>
            <a:endParaRPr lang="en-US" sz="900" dirty="0"/>
          </a:p>
        </p:txBody>
      </p:sp>
      <p:sp>
        <p:nvSpPr>
          <p:cNvPr id="3" name="TextBox 2"/>
          <p:cNvSpPr txBox="1"/>
          <p:nvPr/>
        </p:nvSpPr>
        <p:spPr>
          <a:xfrm>
            <a:off x="350520" y="1996678"/>
            <a:ext cx="502158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ЧАСТИ</a:t>
            </a:r>
            <a:endParaRPr lang="bg-BG" sz="900" b="1" dirty="0">
              <a:solidFill>
                <a:schemeClr val="tx1"/>
              </a:solidFill>
              <a:cs typeface="Arial" pitchFamily="34" charset="0"/>
            </a:endParaRPr>
          </a:p>
        </p:txBody>
      </p:sp>
      <p:sp>
        <p:nvSpPr>
          <p:cNvPr id="4" name="TextBox 3"/>
          <p:cNvSpPr txBox="1"/>
          <p:nvPr/>
        </p:nvSpPr>
        <p:spPr>
          <a:xfrm>
            <a:off x="350520" y="2252067"/>
            <a:ext cx="5021580" cy="369332"/>
          </a:xfrm>
          <a:prstGeom prst="rect">
            <a:avLst/>
          </a:prstGeom>
          <a:noFill/>
        </p:spPr>
        <p:txBody>
          <a:bodyPr wrap="square" rtlCol="0">
            <a:spAutoFit/>
          </a:bodyPr>
          <a:lstStyle/>
          <a:p>
            <a:r>
              <a:rPr lang="bg-BG" sz="900" dirty="0" smtClean="0"/>
              <a:t>1. Табла за хранене; 2. 5-точков колан; 3. Поставка за крачета; 4. Заключващ бутон; 5. Предни крака (по-широки в горната част); 6. Кош за играчки; 7. Задни крака (по-тесни в горната част)</a:t>
            </a:r>
            <a:endParaRPr lang="bg-BG" sz="900" dirty="0"/>
          </a:p>
        </p:txBody>
      </p:sp>
      <p:sp>
        <p:nvSpPr>
          <p:cNvPr id="5" name="TextBox 4"/>
          <p:cNvSpPr txBox="1"/>
          <p:nvPr/>
        </p:nvSpPr>
        <p:spPr>
          <a:xfrm>
            <a:off x="350520" y="2643556"/>
            <a:ext cx="502158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Инструкции за сглобяване</a:t>
            </a:r>
            <a:endParaRPr lang="bg-BG" sz="900" b="1" dirty="0">
              <a:solidFill>
                <a:schemeClr val="tx1"/>
              </a:solidFill>
              <a:cs typeface="Arial" pitchFamily="34" charset="0"/>
            </a:endParaRPr>
          </a:p>
        </p:txBody>
      </p:sp>
      <p:sp>
        <p:nvSpPr>
          <p:cNvPr id="6" name="TextBox 5"/>
          <p:cNvSpPr txBox="1"/>
          <p:nvPr/>
        </p:nvSpPr>
        <p:spPr>
          <a:xfrm>
            <a:off x="350520" y="2921169"/>
            <a:ext cx="5021580" cy="369332"/>
          </a:xfrm>
          <a:prstGeom prst="rect">
            <a:avLst/>
          </a:prstGeom>
          <a:noFill/>
        </p:spPr>
        <p:txBody>
          <a:bodyPr wrap="square" rtlCol="0">
            <a:spAutoFit/>
          </a:bodyPr>
          <a:lstStyle/>
          <a:p>
            <a:pPr algn="ctr"/>
            <a:r>
              <a:rPr lang="ru-RU" sz="900" b="1" dirty="0"/>
              <a:t>ВАЖНО! ЗАПАЗЕТЕ ЗА БЪДЕЩА СПРАВКА – ПРОЧЕТЕТЕ ВНИМАТЕЛНО И СЛЕДВАЙТЕ СТРИКТНО ИНСТРУКЦИИТЕ ЗА СГЛОБЯВАНЕ И ПОДДРЪЖКА ПРЕДОСТАВЕНИ ОТ ПРОИЗВОДИТЕЛЯ.</a:t>
            </a:r>
            <a:endParaRPr lang="bg-BG" sz="900" b="1" dirty="0"/>
          </a:p>
        </p:txBody>
      </p:sp>
      <p:sp>
        <p:nvSpPr>
          <p:cNvPr id="7" name="TextBox 6"/>
          <p:cNvSpPr txBox="1"/>
          <p:nvPr/>
        </p:nvSpPr>
        <p:spPr>
          <a:xfrm>
            <a:off x="350520" y="3209263"/>
            <a:ext cx="5021580" cy="2723823"/>
          </a:xfrm>
          <a:prstGeom prst="rect">
            <a:avLst/>
          </a:prstGeom>
          <a:noFill/>
        </p:spPr>
        <p:txBody>
          <a:bodyPr wrap="square" rtlCol="0">
            <a:spAutoFit/>
          </a:bodyPr>
          <a:lstStyle/>
          <a:p>
            <a:pPr marL="228600" indent="-228600" algn="just">
              <a:buAutoNum type="arabicPeriod"/>
            </a:pPr>
            <a:r>
              <a:rPr lang="ru-RU" sz="900" dirty="0" smtClean="0"/>
              <a:t>Разгънете </a:t>
            </a:r>
            <a:r>
              <a:rPr lang="ru-RU" sz="900" dirty="0"/>
              <a:t>рамката на седалката, както е показано на фиг. 1</a:t>
            </a:r>
          </a:p>
          <a:p>
            <a:pPr marL="228600" indent="-228600" algn="just">
              <a:buAutoNum type="arabicPeriod"/>
            </a:pPr>
            <a:r>
              <a:rPr lang="ru-RU" sz="900" dirty="0" smtClean="0"/>
              <a:t>Натиснете </a:t>
            </a:r>
            <a:r>
              <a:rPr lang="ru-RU" sz="900" dirty="0"/>
              <a:t>заключващият бутон, за да гарантирате стабилността на рамката </a:t>
            </a:r>
          </a:p>
          <a:p>
            <a:pPr marL="228600" indent="-228600" algn="just">
              <a:buAutoNum type="arabicPeriod"/>
            </a:pPr>
            <a:r>
              <a:rPr lang="ru-RU" sz="900" dirty="0" smtClean="0"/>
              <a:t>Отворете </a:t>
            </a:r>
            <a:r>
              <a:rPr lang="ru-RU" sz="900" dirty="0"/>
              <a:t>горната част на краката. Поставете предните и задните крака в  съответните тръби на т седалката. Натиснете, докато чуете звук на щракване и пружинестите бутони се обтегнат и излязат от отворите предназначени за тях.(фиг. 3-4) </a:t>
            </a:r>
          </a:p>
          <a:p>
            <a:pPr marL="228600" indent="-228600" algn="just">
              <a:buAutoNum type="arabicPeriod"/>
            </a:pPr>
            <a:r>
              <a:rPr lang="ru-RU" sz="900" dirty="0" smtClean="0"/>
              <a:t>Поставете </a:t>
            </a:r>
            <a:r>
              <a:rPr lang="ru-RU" sz="900" dirty="0"/>
              <a:t>рамката на таблата за хранене в отворите, намиращи се в горната част на облегаката. Натиснете, докато чуете звук на щракване и пружинестите бутони се обтегнат и излязат от отворите предназначени за тях.(фиг. 5) </a:t>
            </a:r>
          </a:p>
          <a:p>
            <a:pPr marL="228600" indent="-228600" algn="just">
              <a:buAutoNum type="arabicPeriod"/>
            </a:pPr>
            <a:r>
              <a:rPr lang="ru-RU" sz="900" dirty="0" smtClean="0"/>
              <a:t>Разгънете </a:t>
            </a:r>
            <a:r>
              <a:rPr lang="ru-RU" sz="900" dirty="0"/>
              <a:t>столчето за хранене и обърнете таблата за хранене, като я поставете върху поддържащия лост. След това натиснете, докато чуете звук на щракване и застопорете (фиг. 6) </a:t>
            </a:r>
          </a:p>
          <a:p>
            <a:pPr marL="228600" indent="-228600" algn="just">
              <a:buAutoNum type="arabicPeriod"/>
            </a:pPr>
            <a:r>
              <a:rPr lang="ru-RU" sz="900" dirty="0"/>
              <a:t>П</a:t>
            </a:r>
            <a:r>
              <a:rPr lang="ru-RU" sz="900" dirty="0" smtClean="0"/>
              <a:t>оставката </a:t>
            </a:r>
            <a:r>
              <a:rPr lang="ru-RU" sz="900" dirty="0"/>
              <a:t>с помощта на коланчето, показано на фигура (фиг. 6)</a:t>
            </a:r>
          </a:p>
          <a:p>
            <a:pPr marL="228600" indent="-228600" algn="just">
              <a:buAutoNum type="arabicPeriod"/>
            </a:pPr>
            <a:r>
              <a:rPr lang="ru-RU" sz="900" dirty="0" smtClean="0"/>
              <a:t>УПОТРЕБА </a:t>
            </a:r>
            <a:r>
              <a:rPr lang="ru-RU" sz="900" dirty="0"/>
              <a:t>НА 5 – ТОЧКОВИЯ ПРЕДПАЗЕН КОЛАН – Вижте Фигура 5: Пет-точковият предпазен колан е предвиден да осигури безопасността на детето Ви и трябва винаги да бъде поставян. </a:t>
            </a:r>
          </a:p>
          <a:p>
            <a:pPr algn="just"/>
            <a:r>
              <a:rPr lang="ru-RU" sz="900" dirty="0" smtClean="0"/>
              <a:t>       - </a:t>
            </a:r>
            <a:r>
              <a:rPr lang="ru-RU" sz="900" dirty="0"/>
              <a:t>За да се разкопчае коланът, натиснете бутона на катарамата (а) и издърпайте закопчалките. </a:t>
            </a:r>
          </a:p>
          <a:p>
            <a:pPr algn="just"/>
            <a:r>
              <a:rPr lang="ru-RU" sz="900" dirty="0" smtClean="0"/>
              <a:t>       - </a:t>
            </a:r>
            <a:r>
              <a:rPr lang="ru-RU" sz="900" dirty="0"/>
              <a:t>За да закопчаете колана, поставете закопчалките на каишките (b) на кръста в отворите на катарамата и натиснете, докато те се заключат. </a:t>
            </a:r>
          </a:p>
          <a:p>
            <a:pPr algn="just"/>
            <a:r>
              <a:rPr lang="ru-RU" sz="900" dirty="0"/>
              <a:t>Плъзгащи регулатори са монтирани върху презрамките и колана за кръста (c). Каишките трябва внимателно да се регулират, като се съобразите с удобството на детето. </a:t>
            </a:r>
          </a:p>
        </p:txBody>
      </p:sp>
      <p:sp>
        <p:nvSpPr>
          <p:cNvPr id="8" name="TextBox 7"/>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5</a:t>
            </a:r>
            <a:endParaRPr lang="bg-BG" sz="900" b="1" dirty="0">
              <a:latin typeface="Arial" pitchFamily="34" charset="0"/>
              <a:cs typeface="Arial" pitchFamily="34" charset="0"/>
            </a:endParaRPr>
          </a:p>
        </p:txBody>
      </p:sp>
      <p:sp>
        <p:nvSpPr>
          <p:cNvPr id="9" name="TextBox 8"/>
          <p:cNvSpPr txBox="1"/>
          <p:nvPr/>
        </p:nvSpPr>
        <p:spPr>
          <a:xfrm>
            <a:off x="350520" y="5956504"/>
            <a:ext cx="5021580" cy="255322"/>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bg-BG" sz="900" b="1" dirty="0" smtClean="0">
                <a:solidFill>
                  <a:schemeClr val="tx1"/>
                </a:solidFill>
                <a:cs typeface="Arial" pitchFamily="34" charset="0"/>
              </a:rPr>
              <a:t>Сгъване </a:t>
            </a:r>
            <a:endParaRPr lang="bg-BG" sz="900" b="1" dirty="0">
              <a:solidFill>
                <a:schemeClr val="tx1"/>
              </a:solidFill>
              <a:cs typeface="Arial" pitchFamily="34" charset="0"/>
            </a:endParaRPr>
          </a:p>
        </p:txBody>
      </p:sp>
      <p:sp>
        <p:nvSpPr>
          <p:cNvPr id="10" name="TextBox 49"/>
          <p:cNvSpPr txBox="1">
            <a:spLocks noChangeAspect="1"/>
          </p:cNvSpPr>
          <p:nvPr/>
        </p:nvSpPr>
        <p:spPr>
          <a:xfrm>
            <a:off x="11372850" y="6505966"/>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34</a:t>
            </a:r>
            <a:endParaRPr lang="bg-BG" sz="800" b="1" dirty="0">
              <a:latin typeface="Arial" pitchFamily="34" charset="0"/>
              <a:cs typeface="Arial" pitchFamily="34" charset="0"/>
            </a:endParaRPr>
          </a:p>
        </p:txBody>
      </p:sp>
      <p:sp>
        <p:nvSpPr>
          <p:cNvPr id="11" name="Rounded Rectangle 10"/>
          <p:cNvSpPr/>
          <p:nvPr/>
        </p:nvSpPr>
        <p:spPr>
          <a:xfrm>
            <a:off x="6751320" y="60458"/>
            <a:ext cx="5055870" cy="194131"/>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50" b="1" dirty="0" smtClean="0">
                <a:solidFill>
                  <a:schemeClr val="tx1"/>
                </a:solidFill>
              </a:rPr>
              <a:t>FR</a:t>
            </a:r>
          </a:p>
        </p:txBody>
      </p:sp>
      <p:sp>
        <p:nvSpPr>
          <p:cNvPr id="12" name="Rectangle 11"/>
          <p:cNvSpPr/>
          <p:nvPr/>
        </p:nvSpPr>
        <p:spPr>
          <a:xfrm>
            <a:off x="6743700" y="254589"/>
            <a:ext cx="5063490" cy="1528560"/>
          </a:xfrm>
          <a:prstGeom prst="rect">
            <a:avLst/>
          </a:prstGeom>
        </p:spPr>
        <p:txBody>
          <a:bodyPr wrap="square">
            <a:spAutoFit/>
          </a:bodyPr>
          <a:lstStyle/>
          <a:p>
            <a:pPr>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ADAPTÉE POUR DES ENFANTS AYANT UN POIDS INFÉRIEUR À 15 KG (6-36 MOIS). CETTE CHAISE HAUTE EST CONFORME AUX NORMES EUROPÉENNES DE SÉCURITÉ EN </a:t>
            </a:r>
            <a:r>
              <a:rPr lang="fr-FR" sz="900" b="1" dirty="0" smtClean="0">
                <a:latin typeface="Times New Roman" panose="02020603050405020304" pitchFamily="18" charset="0"/>
                <a:ea typeface="Calibri" panose="020F0502020204030204" pitchFamily="34" charset="0"/>
                <a:cs typeface="Times New Roman" panose="02020603050405020304" pitchFamily="18" charset="0"/>
              </a:rPr>
              <a:t>14988:2017+A1:2020.</a:t>
            </a:r>
            <a:r>
              <a:rPr lang="fr-FR" sz="9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900" dirty="0">
                <a:latin typeface="Times New Roman" panose="02020603050405020304" pitchFamily="18" charset="0"/>
                <a:ea typeface="Calibri" panose="020F0502020204030204" pitchFamily="34" charset="0"/>
                <a:cs typeface="Times New Roman" panose="02020603050405020304" pitchFamily="18" charset="0"/>
              </a:rPr>
              <a:t>La chaise haute « </a:t>
            </a:r>
            <a:r>
              <a:rPr lang="fr-FR" sz="900" dirty="0" err="1">
                <a:latin typeface="Times New Roman" panose="02020603050405020304" pitchFamily="18" charset="0"/>
                <a:ea typeface="Calibri" panose="020F0502020204030204" pitchFamily="34" charset="0"/>
                <a:cs typeface="Times New Roman" panose="02020603050405020304" pitchFamily="18" charset="0"/>
              </a:rPr>
              <a:t>Scaut</a:t>
            </a:r>
            <a:r>
              <a:rPr lang="fr-FR" sz="900" dirty="0">
                <a:latin typeface="Times New Roman" panose="02020603050405020304" pitchFamily="18" charset="0"/>
                <a:ea typeface="Calibri" panose="020F0502020204030204" pitchFamily="34" charset="0"/>
                <a:cs typeface="Times New Roman" panose="02020603050405020304" pitchFamily="18" charset="0"/>
              </a:rPr>
              <a:t> » est soigneusement conçue dans un souci de la sécurité du bébé et elle est dotée d’une vaste tablette avec porte gobelet, d’un siège qui peut être nettoyé à l’aide d’une serviette et d’un harnais à 5 points.  La chaise haute est également pliante et compacte pour un rangement facile. Adaptée pour des enfants qui sont en état de se tenir debout de manière autonome (6-36 mois)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900" dirty="0">
                <a:latin typeface="Times New Roman" panose="02020603050405020304" pitchFamily="18" charset="0"/>
                <a:ea typeface="Calibri" panose="020F0502020204030204" pitchFamily="34" charset="0"/>
                <a:cs typeface="Times New Roman" panose="02020603050405020304" pitchFamily="18" charset="0"/>
              </a:rPr>
              <a:t>Afin de garantir une utilisation en toute sécurité et sans problèmes, veuillez prendre le temps et lire les précautions ci-dessous et les suivantes instructions.</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42"/>
          <p:cNvSpPr txBox="1"/>
          <p:nvPr/>
        </p:nvSpPr>
        <p:spPr>
          <a:xfrm>
            <a:off x="6751320" y="1634967"/>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fr-FR" sz="900" b="1" smtClean="0">
                <a:solidFill>
                  <a:schemeClr val="tx1"/>
                </a:solidFill>
                <a:cs typeface="Arial" pitchFamily="34" charset="0"/>
              </a:rPr>
              <a:t>RECOMMANDATIONS ET AVERTISSEMENTS D’UTILISATION EN PLEINE SÉCURITÉ</a:t>
            </a:r>
            <a:endParaRPr lang="bg-BG" sz="900" b="1" dirty="0">
              <a:solidFill>
                <a:schemeClr val="tx1"/>
              </a:solidFill>
              <a:cs typeface="Arial" pitchFamily="34" charset="0"/>
            </a:endParaRPr>
          </a:p>
        </p:txBody>
      </p:sp>
      <p:sp>
        <p:nvSpPr>
          <p:cNvPr id="14" name="Rectangle 13"/>
          <p:cNvSpPr/>
          <p:nvPr/>
        </p:nvSpPr>
        <p:spPr>
          <a:xfrm>
            <a:off x="6751320" y="1890356"/>
            <a:ext cx="5055870" cy="750975"/>
          </a:xfrm>
          <a:prstGeom prst="rect">
            <a:avLst/>
          </a:prstGeom>
        </p:spPr>
        <p:txBody>
          <a:bodyPr wrap="square">
            <a:spAutoFit/>
          </a:bodyPr>
          <a:lstStyle/>
          <a:p>
            <a:pPr>
              <a:lnSpc>
                <a:spcPct val="107000"/>
              </a:lnSpc>
              <a:spcAft>
                <a:spcPts val="800"/>
              </a:spcAft>
            </a:pPr>
            <a:r>
              <a:rPr lang="fr-FR" sz="1000" b="1" dirty="0">
                <a:latin typeface="Times New Roman" panose="02020603050405020304" pitchFamily="18" charset="0"/>
                <a:ea typeface="Calibri" panose="020F0502020204030204" pitchFamily="34" charset="0"/>
                <a:cs typeface="Times New Roman" panose="02020603050405020304" pitchFamily="18" charset="0"/>
              </a:rPr>
              <a:t>LISEZ ATTENTIVEMENT CES INSTRUCTIONS AVANT D'UTILISER LE PRODUIT ET CONSERVEZ-LES POUR RÉFÉRENCE FUTURE. L’UTILISATION ET LA MAINTENANCE CORRECTE DE CE PRODUIT SONT EXTRÊMEMENT IMPORTANTES.</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Картина 1"/>
          <p:cNvPicPr>
            <a:picLocks noChangeAspect="1"/>
          </p:cNvPicPr>
          <p:nvPr/>
        </p:nvPicPr>
        <p:blipFill>
          <a:blip r:embed="rId2"/>
          <a:stretch>
            <a:fillRect/>
          </a:stretch>
        </p:blipFill>
        <p:spPr>
          <a:xfrm>
            <a:off x="8646498" y="2641331"/>
            <a:ext cx="1257894" cy="900000"/>
          </a:xfrm>
          <a:prstGeom prst="rect">
            <a:avLst/>
          </a:prstGeom>
        </p:spPr>
      </p:pic>
      <p:sp>
        <p:nvSpPr>
          <p:cNvPr id="16" name="Rectangle 15"/>
          <p:cNvSpPr/>
          <p:nvPr/>
        </p:nvSpPr>
        <p:spPr>
          <a:xfrm>
            <a:off x="6751320" y="3541332"/>
            <a:ext cx="5055870" cy="246221"/>
          </a:xfrm>
          <a:prstGeom prst="rect">
            <a:avLst/>
          </a:prstGeom>
        </p:spPr>
        <p:txBody>
          <a:bodyPr wrap="square">
            <a:spAutoFit/>
          </a:bodyPr>
          <a:lstStyle/>
          <a:p>
            <a:pPr algn="ctr"/>
            <a:r>
              <a:rPr lang="fr-FR" sz="1000" b="1" dirty="0">
                <a:latin typeface="Times New Roman" panose="02020603050405020304" pitchFamily="18" charset="0"/>
                <a:ea typeface="Calibri" panose="020F0502020204030204" pitchFamily="34" charset="0"/>
              </a:rPr>
              <a:t>ATTENTION ! NE LAISSER PAS L’ENFANT SANS SURVEILLANCE !</a:t>
            </a:r>
            <a:endParaRPr lang="en-US" sz="1000" dirty="0"/>
          </a:p>
        </p:txBody>
      </p:sp>
      <p:sp>
        <p:nvSpPr>
          <p:cNvPr id="17" name="Rectangle 16"/>
          <p:cNvSpPr/>
          <p:nvPr/>
        </p:nvSpPr>
        <p:spPr>
          <a:xfrm>
            <a:off x="6751320" y="3705963"/>
            <a:ext cx="5055870" cy="388696"/>
          </a:xfrm>
          <a:prstGeom prst="rect">
            <a:avLst/>
          </a:prstGeom>
        </p:spPr>
        <p:txBody>
          <a:bodyPr wrap="square">
            <a:spAutoFit/>
          </a:bodyPr>
          <a:lstStyle/>
          <a:p>
            <a:pPr>
              <a:lnSpc>
                <a:spcPct val="107000"/>
              </a:lnSpc>
              <a:spcAft>
                <a:spcPts val="800"/>
              </a:spcAft>
            </a:pPr>
            <a:r>
              <a:rPr lang="fr-FR" sz="900" b="1" dirty="0">
                <a:latin typeface="Times New Roman" panose="02020603050405020304" pitchFamily="18" charset="0"/>
                <a:ea typeface="Calibri" panose="020F0502020204030204" pitchFamily="34" charset="0"/>
                <a:cs typeface="Times New Roman" panose="02020603050405020304" pitchFamily="18" charset="0"/>
              </a:rPr>
              <a:t>ATTENTION ! </a:t>
            </a:r>
            <a:r>
              <a:rPr lang="fr-FR" sz="900" dirty="0">
                <a:latin typeface="Times New Roman" panose="02020603050405020304" pitchFamily="18" charset="0"/>
                <a:ea typeface="Calibri" panose="020F0502020204030204" pitchFamily="34" charset="0"/>
                <a:cs typeface="Times New Roman" panose="02020603050405020304" pitchFamily="18" charset="0"/>
              </a:rPr>
              <a:t>Veuillez respecter et suivre les suivants avertissements relatifs à l’utilisation du produit ! Le non-respect de ces conseils pourrait entraîner de graves blessures ou dommages à Votre enfant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p:cNvSpPr/>
          <p:nvPr/>
        </p:nvSpPr>
        <p:spPr>
          <a:xfrm>
            <a:off x="6743700" y="4017093"/>
            <a:ext cx="5063490" cy="2446824"/>
          </a:xfrm>
          <a:prstGeom prst="rect">
            <a:avLst/>
          </a:prstGeom>
        </p:spPr>
        <p:txBody>
          <a:bodyPr wrap="square">
            <a:spAutoFit/>
          </a:bodyPr>
          <a:lstStyle/>
          <a:p>
            <a:r>
              <a:rPr lang="fr-FR" sz="900" b="1" dirty="0">
                <a:latin typeface="Times New Roman" panose="02020603050405020304" pitchFamily="18" charset="0"/>
                <a:ea typeface="Calibri" panose="020F0502020204030204" pitchFamily="34" charset="0"/>
                <a:cs typeface="Times New Roman" panose="02020603050405020304" pitchFamily="18" charset="0"/>
              </a:rPr>
              <a:t>1. ATTENTION ! NE LAISSER JAMAIS L’ENFANT SANS SURVEILLANCE !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2. Utilisez toujours le système de fixation.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3. Risque de chute : Ne permettez pas à l’enfant de grimper sur le produit.</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4. N’utilisez pas le produit si l’une des pièces n’est pas installée correctement et de manière stable.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5. Veuillez noter qu’il est dangereux de placer le produit à proximité de flammes nues et d’autres sources de forte chaleur.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6. Risque d’inclinaison si l’enfant peut atteindre avec son pied une table ou une autre structure.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7. </a:t>
            </a:r>
            <a:r>
              <a:rPr lang="fr-FR" sz="900" b="1" dirty="0">
                <a:latin typeface="Times New Roman" panose="02020603050405020304" pitchFamily="18" charset="0"/>
                <a:ea typeface="Calibri" panose="020F0502020204030204" pitchFamily="34" charset="0"/>
                <a:cs typeface="Times New Roman" panose="02020603050405020304" pitchFamily="18" charset="0"/>
              </a:rPr>
              <a:t>ATTENTION ! </a:t>
            </a:r>
            <a:r>
              <a:rPr lang="fr-FR" sz="900" dirty="0">
                <a:latin typeface="Times New Roman" panose="02020603050405020304" pitchFamily="18" charset="0"/>
                <a:ea typeface="Calibri" panose="020F0502020204030204" pitchFamily="34" charset="0"/>
                <a:cs typeface="Times New Roman" panose="02020603050405020304" pitchFamily="18" charset="0"/>
              </a:rPr>
              <a:t>N’utilisez pas le produit jusqu’à ce que l’enfant ne puisse se tenir assis seul sans assistance.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8.  N’utilisez pas le produit si l’une des pièces est cassée, endommagée ou manquante.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cs typeface="Times New Roman" panose="02020603050405020304" pitchFamily="18" charset="0"/>
              </a:rPr>
              <a:t>9. Tenez les enfants à l’écart lors du pliage ou du dépliage du produit afin d’éviter des lésions.</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fr-FR" sz="900" dirty="0">
                <a:latin typeface="Times New Roman" panose="02020603050405020304" pitchFamily="18" charset="0"/>
                <a:ea typeface="Calibri" panose="020F0502020204030204" pitchFamily="34" charset="0"/>
              </a:rPr>
              <a:t>10. Le produit est destiné aux enfants qui se tenir assis seuls sans assistance, et âgés de moins de 3 ans ou ayant un poids maximal de 15 kg. </a:t>
            </a:r>
            <a:endParaRPr lang="fr-FR" sz="900" dirty="0" smtClean="0">
              <a:latin typeface="Times New Roman" panose="02020603050405020304" pitchFamily="18" charset="0"/>
              <a:ea typeface="Calibri" panose="020F0502020204030204" pitchFamily="34" charset="0"/>
            </a:endParaRPr>
          </a:p>
          <a:p>
            <a:r>
              <a:rPr lang="fr-FR" sz="900" dirty="0" smtClean="0"/>
              <a:t>11. Le poids de l’enfant ne doit pas dépasser le poids maximal admissible pour le produit - 15 kg.</a:t>
            </a:r>
          </a:p>
          <a:p>
            <a:r>
              <a:rPr lang="fr-FR" sz="900" dirty="0" smtClean="0"/>
              <a:t>12. Utiliser toujours la chaise haute sur des surfaces planes. </a:t>
            </a:r>
          </a:p>
          <a:p>
            <a:r>
              <a:rPr lang="fr-FR" sz="900" dirty="0" smtClean="0"/>
              <a:t>13. ATTENTION !  Ce produit n’est pas un jouet. Utilisez la chaise haute uniquement aux fins prévues ! </a:t>
            </a:r>
          </a:p>
          <a:p>
            <a:endParaRPr lang="en-US" sz="900" dirty="0"/>
          </a:p>
        </p:txBody>
      </p:sp>
    </p:spTree>
    <p:extLst>
      <p:ext uri="{BB962C8B-B14F-4D97-AF65-F5344CB8AC3E}">
        <p14:creationId xmlns:p14="http://schemas.microsoft.com/office/powerpoint/2010/main" val="347292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6</a:t>
            </a:r>
            <a:endParaRPr lang="bg-BG" sz="900" b="1" dirty="0">
              <a:latin typeface="Arial" pitchFamily="34" charset="0"/>
              <a:cs typeface="Arial" pitchFamily="34" charset="0"/>
            </a:endParaRPr>
          </a:p>
        </p:txBody>
      </p:sp>
      <p:sp>
        <p:nvSpPr>
          <p:cNvPr id="3" name="TextBox 2"/>
          <p:cNvSpPr txBox="1"/>
          <p:nvPr/>
        </p:nvSpPr>
        <p:spPr>
          <a:xfrm>
            <a:off x="302034" y="0"/>
            <a:ext cx="5081496" cy="784830"/>
          </a:xfrm>
          <a:prstGeom prst="rect">
            <a:avLst/>
          </a:prstGeom>
          <a:noFill/>
        </p:spPr>
        <p:txBody>
          <a:bodyPr wrap="square" rtlCol="0">
            <a:spAutoFit/>
          </a:bodyPr>
          <a:lstStyle/>
          <a:p>
            <a:pPr marL="228600" indent="-228600" algn="just">
              <a:buAutoNum type="arabicPeriod"/>
            </a:pPr>
            <a:r>
              <a:rPr lang="ru-RU" sz="900" dirty="0" smtClean="0"/>
              <a:t>Освободете </a:t>
            </a:r>
            <a:r>
              <a:rPr lang="ru-RU" sz="900" dirty="0"/>
              <a:t>клипсът на каишката от долната страна на таблата за хранене (фиг. 12)</a:t>
            </a:r>
          </a:p>
          <a:p>
            <a:pPr marL="228600" indent="-228600" algn="just">
              <a:buAutoNum type="arabicPeriod"/>
            </a:pPr>
            <a:r>
              <a:rPr lang="ru-RU" sz="900" dirty="0" smtClean="0"/>
              <a:t>Освободете </a:t>
            </a:r>
            <a:r>
              <a:rPr lang="ru-RU" sz="900" dirty="0"/>
              <a:t>клипсът на каишката от долната страна на подложката (фиг. 13)</a:t>
            </a:r>
          </a:p>
          <a:p>
            <a:pPr marL="228600" indent="-228600" algn="just">
              <a:buAutoNum type="arabicPeriod"/>
            </a:pPr>
            <a:r>
              <a:rPr lang="ru-RU" sz="900" dirty="0" smtClean="0"/>
              <a:t> </a:t>
            </a:r>
            <a:r>
              <a:rPr lang="ru-RU" sz="900" dirty="0"/>
              <a:t>Обърнете таблата за хранене до пълно лягане върху задната част на стола. (фиг. 12)</a:t>
            </a:r>
          </a:p>
          <a:p>
            <a:pPr marL="228600" indent="-228600" algn="just">
              <a:buAutoNum type="arabicPeriod"/>
            </a:pPr>
            <a:r>
              <a:rPr lang="ru-RU" sz="900" dirty="0" smtClean="0"/>
              <a:t>Натиснете </a:t>
            </a:r>
            <a:r>
              <a:rPr lang="ru-RU" sz="900" dirty="0"/>
              <a:t>едновременно двата бутона, намиращи се в долната част от двете страни на рамката и издърпайте към вас. (фиг.14)</a:t>
            </a:r>
          </a:p>
        </p:txBody>
      </p:sp>
      <p:sp>
        <p:nvSpPr>
          <p:cNvPr id="4" name="TextBox 3"/>
          <p:cNvSpPr txBox="1"/>
          <p:nvPr/>
        </p:nvSpPr>
        <p:spPr>
          <a:xfrm>
            <a:off x="302034" y="779071"/>
            <a:ext cx="5081496"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ru-RU" sz="900" b="1" dirty="0">
                <a:solidFill>
                  <a:schemeClr val="tx1"/>
                </a:solidFill>
                <a:cs typeface="Arial" pitchFamily="34" charset="0"/>
              </a:rPr>
              <a:t>УКАЗАНИЯ ЗА ПОЧИСТВАНЕ И ПОДДРЪЖКА</a:t>
            </a:r>
            <a:endParaRPr lang="bg-BG" sz="900" b="1" dirty="0">
              <a:solidFill>
                <a:schemeClr val="tx1"/>
              </a:solidFill>
              <a:cs typeface="Arial" pitchFamily="34" charset="0"/>
            </a:endParaRPr>
          </a:p>
        </p:txBody>
      </p:sp>
      <p:sp>
        <p:nvSpPr>
          <p:cNvPr id="5" name="TextBox 4"/>
          <p:cNvSpPr txBox="1"/>
          <p:nvPr/>
        </p:nvSpPr>
        <p:spPr>
          <a:xfrm>
            <a:off x="302034" y="1034460"/>
            <a:ext cx="5081496" cy="3416320"/>
          </a:xfrm>
          <a:prstGeom prst="rect">
            <a:avLst/>
          </a:prstGeom>
          <a:noFill/>
        </p:spPr>
        <p:txBody>
          <a:bodyPr wrap="square" rtlCol="0">
            <a:spAutoFit/>
          </a:bodyPr>
          <a:lstStyle/>
          <a:p>
            <a:pPr marL="228600" indent="-228600" algn="just">
              <a:buAutoNum type="arabicPeriod"/>
            </a:pPr>
            <a:r>
              <a:rPr lang="ru-RU" sz="900" dirty="0"/>
              <a:t>Почистване и съхранение: </a:t>
            </a:r>
          </a:p>
          <a:p>
            <a:pPr algn="just"/>
            <a:r>
              <a:rPr lang="ru-RU" sz="900" dirty="0" smtClean="0"/>
              <a:t>• </a:t>
            </a:r>
            <a:r>
              <a:rPr lang="ru-RU" sz="900" dirty="0"/>
              <a:t>Забърсвайте пластмасовите и металните части на продукта само с навлажнена кърпа.</a:t>
            </a:r>
          </a:p>
          <a:p>
            <a:pPr algn="just"/>
            <a:r>
              <a:rPr lang="ru-RU" sz="900" dirty="0" smtClean="0"/>
              <a:t>• </a:t>
            </a:r>
            <a:r>
              <a:rPr lang="ru-RU" sz="900" dirty="0"/>
              <a:t>За да почистите тапицерията, използвайте мека кърпа или гъба, леко навлажнени с топла вода и мек почистващ препарат</a:t>
            </a:r>
          </a:p>
          <a:p>
            <a:pPr algn="just"/>
            <a:r>
              <a:rPr lang="ru-RU" sz="900" dirty="0" smtClean="0"/>
              <a:t>• </a:t>
            </a:r>
            <a:r>
              <a:rPr lang="ru-RU" sz="900" dirty="0"/>
              <a:t>Не почиствайте с агресивни почистващи препарати, съдържащи абразивни частици, такива на амонячна основа , белина или със спирт.</a:t>
            </a:r>
          </a:p>
          <a:p>
            <a:pPr algn="just"/>
            <a:r>
              <a:rPr lang="ru-RU" sz="900" dirty="0" smtClean="0"/>
              <a:t>• </a:t>
            </a:r>
            <a:r>
              <a:rPr lang="ru-RU" sz="900" dirty="0"/>
              <a:t>Оставете продукта да изсъхне напълно след почистване и след това го приберете за съхранение.</a:t>
            </a:r>
          </a:p>
          <a:p>
            <a:pPr algn="just"/>
            <a:r>
              <a:rPr lang="ru-RU" sz="900" dirty="0" smtClean="0"/>
              <a:t>• </a:t>
            </a:r>
            <a:r>
              <a:rPr lang="ru-RU" sz="900" dirty="0"/>
              <a:t>Не поставяйте никакви артикули върху или в стола за хранене, за да избегнете повреда по конструкцията.</a:t>
            </a:r>
          </a:p>
          <a:p>
            <a:pPr algn="just"/>
            <a:r>
              <a:rPr lang="ru-RU" sz="900" dirty="0" smtClean="0"/>
              <a:t>• </a:t>
            </a:r>
            <a:r>
              <a:rPr lang="ru-RU" sz="900" dirty="0"/>
              <a:t>Съхранявайте продукта на сухо и чисто място. НЕ излагайте продукта на прякото въздействие на директна слънчева светлина, дъжд, влага или резки температурни промени.</a:t>
            </a:r>
          </a:p>
          <a:p>
            <a:pPr algn="just"/>
            <a:r>
              <a:rPr lang="ru-RU" sz="900" dirty="0"/>
              <a:t>2. За да осигурите безопасността на вашето дете и по-продължителната употреба на този стол за хранене, ви препоръчваме редовно да проверявате заключващите механизми, предпазните колани и закопчалките, съединенията и механизмите за регулиране на седалката и фиксиращите механизми за износване, повреда или накъсване.</a:t>
            </a:r>
          </a:p>
          <a:p>
            <a:pPr algn="just"/>
            <a:r>
              <a:rPr lang="ru-RU" sz="900" dirty="0"/>
              <a:t>3. Ако установите разхлабени връзки, скъсани, напукани или повредени части, те трябва да бъдат ремонтирани или подменени с оригинални части от оторизиран сервиз. За целта се свържете с търговския обект, от който сте закупили продукта.</a:t>
            </a:r>
          </a:p>
          <a:p>
            <a:pPr algn="just"/>
            <a:r>
              <a:rPr lang="ru-RU" sz="900" dirty="0"/>
              <a:t>4. Ако установите повреда или че някоя функция на столчето не работи, трябва да преустановите ползването му, докато не се установи повредата. За целта се свържете с търговския обект, от който сте закупили продукта.</a:t>
            </a:r>
          </a:p>
          <a:p>
            <a:pPr algn="just"/>
            <a:r>
              <a:rPr lang="ru-RU" sz="900" dirty="0"/>
              <a:t>5. </a:t>
            </a:r>
            <a:r>
              <a:rPr lang="ru-RU" sz="900" dirty="0" smtClean="0"/>
              <a:t>Състав </a:t>
            </a:r>
            <a:r>
              <a:rPr lang="ru-RU" sz="900" dirty="0"/>
              <a:t>на тапицерията:</a:t>
            </a:r>
          </a:p>
          <a:p>
            <a:pPr algn="just"/>
            <a:r>
              <a:rPr lang="ru-RU" sz="900" b="1" dirty="0"/>
              <a:t>Външна част: 100% PVC</a:t>
            </a:r>
          </a:p>
          <a:p>
            <a:pPr algn="just"/>
            <a:r>
              <a:rPr lang="ru-RU" sz="900" b="1" dirty="0"/>
              <a:t>Пълнеж: 100% Полиестер</a:t>
            </a:r>
          </a:p>
        </p:txBody>
      </p:sp>
      <p:pic>
        <p:nvPicPr>
          <p:cNvPr id="6"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3130" y="3947160"/>
            <a:ext cx="1639824" cy="283464"/>
          </a:xfrm>
          <a:prstGeom prst="rect">
            <a:avLst/>
          </a:prstGeom>
        </p:spPr>
      </p:pic>
      <p:sp>
        <p:nvSpPr>
          <p:cNvPr id="7" name="Rectangle 6"/>
          <p:cNvSpPr/>
          <p:nvPr/>
        </p:nvSpPr>
        <p:spPr>
          <a:xfrm>
            <a:off x="302034" y="4450780"/>
            <a:ext cx="5081496" cy="923330"/>
          </a:xfrm>
          <a:prstGeom prst="rect">
            <a:avLst/>
          </a:prstGeom>
        </p:spPr>
        <p:txBody>
          <a:bodyPr wrap="square">
            <a:spAutoFit/>
          </a:bodyPr>
          <a:lstStyle/>
          <a:p>
            <a:pPr algn="ctr"/>
            <a:r>
              <a:rPr lang="bg-BG" sz="900" b="1" dirty="0">
                <a:latin typeface="Calibri" panose="020F0502020204030204" pitchFamily="34" charset="0"/>
                <a:ea typeface="Calibri" panose="020F0502020204030204" pitchFamily="34" charset="0"/>
                <a:cs typeface="Times New Roman" panose="02020603050405020304" pitchFamily="18" charset="0"/>
              </a:rPr>
              <a:t>Произведено за </a:t>
            </a:r>
            <a:r>
              <a:rPr lang="en-US" sz="900" b="1" dirty="0">
                <a:latin typeface="Calibri" panose="020F0502020204030204" pitchFamily="34" charset="0"/>
                <a:ea typeface="Calibri" panose="020F0502020204030204" pitchFamily="34" charset="0"/>
                <a:cs typeface="Times New Roman" panose="02020603050405020304" pitchFamily="18" charset="0"/>
              </a:rPr>
              <a:t>MONI </a:t>
            </a:r>
            <a:br>
              <a:rPr lang="en-US" sz="900" b="1" dirty="0">
                <a:latin typeface="Calibri" panose="020F0502020204030204" pitchFamily="34" charset="0"/>
                <a:ea typeface="Calibri" panose="020F0502020204030204" pitchFamily="34" charset="0"/>
                <a:cs typeface="Times New Roman" panose="02020603050405020304" pitchFamily="18" charset="0"/>
              </a:rPr>
            </a:br>
            <a:r>
              <a:rPr lang="bg-BG" sz="900" b="1" dirty="0">
                <a:latin typeface="Calibri" panose="020F0502020204030204" pitchFamily="34" charset="0"/>
                <a:ea typeface="Calibri" panose="020F0502020204030204" pitchFamily="34" charset="0"/>
                <a:cs typeface="Times New Roman" panose="02020603050405020304" pitchFamily="18" charset="0"/>
              </a:rPr>
              <a:t>Производител: Мони Трейд ООД</a:t>
            </a:r>
            <a:br>
              <a:rPr lang="bg-BG" sz="900" b="1" dirty="0">
                <a:latin typeface="Calibri" panose="020F0502020204030204" pitchFamily="34" charset="0"/>
                <a:ea typeface="Calibri" panose="020F0502020204030204" pitchFamily="34" charset="0"/>
                <a:cs typeface="Times New Roman" panose="02020603050405020304" pitchFamily="18" charset="0"/>
              </a:rPr>
            </a:br>
            <a:r>
              <a:rPr lang="bg-BG" sz="900" b="1" dirty="0">
                <a:latin typeface="Calibri" panose="020F0502020204030204" pitchFamily="34" charset="0"/>
                <a:ea typeface="Calibri" panose="020F0502020204030204" pitchFamily="34" charset="0"/>
                <a:cs typeface="Times New Roman" panose="02020603050405020304" pitchFamily="18" charset="0"/>
              </a:rPr>
              <a:t>Произход КНР</a:t>
            </a:r>
            <a:br>
              <a:rPr lang="bg-BG" sz="900" b="1" dirty="0">
                <a:latin typeface="Calibri" panose="020F0502020204030204" pitchFamily="34" charset="0"/>
                <a:ea typeface="Calibri" panose="020F0502020204030204" pitchFamily="34" charset="0"/>
                <a:cs typeface="Times New Roman" panose="02020603050405020304" pitchFamily="18" charset="0"/>
              </a:rPr>
            </a:br>
            <a:r>
              <a:rPr lang="bg-BG" sz="900" b="1" dirty="0">
                <a:latin typeface="Calibri" panose="020F0502020204030204" pitchFamily="34" charset="0"/>
                <a:ea typeface="Calibri" panose="020F0502020204030204" pitchFamily="34" charset="0"/>
                <a:cs typeface="Times New Roman" panose="02020603050405020304" pitchFamily="18" charset="0"/>
              </a:rPr>
              <a:t>Адрес: България, гр. София, кв. Требич, ул. Доло 1</a:t>
            </a:r>
            <a:br>
              <a:rPr lang="bg-BG" sz="900" b="1" dirty="0">
                <a:latin typeface="Calibri" panose="020F0502020204030204" pitchFamily="34" charset="0"/>
                <a:ea typeface="Calibri" panose="020F0502020204030204" pitchFamily="34" charset="0"/>
                <a:cs typeface="Times New Roman" panose="02020603050405020304" pitchFamily="18" charset="0"/>
              </a:rPr>
            </a:br>
            <a:r>
              <a:rPr lang="bg-BG" sz="900" b="1" dirty="0">
                <a:latin typeface="Calibri" panose="020F0502020204030204" pitchFamily="34" charset="0"/>
                <a:ea typeface="Calibri" panose="020F0502020204030204" pitchFamily="34" charset="0"/>
                <a:cs typeface="Times New Roman" panose="02020603050405020304" pitchFamily="18" charset="0"/>
              </a:rPr>
              <a:t>Тел.: 02/ 936 07 90; </a:t>
            </a:r>
            <a:br>
              <a:rPr lang="bg-BG" sz="900" b="1" dirty="0">
                <a:latin typeface="Calibri" panose="020F0502020204030204" pitchFamily="34" charset="0"/>
                <a:ea typeface="Calibri" panose="020F0502020204030204" pitchFamily="34" charset="0"/>
                <a:cs typeface="Times New Roman" panose="02020603050405020304" pitchFamily="18" charset="0"/>
              </a:rPr>
            </a:br>
            <a:r>
              <a:rPr lang="bg-BG" sz="900" b="1" dirty="0">
                <a:latin typeface="Calibri" panose="020F0502020204030204" pitchFamily="34" charset="0"/>
                <a:ea typeface="Calibri" panose="020F0502020204030204" pitchFamily="34" charset="0"/>
                <a:cs typeface="Times New Roman" panose="02020603050405020304" pitchFamily="18" charset="0"/>
              </a:rPr>
              <a:t>Web: </a:t>
            </a:r>
            <a:r>
              <a:rPr lang="bg-BG" sz="900" b="1" u="sng" dirty="0">
                <a:solidFill>
                  <a:srgbClr val="00B0F0"/>
                </a:solidFill>
                <a:latin typeface="Calibri" panose="020F0502020204030204" pitchFamily="34" charset="0"/>
                <a:ea typeface="Calibri" panose="020F0502020204030204" pitchFamily="34" charset="0"/>
                <a:cs typeface="Times New Roman" panose="02020603050405020304" pitchFamily="18" charset="0"/>
              </a:rPr>
              <a:t>www.cangaroo-bg.com</a:t>
            </a:r>
            <a:endParaRPr lang="bg-BG" sz="900" b="1" dirty="0"/>
          </a:p>
        </p:txBody>
      </p:sp>
      <p:sp>
        <p:nvSpPr>
          <p:cNvPr id="8" name="Rounded Rectangle 7"/>
          <p:cNvSpPr/>
          <p:nvPr/>
        </p:nvSpPr>
        <p:spPr>
          <a:xfrm>
            <a:off x="302034" y="5339820"/>
            <a:ext cx="5081496" cy="220156"/>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EN</a:t>
            </a:r>
            <a:endParaRPr lang="bg-BG" sz="900" b="1" dirty="0">
              <a:solidFill>
                <a:schemeClr val="tx1"/>
              </a:solidFill>
            </a:endParaRPr>
          </a:p>
        </p:txBody>
      </p:sp>
      <p:sp>
        <p:nvSpPr>
          <p:cNvPr id="10" name="TextBox 42"/>
          <p:cNvSpPr txBox="1"/>
          <p:nvPr/>
        </p:nvSpPr>
        <p:spPr>
          <a:xfrm>
            <a:off x="6797040" y="60357"/>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it-IT" sz="900" b="1" smtClean="0">
                <a:solidFill>
                  <a:schemeClr val="tx1"/>
                </a:solidFill>
                <a:cs typeface="Arial" pitchFamily="34" charset="0"/>
              </a:rPr>
              <a:t>INDICAZIONI PER LA PULIZIA E LA MANUTENZIONE</a:t>
            </a:r>
            <a:endParaRPr lang="bg-BG" sz="900" b="1" dirty="0">
              <a:solidFill>
                <a:schemeClr val="tx1"/>
              </a:solidFill>
              <a:cs typeface="Arial" pitchFamily="34" charset="0"/>
            </a:endParaRPr>
          </a:p>
        </p:txBody>
      </p:sp>
      <p:sp>
        <p:nvSpPr>
          <p:cNvPr id="11" name="Rectangle 10"/>
          <p:cNvSpPr/>
          <p:nvPr/>
        </p:nvSpPr>
        <p:spPr>
          <a:xfrm>
            <a:off x="6797040" y="315746"/>
            <a:ext cx="5055870" cy="5463034"/>
          </a:xfrm>
          <a:prstGeom prst="rect">
            <a:avLst/>
          </a:prstGeom>
        </p:spPr>
        <p:txBody>
          <a:bodyPr wrap="square">
            <a:spAutoFit/>
          </a:bodyPr>
          <a:lstStyle/>
          <a:p>
            <a:pPr marL="342900" lvl="0" indent="-342900">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Pulizia e manutenzione: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Pulire le parti in plastica e in metallo del prodotto solo con un panno inumidito.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Per pulire la fodera, le parti metalliche o in plastica contaminate del prodotto, utilizzare un panno morbido o una spugna leggermente inumiditi con acqua calda e un detergente delicato.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Non pulire con detergenti aggressivi contenenti particelle abrasive, detergenti a base di ammoniaca, candeggina o alcool.</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Lasciare il prodotto asciugare completamente dopo la pulizia e poi riporlo.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Non mettere nessun articolo su o nel seggiolone per evitare danneggiamenti alla sua struttura.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Conservare il prodotto in un luogo asciutto e pulito. NON esporre il prodotto all’effetto della luce diretta del sole, la pioggia, l’umidità o bruschi cambiamenti di temperatura.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2. Per garantire la sicurezza del vostro bambino e l’uso prolungato di questo seggiolone, consigliamo di controllare regolarmente i dispositivi di bloccaggio, le cinture di sicurezza e gli agganci, gli allacciamenti e i meccanismi di regolazione del seggiolone e i meccanismi di fissaggio per usura, danni o strappi.</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3. Se si riscontrano collegamenti allentati, parti strappate, fessurate o danneggiate, queste devono essere riparate o sostituite con parti originali da un centro di assistenza autorizzato. A tal fine, contatta il punto di vendita presso il quale è stato acquistato il prodotto.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4. Se si riscontra un guasto o che una funzione del seggiolone non funziona, è necessario smettere di utilizzarlo fino a quando non viene accertato il guasto. A tal fine, contatta il punto di vendita presso il quale è stato acquistato il prodotto.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5. Composizione della fodera: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Parte esterna: 100% PVC</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Imbottitura: 100% Poliestere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Prodotto per MONI </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Produttore: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Moni Trade S.r.l.</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Origine Repubblica Popolare Cinese</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Indirizzo: Bulgaria, città di Sofia, quartiere di Trebich, Via Dolo, 1</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Tel.: 02/ 936 07 90; </a:t>
            </a:r>
            <a:br>
              <a:rPr lang="it-IT" sz="900" b="1" dirty="0">
                <a:latin typeface="Times New Roman" panose="02020603050405020304" pitchFamily="18" charset="0"/>
                <a:ea typeface="Calibri" panose="020F0502020204030204" pitchFamily="34" charset="0"/>
                <a:cs typeface="Times New Roman" panose="02020603050405020304" pitchFamily="18" charset="0"/>
              </a:rPr>
            </a:br>
            <a:r>
              <a:rPr lang="it-IT" sz="900" b="1" dirty="0">
                <a:latin typeface="Times New Roman" panose="02020603050405020304" pitchFamily="18" charset="0"/>
                <a:ea typeface="Calibri" panose="020F0502020204030204" pitchFamily="34" charset="0"/>
                <a:cs typeface="Times New Roman" panose="02020603050405020304" pitchFamily="18" charset="0"/>
              </a:rPr>
              <a:t>Web: </a:t>
            </a:r>
            <a:r>
              <a:rPr lang="it-IT" sz="900" b="1" u="sng" dirty="0">
                <a:latin typeface="Times New Roman" panose="02020603050405020304" pitchFamily="18" charset="0"/>
                <a:ea typeface="Calibri" panose="020F0502020204030204" pitchFamily="34" charset="0"/>
                <a:cs typeface="Times New Roman" panose="02020603050405020304" pitchFamily="18" charset="0"/>
              </a:rPr>
              <a:t>www.cangaroo-bg.com</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12680" y="3737109"/>
            <a:ext cx="1698189" cy="283464"/>
          </a:xfrm>
          <a:prstGeom prst="rect">
            <a:avLst/>
          </a:prstGeom>
        </p:spPr>
      </p:pic>
      <p:sp>
        <p:nvSpPr>
          <p:cNvPr id="13" name="TextBox 49"/>
          <p:cNvSpPr txBox="1">
            <a:spLocks noChangeAspect="1"/>
          </p:cNvSpPr>
          <p:nvPr/>
        </p:nvSpPr>
        <p:spPr>
          <a:xfrm>
            <a:off x="11468580" y="6548373"/>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33</a:t>
            </a:r>
            <a:endParaRPr lang="bg-BG" sz="800" b="1" dirty="0">
              <a:latin typeface="Arial" pitchFamily="34" charset="0"/>
              <a:cs typeface="Arial" pitchFamily="34" charset="0"/>
            </a:endParaRPr>
          </a:p>
        </p:txBody>
      </p:sp>
      <p:sp>
        <p:nvSpPr>
          <p:cNvPr id="14" name="Rectangle 13"/>
          <p:cNvSpPr/>
          <p:nvPr/>
        </p:nvSpPr>
        <p:spPr>
          <a:xfrm>
            <a:off x="302034" y="5516494"/>
            <a:ext cx="5081496" cy="1061829"/>
          </a:xfrm>
          <a:prstGeom prst="rect">
            <a:avLst/>
          </a:prstGeom>
        </p:spPr>
        <p:txBody>
          <a:bodyPr wrap="square">
            <a:spAutoFit/>
          </a:bodyPr>
          <a:lstStyle/>
          <a:p>
            <a:r>
              <a:rPr lang="en-GB" sz="900" b="1" dirty="0">
                <a:latin typeface="Times New Roman" panose="02020603050405020304" pitchFamily="18" charset="0"/>
                <a:ea typeface="Times New Roman" panose="02020603050405020304" pitchFamily="18" charset="0"/>
                <a:cs typeface="Calibri" panose="020F0502020204030204" pitchFamily="34" charset="0"/>
              </a:rPr>
              <a:t>SUITABLE FOR CHILDREN WEIGHING UNDER 15 KG (6-36 MONTHS). THIS HIGH CHAIR COMPLIES WITH EUROPEAN SAFETY STANDARD EN </a:t>
            </a:r>
            <a:r>
              <a:rPr lang="en-GB" sz="900" b="1" dirty="0" smtClean="0">
                <a:latin typeface="Times New Roman" panose="02020603050405020304" pitchFamily="18" charset="0"/>
                <a:ea typeface="Times New Roman" panose="02020603050405020304" pitchFamily="18" charset="0"/>
                <a:cs typeface="Calibri" panose="020F0502020204030204" pitchFamily="34" charset="0"/>
              </a:rPr>
              <a:t>14988:2017+A1:2020.</a:t>
            </a:r>
            <a:r>
              <a:rPr lang="en-GB" sz="900" dirty="0" smtClean="0">
                <a:latin typeface="Times New Roman" panose="02020603050405020304" pitchFamily="18" charset="0"/>
                <a:ea typeface="Times New Roman" panose="02020603050405020304" pitchFamily="18" charset="0"/>
                <a:cs typeface="Calibri" panose="020F0502020204030204" pitchFamily="34" charset="0"/>
              </a:rPr>
              <a:t> </a:t>
            </a:r>
            <a:r>
              <a:rPr lang="en-GB" sz="900" dirty="0">
                <a:latin typeface="Times New Roman" panose="02020603050405020304" pitchFamily="18" charset="0"/>
                <a:ea typeface="Times New Roman" panose="02020603050405020304" pitchFamily="18" charset="0"/>
                <a:cs typeface="Calibri" panose="020F0502020204030204" pitchFamily="34" charset="0"/>
              </a:rPr>
              <a:t>The </a:t>
            </a:r>
            <a:r>
              <a:rPr lang="en-GB" sz="900" dirty="0" err="1">
                <a:latin typeface="Times New Roman" panose="02020603050405020304" pitchFamily="18" charset="0"/>
                <a:ea typeface="Times New Roman" panose="02020603050405020304" pitchFamily="18" charset="0"/>
                <a:cs typeface="Calibri" panose="020F0502020204030204" pitchFamily="34" charset="0"/>
              </a:rPr>
              <a:t>Scaut</a:t>
            </a:r>
            <a:r>
              <a:rPr lang="en-GB" sz="900" dirty="0">
                <a:latin typeface="Times New Roman" panose="02020603050405020304" pitchFamily="18" charset="0"/>
                <a:ea typeface="Times New Roman" panose="02020603050405020304" pitchFamily="18" charset="0"/>
                <a:cs typeface="Calibri" panose="020F0502020204030204" pitchFamily="34" charset="0"/>
              </a:rPr>
              <a:t> high chair is carefully designed with baby safety in mind and features a large tray with a cup holder, a seat that can be cleaned with a towel and a five-point belt. The high chair also folds compactly for storage. Suitable for children who are able to stand up on their own (6-36 months).</a:t>
            </a:r>
            <a:endParaRPr lang="en-US" sz="900" dirty="0">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To ensure safe, trouble-free use, please take the time to read the important safety warnings below and the following instructions.</a:t>
            </a:r>
            <a:endParaRPr lang="en-US" sz="9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05537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479" y="6629127"/>
            <a:ext cx="396000" cy="180000"/>
          </a:xfrm>
          <a:prstGeom prst="roundRect">
            <a:avLst/>
          </a:prstGeom>
          <a:noFill/>
          <a:ln w="6350">
            <a:solidFill>
              <a:schemeClr val="tx1"/>
            </a:solidFill>
          </a:ln>
        </p:spPr>
        <p:txBody>
          <a:bodyPr wrap="square" rtlCol="0" anchor="ctr">
            <a:spAutoFit/>
          </a:bodyPr>
          <a:lstStyle/>
          <a:p>
            <a:pPr algn="ctr"/>
            <a:r>
              <a:rPr lang="en-US" sz="1000" b="1" dirty="0" smtClean="0">
                <a:latin typeface="Arial" pitchFamily="34" charset="0"/>
                <a:cs typeface="Arial" pitchFamily="34" charset="0"/>
              </a:rPr>
              <a:t>7</a:t>
            </a:r>
            <a:endParaRPr lang="bg-BG" sz="1000" b="1" dirty="0">
              <a:latin typeface="Arial" pitchFamily="34" charset="0"/>
              <a:cs typeface="Arial" pitchFamily="34" charset="0"/>
            </a:endParaRPr>
          </a:p>
        </p:txBody>
      </p:sp>
      <p:sp>
        <p:nvSpPr>
          <p:cNvPr id="3" name="TextBox 2"/>
          <p:cNvSpPr txBox="1"/>
          <p:nvPr/>
        </p:nvSpPr>
        <p:spPr>
          <a:xfrm>
            <a:off x="314478" y="52689"/>
            <a:ext cx="5080481"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RECOMMENDATIONS AND WARNINGS FOR SAFE USE</a:t>
            </a:r>
            <a:endParaRPr lang="bg-BG" sz="900" b="1" dirty="0">
              <a:solidFill>
                <a:schemeClr val="tx1"/>
              </a:solidFill>
              <a:cs typeface="Arial" pitchFamily="34" charset="0"/>
            </a:endParaRPr>
          </a:p>
        </p:txBody>
      </p:sp>
      <p:sp>
        <p:nvSpPr>
          <p:cNvPr id="4" name="TextBox 3"/>
          <p:cNvSpPr txBox="1"/>
          <p:nvPr/>
        </p:nvSpPr>
        <p:spPr>
          <a:xfrm>
            <a:off x="314477" y="308078"/>
            <a:ext cx="5080481" cy="338554"/>
          </a:xfrm>
          <a:prstGeom prst="rect">
            <a:avLst/>
          </a:prstGeom>
          <a:noFill/>
        </p:spPr>
        <p:txBody>
          <a:bodyPr wrap="square" rtlCol="0">
            <a:spAutoFit/>
          </a:bodyPr>
          <a:lstStyle/>
          <a:p>
            <a:pPr algn="ctr"/>
            <a:r>
              <a:rPr lang="en-US" sz="800" b="1" dirty="0" smtClean="0">
                <a:cs typeface="Arial" pitchFamily="34" charset="0"/>
              </a:rPr>
              <a:t>READ THESE INSTRUCTIONS CAREFULLY BEFORE USING THE PRODUCT AND KEEP THEM FOR FUTURE REFERENCE. THE CORRECT USE AND MAINTENANCE OF THIS PRODUCT IS OF GREAT IMPORTANCE.</a:t>
            </a:r>
            <a:endParaRPr lang="bg-BG" sz="800" b="1" dirty="0" smtClean="0">
              <a:cs typeface="Arial" pitchFamily="34" charset="0"/>
            </a:endParaRPr>
          </a:p>
        </p:txBody>
      </p:sp>
      <p:pic>
        <p:nvPicPr>
          <p:cNvPr id="5" name="Картина 1"/>
          <p:cNvPicPr>
            <a:picLocks noChangeAspect="1"/>
          </p:cNvPicPr>
          <p:nvPr/>
        </p:nvPicPr>
        <p:blipFill>
          <a:blip r:embed="rId2"/>
          <a:stretch>
            <a:fillRect/>
          </a:stretch>
        </p:blipFill>
        <p:spPr>
          <a:xfrm>
            <a:off x="2225770" y="646632"/>
            <a:ext cx="1257894" cy="900000"/>
          </a:xfrm>
          <a:prstGeom prst="rect">
            <a:avLst/>
          </a:prstGeom>
        </p:spPr>
      </p:pic>
      <p:sp>
        <p:nvSpPr>
          <p:cNvPr id="6" name="Rectangle 5"/>
          <p:cNvSpPr/>
          <p:nvPr/>
        </p:nvSpPr>
        <p:spPr>
          <a:xfrm>
            <a:off x="-289560" y="1546632"/>
            <a:ext cx="6096000" cy="256993"/>
          </a:xfrm>
          <a:prstGeom prst="rect">
            <a:avLst/>
          </a:prstGeom>
        </p:spPr>
        <p:txBody>
          <a:bodyPr>
            <a:spAutoFit/>
          </a:bodyPr>
          <a:lstStyle/>
          <a:p>
            <a:pPr marL="457200" algn="ctr">
              <a:lnSpc>
                <a:spcPct val="107000"/>
              </a:lnSpc>
              <a:spcAft>
                <a:spcPts val="800"/>
              </a:spcAft>
            </a:pPr>
            <a:r>
              <a:rPr lang="en-GB" sz="1000" b="1" dirty="0">
                <a:latin typeface="Times New Roman" panose="02020603050405020304" pitchFamily="18" charset="0"/>
                <a:ea typeface="Times New Roman" panose="02020603050405020304" pitchFamily="18" charset="0"/>
                <a:cs typeface="Calibri" panose="020F0502020204030204" pitchFamily="34" charset="0"/>
              </a:rPr>
              <a:t>ATTENTION! DO NOT LEAVE THE CHILD UNATTENDED!</a:t>
            </a:r>
            <a:endParaRPr lang="en-US" sz="1000" dirty="0">
              <a:effectLst/>
              <a:latin typeface="Calibri" panose="020F0502020204030204" pitchFamily="34" charset="0"/>
              <a:ea typeface="Times New Roman" panose="02020603050405020304" pitchFamily="18" charset="0"/>
            </a:endParaRPr>
          </a:p>
        </p:txBody>
      </p:sp>
      <p:sp>
        <p:nvSpPr>
          <p:cNvPr id="7" name="Rectangle 6"/>
          <p:cNvSpPr/>
          <p:nvPr/>
        </p:nvSpPr>
        <p:spPr>
          <a:xfrm>
            <a:off x="314477" y="1675128"/>
            <a:ext cx="5080481" cy="4939814"/>
          </a:xfrm>
          <a:prstGeom prst="rect">
            <a:avLst/>
          </a:prstGeom>
        </p:spPr>
        <p:txBody>
          <a:bodyPr wrap="square">
            <a:spAutoFit/>
          </a:bodyPr>
          <a:lstStyle/>
          <a:p>
            <a:r>
              <a:rPr lang="en-GB" sz="900" b="1" dirty="0">
                <a:latin typeface="Times New Roman" panose="02020603050405020304" pitchFamily="18" charset="0"/>
                <a:ea typeface="Times New Roman" panose="02020603050405020304" pitchFamily="18" charset="0"/>
                <a:cs typeface="Calibri" panose="020F0502020204030204" pitchFamily="34" charset="0"/>
              </a:rPr>
              <a:t>ATTENTION! </a:t>
            </a:r>
            <a:r>
              <a:rPr lang="en-GB" sz="900" dirty="0">
                <a:latin typeface="Times New Roman" panose="02020603050405020304" pitchFamily="18" charset="0"/>
                <a:ea typeface="Times New Roman" panose="02020603050405020304" pitchFamily="18" charset="0"/>
                <a:cs typeface="Calibri" panose="020F0502020204030204" pitchFamily="34" charset="0"/>
              </a:rPr>
              <a:t>Please observe and follow the following warnings for the use of the product! Failure to do so could result in serious injury or harm to your child!</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a:t>
            </a:r>
            <a:r>
              <a:rPr lang="en-GB" sz="900" b="1" dirty="0">
                <a:latin typeface="Times New Roman" panose="02020603050405020304" pitchFamily="18" charset="0"/>
                <a:ea typeface="Times New Roman" panose="02020603050405020304" pitchFamily="18" charset="0"/>
                <a:cs typeface="Calibri" panose="020F0502020204030204" pitchFamily="34" charset="0"/>
              </a:rPr>
              <a:t> ATTENTION! NEVER LEAVE THE CHILD UNATTENDED!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 Always use the locking system.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3. Risk of falling: do not allow the child to climb on the product!</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4. Do not use the product if any part is not placed correctly and firmly.</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5. Keep in mind that it is dangerous to place the product near open flames and other sources of strong heat.</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6. Risk of tilting if the child can reach a table or other structure with her foot.</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7. </a:t>
            </a:r>
            <a:r>
              <a:rPr lang="en-GB" sz="900" b="1" dirty="0">
                <a:latin typeface="Times New Roman" panose="02020603050405020304" pitchFamily="18" charset="0"/>
                <a:ea typeface="Times New Roman" panose="02020603050405020304" pitchFamily="18" charset="0"/>
                <a:cs typeface="Calibri" panose="020F0502020204030204" pitchFamily="34" charset="0"/>
              </a:rPr>
              <a:t>ATTENTION! </a:t>
            </a:r>
            <a:r>
              <a:rPr lang="en-GB" sz="900" dirty="0">
                <a:latin typeface="Times New Roman" panose="02020603050405020304" pitchFamily="18" charset="0"/>
                <a:ea typeface="Times New Roman" panose="02020603050405020304" pitchFamily="18" charset="0"/>
                <a:cs typeface="Calibri" panose="020F0502020204030204" pitchFamily="34" charset="0"/>
              </a:rPr>
              <a:t>Do not use the product until the child is able to sit alone without assistance.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8.  Do not use the product if any part is broken, chipped or missing.</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9. Keep children away when folding or unfolding the product to avoid injury.</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10. The product is intended for children who can sit upright without assistance, and up to 3 years of age or with a maximum weight of 15 kg.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11. The weight of the child must not exceed the maximum permissible weight for the product - 15 kg.</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12. Always use the chair on flat surfaces.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13. </a:t>
            </a:r>
            <a:r>
              <a:rPr lang="en-GB" sz="900" b="1" dirty="0">
                <a:latin typeface="Times New Roman" panose="02020603050405020304" pitchFamily="18" charset="0"/>
                <a:ea typeface="Times New Roman" panose="02020603050405020304" pitchFamily="18" charset="0"/>
                <a:cs typeface="Calibri" panose="020F0502020204030204" pitchFamily="34" charset="0"/>
              </a:rPr>
              <a:t>ATTENTION!  </a:t>
            </a:r>
            <a:r>
              <a:rPr lang="en-GB" sz="900" dirty="0">
                <a:latin typeface="Times New Roman" panose="02020603050405020304" pitchFamily="18" charset="0"/>
                <a:ea typeface="Times New Roman" panose="02020603050405020304" pitchFamily="18" charset="0"/>
                <a:cs typeface="Calibri" panose="020F0502020204030204" pitchFamily="34" charset="0"/>
              </a:rPr>
              <a:t>This product is not a toy. Use the chair only for its intended purpose!</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14. Before use, check the condition of the seat and if you find loose joints, worn, missing or broken parts, discontinue use. Contact the dealer from whom you purchased the product to repair the damage. Do not try to remove it yourself.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15. Always secure the safety belt when the child is in the chair to ensure her safety and to prevent the risk of serious injury if the child accidentally stands up, slips off the chair and falls.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16. Before using the product, make sure the safety belts are properly fastened.</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17. Check each time whether the belts are twisted or change their length when fastened; check for torn, frayed or missing parts. Before use, check that they are firmly attached to the construction of the seat, the serviceability of the fastening buckles and adjust the length of the belts! Plastic buckles and fasteners must be strong and ensure a secure connection!</a:t>
            </a:r>
            <a:endParaRPr lang="en-US" sz="900" dirty="0" smtClean="0">
              <a:effectLst/>
              <a:latin typeface="Calibri" panose="020F0502020204030204" pitchFamily="34" charset="0"/>
              <a:ea typeface="Times New Roman" panose="02020603050405020304" pitchFamily="18" charset="0"/>
            </a:endParaRPr>
          </a:p>
          <a:p>
            <a:r>
              <a:rPr lang="en-GB" sz="900" b="1" dirty="0">
                <a:latin typeface="Times New Roman" panose="02020603050405020304" pitchFamily="18" charset="0"/>
                <a:ea typeface="Times New Roman" panose="02020603050405020304" pitchFamily="18" charset="0"/>
                <a:cs typeface="Calibri" panose="020F0502020204030204" pitchFamily="34" charset="0"/>
              </a:rPr>
              <a:t>18. ATTENTION! ALWAYS BEFORE USE, CHECK THE FUNCTIONING OF THE LOCKING MECHANISMS!</a:t>
            </a:r>
            <a:endParaRPr lang="en-US" sz="900" dirty="0" smtClean="0">
              <a:effectLst/>
              <a:latin typeface="Calibri" panose="020F0502020204030204" pitchFamily="34" charset="0"/>
              <a:ea typeface="Times New Roman" panose="02020603050405020304" pitchFamily="18" charset="0"/>
            </a:endParaRPr>
          </a:p>
          <a:p>
            <a:r>
              <a:rPr lang="en-GB" sz="900" b="1" dirty="0">
                <a:latin typeface="Times New Roman" panose="02020603050405020304" pitchFamily="18" charset="0"/>
                <a:ea typeface="Times New Roman" panose="02020603050405020304" pitchFamily="18" charset="0"/>
                <a:cs typeface="Calibri" panose="020F0502020204030204" pitchFamily="34" charset="0"/>
              </a:rPr>
              <a:t>19. ATTENTION! KEEP AWAY FROM FIRE AND OTHER SOURCES OF HEAT! THERE IS A RISK OF INJURY TO THE CHILD OR DAMAGE TO THE PRODUCT. DO NOT STORE AND DO NOT USE NEAR OPEN FIRE OR OTHER HEAT SOURCES - ELECTRIC HEATERS, GAS STOVES ETC, </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20. The product should only be assembled by an adult. Children must not be present during assembly</a:t>
            </a:r>
            <a:r>
              <a:rPr lang="en-GB" sz="900" dirty="0" smtClean="0">
                <a:latin typeface="Times New Roman" panose="02020603050405020304" pitchFamily="18" charset="0"/>
                <a:ea typeface="Times New Roman" panose="02020603050405020304" pitchFamily="18" charset="0"/>
                <a:cs typeface="Calibri" panose="020F0502020204030204" pitchFamily="34" charset="0"/>
              </a:rPr>
              <a:t>.</a:t>
            </a:r>
            <a:endParaRPr lang="bg-BG" sz="900" dirty="0" smtClean="0">
              <a:latin typeface="Times New Roman" panose="02020603050405020304" pitchFamily="18" charset="0"/>
              <a:ea typeface="Times New Roman" panose="02020603050405020304" pitchFamily="18" charset="0"/>
              <a:cs typeface="Calibri" panose="020F0502020204030204" pitchFamily="34" charset="0"/>
            </a:endParaRPr>
          </a:p>
          <a:p>
            <a:r>
              <a:rPr lang="en-US" sz="900" dirty="0" smtClean="0">
                <a:effectLst/>
                <a:latin typeface="Calibri" panose="020F0502020204030204" pitchFamily="34" charset="0"/>
                <a:ea typeface="Times New Roman" panose="02020603050405020304" pitchFamily="18" charset="0"/>
              </a:rPr>
              <a:t>21. The chair is suitable for use by one child only! Do not place or allow several children to use the product at the same time!</a:t>
            </a:r>
            <a:endParaRPr lang="en-US" sz="900" dirty="0">
              <a:effectLst/>
              <a:latin typeface="Calibri" panose="020F0502020204030204" pitchFamily="34" charset="0"/>
              <a:ea typeface="Times New Roman" panose="02020603050405020304" pitchFamily="18" charset="0"/>
            </a:endParaRPr>
          </a:p>
        </p:txBody>
      </p:sp>
      <p:sp>
        <p:nvSpPr>
          <p:cNvPr id="8" name="TextBox 42"/>
          <p:cNvSpPr txBox="1"/>
          <p:nvPr/>
        </p:nvSpPr>
        <p:spPr>
          <a:xfrm>
            <a:off x="6797040" y="52689"/>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PARTI</a:t>
            </a:r>
            <a:endParaRPr lang="bg-BG" sz="900" b="1" dirty="0">
              <a:solidFill>
                <a:schemeClr val="tx1"/>
              </a:solidFill>
              <a:cs typeface="Arial" pitchFamily="34" charset="0"/>
            </a:endParaRPr>
          </a:p>
        </p:txBody>
      </p:sp>
      <p:sp>
        <p:nvSpPr>
          <p:cNvPr id="9" name="Rectangle 8"/>
          <p:cNvSpPr/>
          <p:nvPr/>
        </p:nvSpPr>
        <p:spPr>
          <a:xfrm>
            <a:off x="6797040" y="308078"/>
            <a:ext cx="5055870" cy="388696"/>
          </a:xfrm>
          <a:prstGeom prst="rect">
            <a:avLst/>
          </a:prstGeom>
        </p:spPr>
        <p:txBody>
          <a:bodyPr wrap="square">
            <a:spAutoFit/>
          </a:bodyPr>
          <a:lstStyle/>
          <a:p>
            <a:pPr>
              <a:lnSpc>
                <a:spcPct val="107000"/>
              </a:lnSpc>
              <a:spcAft>
                <a:spcPts val="8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1. Vassoio; 2. Cintura a 5 punti; 3. Poggiapiedi; 4. Tasto di blocco: 5. Gambe anteriori (più larghe nella parte superiore); 6. Cesto portagiochi; 7. Gambe posteriori (più strette nella parte superiore); </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42"/>
          <p:cNvSpPr txBox="1"/>
          <p:nvPr/>
        </p:nvSpPr>
        <p:spPr>
          <a:xfrm>
            <a:off x="6797040" y="696774"/>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Istruzioni di assemblaggio</a:t>
            </a:r>
            <a:endParaRPr lang="bg-BG" sz="900" b="1" dirty="0">
              <a:solidFill>
                <a:schemeClr val="tx1"/>
              </a:solidFill>
              <a:cs typeface="Arial" pitchFamily="34" charset="0"/>
            </a:endParaRPr>
          </a:p>
        </p:txBody>
      </p:sp>
      <p:sp>
        <p:nvSpPr>
          <p:cNvPr id="11" name="Rectangle 10"/>
          <p:cNvSpPr/>
          <p:nvPr/>
        </p:nvSpPr>
        <p:spPr>
          <a:xfrm>
            <a:off x="6717030" y="952163"/>
            <a:ext cx="5135880" cy="3954224"/>
          </a:xfrm>
          <a:prstGeom prst="rect">
            <a:avLst/>
          </a:prstGeom>
        </p:spPr>
        <p:txBody>
          <a:bodyPr wrap="square">
            <a:spAutoFit/>
          </a:bodyPr>
          <a:lstStyle/>
          <a:p>
            <a:pPr>
              <a:lnSpc>
                <a:spcPct val="107000"/>
              </a:lnSpc>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IMPORTANTE! CONSERVARE PER RIFERIMENTI FUTURI - LEGGERE ATTENTAMENTE E SEGUIRE RIGOROSAMENTE LE ISTRUZIONI DI ASSEMBLAGGIO E MANUTENZIONE FORNITE DAL COSTRUTTORE.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Sollevare lo schienale della seduta, come indicato alla figura 1</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Premere il tasto di blocco per garantire la stabilità del telaio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Aprire la parte superiore delle gambe. Inserire le gambe anteriori e posteriori nei rispettivi tubi della seduta. Premere finché non si sente un click e i tasti a molla si stringono ed escono dai fori previsti per loro. (fig.) 3-4)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Inserire il telaio del vassoio nei fori situati nella parte superiore dello schienale. Premere finché non si sente un click e i tasti a molla si stringono ed escono dai fori previsti per loro. (fig.) 5)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Aprire il seggiolone e girare il vassoio posizionandolo sulla leva di supporto. Quindi premere fino a sentire un click e bloccare (fig. 6)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Il supporto utilizzando la cintura mostrata come indicato alla figura (fig. 6)</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UTILIZZO DELLA CINTURA DI SICUREZZA A 5 PUNTI – Vedere Figura 5: La cintura di sicurezza a 5 punti è prevista per garantire la sicurezza del vostro bambino e deve essere sempre usata.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 Per sganciare l’a cintura premere il tasto della fibbia (a) e tirare le linguette di chiusura.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       - Per allacciare la cintura mettere le linguette di chiusura delle cinghie (b) girovita nei fori della fibbia e premere finché non scattano.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it-IT" sz="900" dirty="0">
                <a:latin typeface="Times New Roman" panose="02020603050405020304" pitchFamily="18" charset="0"/>
                <a:ea typeface="Calibri" panose="020F0502020204030204" pitchFamily="34" charset="0"/>
              </a:rPr>
              <a:t>Sulle bretelle e la cintura girovita (c) sono installati regolatori scorrevoli (c). Le cinghie devono essere regolate con precauzione tenendo conto della comodità del bambino</a:t>
            </a:r>
            <a:endParaRPr lang="en-US" sz="900" dirty="0"/>
          </a:p>
        </p:txBody>
      </p:sp>
      <p:sp>
        <p:nvSpPr>
          <p:cNvPr id="12" name="TextBox 42"/>
          <p:cNvSpPr txBox="1"/>
          <p:nvPr/>
        </p:nvSpPr>
        <p:spPr>
          <a:xfrm>
            <a:off x="6797040" y="4906387"/>
            <a:ext cx="505587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smtClean="0">
                <a:solidFill>
                  <a:schemeClr val="tx1"/>
                </a:solidFill>
                <a:cs typeface="Arial" pitchFamily="34" charset="0"/>
              </a:rPr>
              <a:t>Chiusura </a:t>
            </a:r>
            <a:endParaRPr lang="bg-BG" sz="900" b="1" dirty="0">
              <a:solidFill>
                <a:schemeClr val="tx1"/>
              </a:solidFill>
              <a:cs typeface="Arial" pitchFamily="34" charset="0"/>
            </a:endParaRPr>
          </a:p>
        </p:txBody>
      </p:sp>
      <p:sp>
        <p:nvSpPr>
          <p:cNvPr id="13" name="TextBox 49"/>
          <p:cNvSpPr txBox="1">
            <a:spLocks noChangeAspect="1"/>
          </p:cNvSpPr>
          <p:nvPr/>
        </p:nvSpPr>
        <p:spPr>
          <a:xfrm>
            <a:off x="11468580" y="6557746"/>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32</a:t>
            </a:r>
            <a:endParaRPr lang="bg-BG" sz="800" b="1" dirty="0">
              <a:latin typeface="Arial" pitchFamily="34" charset="0"/>
              <a:cs typeface="Arial" pitchFamily="34" charset="0"/>
            </a:endParaRPr>
          </a:p>
        </p:txBody>
      </p:sp>
      <p:sp>
        <p:nvSpPr>
          <p:cNvPr id="14" name="Rectangle 13"/>
          <p:cNvSpPr/>
          <p:nvPr/>
        </p:nvSpPr>
        <p:spPr>
          <a:xfrm>
            <a:off x="6797040" y="5161776"/>
            <a:ext cx="5055870" cy="1141018"/>
          </a:xfrm>
          <a:prstGeom prst="rect">
            <a:avLst/>
          </a:prstGeom>
        </p:spPr>
        <p:txBody>
          <a:bodyPr wrap="square">
            <a:spAutoFit/>
          </a:bodyPr>
          <a:lstStyle/>
          <a:p>
            <a:pPr marL="342900" lvl="0" indent="-342900">
              <a:lnSpc>
                <a:spcPct val="107000"/>
              </a:lnSpc>
              <a:spcAft>
                <a:spcPts val="8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Sganciare la clip della cinghia dal fondo del vassoio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Sganciare la clip della cinghia dal fondo del supporto (fig. 13)</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Ruotare il vassoio fino alla sua aderenza completa sulla parte posteriore del seggiolone. (fig. 12)</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it-IT" sz="900" dirty="0">
                <a:latin typeface="Times New Roman" panose="02020603050405020304" pitchFamily="18" charset="0"/>
                <a:ea typeface="Calibri" panose="020F0502020204030204" pitchFamily="34" charset="0"/>
                <a:cs typeface="Times New Roman" panose="02020603050405020304" pitchFamily="18" charset="0"/>
              </a:rPr>
              <a:t>Premere contemporaneamente i due tasti che si trovano sulla parte inferiore di entrambi i lati del telaio e tirare verso di se. (fig.14)</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1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8</a:t>
            </a:r>
            <a:endParaRPr lang="bg-BG" sz="900" b="1" dirty="0">
              <a:latin typeface="Arial" pitchFamily="34" charset="0"/>
              <a:cs typeface="Arial" pitchFamily="34" charset="0"/>
            </a:endParaRPr>
          </a:p>
        </p:txBody>
      </p:sp>
      <p:sp>
        <p:nvSpPr>
          <p:cNvPr id="3" name="Rectangle 2"/>
          <p:cNvSpPr/>
          <p:nvPr/>
        </p:nvSpPr>
        <p:spPr>
          <a:xfrm>
            <a:off x="339453" y="-22860"/>
            <a:ext cx="4998356" cy="2308324"/>
          </a:xfrm>
          <a:prstGeom prst="rect">
            <a:avLst/>
          </a:prstGeom>
        </p:spPr>
        <p:txBody>
          <a:bodyPr wrap="square">
            <a:spAutoFit/>
          </a:bodyPr>
          <a:lstStyle/>
          <a:p>
            <a:r>
              <a:rPr lang="en-GB" sz="900" dirty="0">
                <a:latin typeface="Times New Roman" panose="02020603050405020304" pitchFamily="18" charset="0"/>
                <a:ea typeface="Times New Roman" panose="02020603050405020304" pitchFamily="18" charset="0"/>
                <a:cs typeface="Calibri" panose="020F0502020204030204" pitchFamily="34" charset="0"/>
              </a:rPr>
              <a:t>22. Before placing the child in the seat, make sure that it is fully unfolded and locked in the open position and that all locking mechanisms are tightly closed! This will prevent the child from being injured by sudden folding of the chair.</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23. Do not allow the child to stand upright on the chair!</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24. The tray is not designed to keep your child in the chair!</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25. Do not use the high chair without the tray and always make sure it is firmly mounted.</a:t>
            </a:r>
            <a:endParaRPr lang="en-US" sz="900" dirty="0" smtClean="0">
              <a:effectLst/>
              <a:latin typeface="Calibri" panose="020F0502020204030204" pitchFamily="34" charset="0"/>
              <a:ea typeface="Times New Roman" panose="02020603050405020304" pitchFamily="18" charset="0"/>
            </a:endParaRPr>
          </a:p>
          <a:p>
            <a:r>
              <a:rPr lang="en-GB" sz="900" dirty="0" smtClean="0">
                <a:solidFill>
                  <a:srgbClr val="000000"/>
                </a:solidFill>
                <a:effectLst/>
                <a:latin typeface="Times New Roman" panose="02020603050405020304" pitchFamily="18" charset="0"/>
                <a:ea typeface="Times New Roman" panose="02020603050405020304" pitchFamily="18" charset="0"/>
                <a:cs typeface="Calibri" panose="020F0502020204030204" pitchFamily="34" charset="0"/>
              </a:rPr>
              <a:t> </a:t>
            </a:r>
            <a:r>
              <a:rPr lang="en-GB" sz="900" dirty="0">
                <a:latin typeface="Times New Roman" panose="02020603050405020304" pitchFamily="18" charset="0"/>
                <a:ea typeface="Times New Roman" panose="02020603050405020304" pitchFamily="18" charset="0"/>
                <a:cs typeface="Calibri" panose="020F0502020204030204" pitchFamily="34" charset="0"/>
              </a:rPr>
              <a:t>26. Always provide enough, but safe, distance between the child and the tray.</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27. Be careful when adjusting the position of the tray, the footrest and when unfolding or folding the chair, as there is a risk of pinching your fingers.</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28. Never lift, move, fold, adjust or repair the seat when there is a child in it. This can injure the child!</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29. Do not lift the chair using the tray or footrest!</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30. The chair is not a toy. Do not allow the child to hang on it or play with it!</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31. While the child is in the chair, do not allow other children or animals to move and run under or near the chair.</a:t>
            </a:r>
            <a:endParaRPr lang="en-US" sz="900" dirty="0" smtClean="0">
              <a:effectLst/>
              <a:latin typeface="Calibri" panose="020F0502020204030204" pitchFamily="34" charset="0"/>
              <a:ea typeface="Times New Roman" panose="02020603050405020304" pitchFamily="18" charset="0"/>
            </a:endParaRPr>
          </a:p>
          <a:p>
            <a:r>
              <a:rPr lang="en-GB" sz="900" dirty="0">
                <a:latin typeface="Times New Roman" panose="02020603050405020304" pitchFamily="18" charset="0"/>
                <a:ea typeface="Times New Roman" panose="02020603050405020304" pitchFamily="18" charset="0"/>
                <a:cs typeface="Calibri" panose="020F0502020204030204" pitchFamily="34" charset="0"/>
              </a:rPr>
              <a:t>32. Keep the high chair away from hot surfaces and liquids, window curtain cords and electrical cables when not in use.</a:t>
            </a:r>
            <a:endParaRPr lang="en-US" sz="900" dirty="0">
              <a:effectLst/>
              <a:latin typeface="Calibri" panose="020F0502020204030204" pitchFamily="34" charset="0"/>
              <a:ea typeface="Times New Roman" panose="02020603050405020304" pitchFamily="18" charset="0"/>
            </a:endParaRPr>
          </a:p>
        </p:txBody>
      </p:sp>
      <p:sp>
        <p:nvSpPr>
          <p:cNvPr id="4" name="TextBox 3"/>
          <p:cNvSpPr txBox="1"/>
          <p:nvPr/>
        </p:nvSpPr>
        <p:spPr>
          <a:xfrm>
            <a:off x="339453" y="2221623"/>
            <a:ext cx="4998356"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PARTS</a:t>
            </a:r>
            <a:endParaRPr lang="bg-BG" sz="900" b="1" dirty="0">
              <a:solidFill>
                <a:schemeClr val="tx1"/>
              </a:solidFill>
              <a:cs typeface="Arial" pitchFamily="34" charset="0"/>
            </a:endParaRPr>
          </a:p>
        </p:txBody>
      </p:sp>
      <p:sp>
        <p:nvSpPr>
          <p:cNvPr id="5" name="TextBox 4"/>
          <p:cNvSpPr txBox="1"/>
          <p:nvPr/>
        </p:nvSpPr>
        <p:spPr>
          <a:xfrm>
            <a:off x="339453" y="2442672"/>
            <a:ext cx="4998356" cy="369332"/>
          </a:xfrm>
          <a:prstGeom prst="rect">
            <a:avLst/>
          </a:prstGeom>
          <a:noFill/>
        </p:spPr>
        <p:txBody>
          <a:bodyPr wrap="square" rtlCol="0">
            <a:spAutoFit/>
          </a:bodyPr>
          <a:lstStyle/>
          <a:p>
            <a:r>
              <a:rPr lang="en-US" sz="900" dirty="0" smtClean="0"/>
              <a:t>1. Feeding tray; 2. 5points harness;  3. Footrest;  4. Locking button; 5. Front tubes; 6. Toy basket; 7. Back tubes</a:t>
            </a:r>
            <a:endParaRPr lang="bg-BG" sz="900" dirty="0"/>
          </a:p>
        </p:txBody>
      </p:sp>
      <p:sp>
        <p:nvSpPr>
          <p:cNvPr id="6" name="TextBox 5"/>
          <p:cNvSpPr txBox="1"/>
          <p:nvPr/>
        </p:nvSpPr>
        <p:spPr>
          <a:xfrm>
            <a:off x="339453" y="2775614"/>
            <a:ext cx="4998356"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US" sz="900" b="1" dirty="0" smtClean="0">
                <a:solidFill>
                  <a:schemeClr val="tx1"/>
                </a:solidFill>
                <a:cs typeface="Arial" pitchFamily="34" charset="0"/>
              </a:rPr>
              <a:t>Assamble</a:t>
            </a:r>
            <a:endParaRPr lang="bg-BG" sz="900" b="1" dirty="0">
              <a:solidFill>
                <a:schemeClr val="tx1"/>
              </a:solidFill>
              <a:cs typeface="Arial" pitchFamily="34" charset="0"/>
            </a:endParaRPr>
          </a:p>
        </p:txBody>
      </p:sp>
      <p:sp>
        <p:nvSpPr>
          <p:cNvPr id="7" name="TextBox 6"/>
          <p:cNvSpPr txBox="1"/>
          <p:nvPr/>
        </p:nvSpPr>
        <p:spPr>
          <a:xfrm>
            <a:off x="302034" y="2980038"/>
            <a:ext cx="5035775" cy="1338828"/>
          </a:xfrm>
          <a:prstGeom prst="rect">
            <a:avLst/>
          </a:prstGeom>
          <a:noFill/>
        </p:spPr>
        <p:txBody>
          <a:bodyPr wrap="square" rtlCol="0">
            <a:spAutoFit/>
          </a:bodyPr>
          <a:lstStyle/>
          <a:p>
            <a:pPr marL="228600" indent="-228600" algn="just">
              <a:buAutoNum type="arabicPeriod"/>
            </a:pPr>
            <a:r>
              <a:rPr lang="en-US" sz="900" dirty="0" smtClean="0"/>
              <a:t>Unfold the frame of the chair as shown on the pic. 1</a:t>
            </a:r>
          </a:p>
          <a:p>
            <a:pPr marL="228600" indent="-228600" algn="just">
              <a:buAutoNum type="arabicPeriod"/>
            </a:pPr>
            <a:r>
              <a:rPr lang="en-US" sz="900" dirty="0" smtClean="0"/>
              <a:t>Press locking button to ensure the stability of the frame</a:t>
            </a:r>
          </a:p>
          <a:p>
            <a:pPr marL="228600" indent="-228600" algn="just">
              <a:buAutoNum type="arabicPeriod"/>
            </a:pPr>
            <a:r>
              <a:rPr lang="en-US" sz="900" dirty="0" smtClean="0"/>
              <a:t>Insert the front and the back tubes  into the frame. Push them inside as shown  till you hear a “</a:t>
            </a:r>
            <a:r>
              <a:rPr lang="en-US" sz="900" dirty="0" err="1" smtClean="0"/>
              <a:t>click”sound</a:t>
            </a:r>
            <a:r>
              <a:rPr lang="en-US" sz="900" dirty="0" smtClean="0"/>
              <a:t>. (pic. 3-4)</a:t>
            </a:r>
          </a:p>
          <a:p>
            <a:pPr marL="228600" indent="-228600" algn="just">
              <a:buAutoNum type="arabicPeriod"/>
            </a:pPr>
            <a:r>
              <a:rPr lang="en-US" sz="900" dirty="0" smtClean="0"/>
              <a:t>Insert the tubes of the feeding tray into the holes , located on the upper part of the backrest. Press until you hear a “</a:t>
            </a:r>
            <a:r>
              <a:rPr lang="en-US" sz="900" dirty="0" err="1" smtClean="0"/>
              <a:t>click”sound</a:t>
            </a:r>
            <a:r>
              <a:rPr lang="en-US" sz="900" dirty="0" smtClean="0"/>
              <a:t> (pic.5)</a:t>
            </a:r>
          </a:p>
          <a:p>
            <a:pPr marL="228600" indent="-228600" algn="just">
              <a:buAutoNum type="arabicPeriod"/>
            </a:pPr>
            <a:r>
              <a:rPr lang="en-US" sz="900" dirty="0" smtClean="0"/>
              <a:t>Open the chair and turn around the feeding tray until you reach the support tube . (pic.6)</a:t>
            </a:r>
          </a:p>
          <a:p>
            <a:pPr marL="228600" indent="-228600" algn="just">
              <a:buAutoNum type="arabicPeriod"/>
            </a:pPr>
            <a:r>
              <a:rPr lang="en-US" sz="900" dirty="0" smtClean="0"/>
              <a:t>Lock up the feeding tray , using the belt. (pic 6)</a:t>
            </a:r>
          </a:p>
          <a:p>
            <a:pPr marL="228600" indent="-228600" algn="just">
              <a:buAutoNum type="arabicPeriod"/>
            </a:pPr>
            <a:endParaRPr lang="en-US" sz="900" dirty="0" smtClean="0"/>
          </a:p>
        </p:txBody>
      </p:sp>
      <p:sp>
        <p:nvSpPr>
          <p:cNvPr id="8" name="TextBox 7"/>
          <p:cNvSpPr txBox="1">
            <a:spLocks noChangeAspect="1"/>
          </p:cNvSpPr>
          <p:nvPr/>
        </p:nvSpPr>
        <p:spPr>
          <a:xfrm>
            <a:off x="339453" y="4148368"/>
            <a:ext cx="4998356" cy="272415"/>
          </a:xfrm>
          <a:prstGeom prst="roundRect">
            <a:avLst/>
          </a:prstGeom>
          <a:solidFill>
            <a:srgbClr val="92D050"/>
          </a:solid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gn="ctr"/>
            <a:r>
              <a:rPr lang="en-US" sz="1000" b="1" dirty="0" smtClean="0">
                <a:cs typeface="Arial" pitchFamily="34" charset="0"/>
              </a:rPr>
              <a:t>Attention!</a:t>
            </a:r>
            <a:endParaRPr lang="en-US" sz="1000" b="1" dirty="0">
              <a:cs typeface="Arial" pitchFamily="34" charset="0"/>
            </a:endParaRPr>
          </a:p>
        </p:txBody>
      </p:sp>
      <p:sp>
        <p:nvSpPr>
          <p:cNvPr id="9" name="TextBox 44"/>
          <p:cNvSpPr txBox="1"/>
          <p:nvPr/>
        </p:nvSpPr>
        <p:spPr>
          <a:xfrm>
            <a:off x="339453" y="4386493"/>
            <a:ext cx="4998356" cy="1815882"/>
          </a:xfrm>
          <a:prstGeom prst="rect">
            <a:avLst/>
          </a:prstGeom>
          <a:noFill/>
        </p:spPr>
        <p:txBody>
          <a:bodyPr wrap="square" rtlCol="0">
            <a:spAutoFit/>
          </a:bodyPr>
          <a:lstStyle/>
          <a:p>
            <a:pPr algn="just">
              <a:buAutoNum type="arabicPeriod"/>
            </a:pPr>
            <a:r>
              <a:rPr lang="en-US" sz="800" dirty="0" smtClean="0">
                <a:cs typeface="Arial" pitchFamily="34" charset="0"/>
              </a:rPr>
              <a:t> Cleaning and storing the product:</a:t>
            </a:r>
          </a:p>
          <a:p>
            <a:pPr algn="just">
              <a:buFont typeface="Arial" pitchFamily="34" charset="0"/>
              <a:buChar char="•"/>
            </a:pPr>
            <a:r>
              <a:rPr lang="en-US" sz="800" dirty="0" smtClean="0">
                <a:cs typeface="Arial" pitchFamily="34" charset="0"/>
              </a:rPr>
              <a:t> Wipe the plastic and metal parts of the product only with soft cloth wetted with warm water.</a:t>
            </a:r>
          </a:p>
          <a:p>
            <a:pPr algn="just">
              <a:buFont typeface="Arial" pitchFamily="34" charset="0"/>
              <a:buChar char="•"/>
            </a:pPr>
            <a:r>
              <a:rPr lang="en-US" sz="800" dirty="0" smtClean="0">
                <a:cs typeface="Arial" pitchFamily="34" charset="0"/>
              </a:rPr>
              <a:t> In order to clean the upholstery use a soft cloth or sponge, slightly wetted with warm water and soft detergent. </a:t>
            </a:r>
          </a:p>
          <a:p>
            <a:pPr algn="just">
              <a:buFont typeface="Arial" pitchFamily="34" charset="0"/>
              <a:buChar char="•"/>
            </a:pPr>
            <a:r>
              <a:rPr lang="en-US" sz="800" dirty="0" smtClean="0">
                <a:cs typeface="Arial" pitchFamily="34" charset="0"/>
              </a:rPr>
              <a:t> Never clean with agents that contain abrasive particles, ammonia, bleach or alcohol</a:t>
            </a:r>
            <a:r>
              <a:rPr lang="bg-BG" sz="800" dirty="0" smtClean="0">
                <a:cs typeface="Arial" pitchFamily="34" charset="0"/>
              </a:rPr>
              <a:t>.</a:t>
            </a:r>
            <a:endParaRPr lang="en-US" sz="800" dirty="0" smtClean="0">
              <a:cs typeface="Arial" pitchFamily="34" charset="0"/>
            </a:endParaRPr>
          </a:p>
          <a:p>
            <a:pPr algn="just">
              <a:buFont typeface="Arial" pitchFamily="34" charset="0"/>
              <a:buChar char="•"/>
            </a:pPr>
            <a:r>
              <a:rPr lang="en-US" sz="800" dirty="0" smtClean="0">
                <a:cs typeface="Arial" pitchFamily="34" charset="0"/>
              </a:rPr>
              <a:t> Leave the product to dry out completely after cleaning before storing it. </a:t>
            </a:r>
          </a:p>
          <a:p>
            <a:pPr algn="just">
              <a:buFont typeface="Arial" pitchFamily="34" charset="0"/>
              <a:buChar char="•"/>
            </a:pPr>
            <a:r>
              <a:rPr lang="en-US" sz="800" dirty="0" smtClean="0">
                <a:cs typeface="Arial" pitchFamily="34" charset="0"/>
              </a:rPr>
              <a:t> Do not place any items on top or inside the high chair in order to avoid damage of the frame.</a:t>
            </a:r>
          </a:p>
          <a:p>
            <a:pPr algn="just">
              <a:buFont typeface="Arial" pitchFamily="34" charset="0"/>
              <a:buChar char="•"/>
            </a:pPr>
            <a:r>
              <a:rPr lang="en-US" sz="800" dirty="0" smtClean="0">
                <a:cs typeface="Arial" pitchFamily="34" charset="0"/>
              </a:rPr>
              <a:t> Store the product indoors, in dry and well ventilated places</a:t>
            </a:r>
            <a:r>
              <a:rPr lang="bg-BG" sz="800" dirty="0" smtClean="0">
                <a:cs typeface="Arial" pitchFamily="34" charset="0"/>
              </a:rPr>
              <a:t>.</a:t>
            </a:r>
            <a:r>
              <a:rPr lang="en-US" sz="800" dirty="0" smtClean="0">
                <a:cs typeface="Arial" pitchFamily="34" charset="0"/>
              </a:rPr>
              <a:t> Do not leave or store the high chair exposed to the negative effects of the external factors </a:t>
            </a:r>
            <a:r>
              <a:rPr lang="bg-BG" sz="800" dirty="0" smtClean="0">
                <a:cs typeface="Arial" pitchFamily="34" charset="0"/>
              </a:rPr>
              <a:t>– </a:t>
            </a:r>
            <a:r>
              <a:rPr lang="en-US" sz="800" dirty="0" smtClean="0">
                <a:cs typeface="Arial" pitchFamily="34" charset="0"/>
              </a:rPr>
              <a:t>direct sunlight, rain, snow, damp or harsh temperature fluctuations.</a:t>
            </a:r>
          </a:p>
          <a:p>
            <a:pPr algn="just"/>
            <a:r>
              <a:rPr lang="en-US" sz="800" dirty="0" smtClean="0">
                <a:cs typeface="Arial" pitchFamily="34" charset="0"/>
              </a:rPr>
              <a:t>2. In order to ensure the security of your child and the extended period of use of this high chair, we recommend you to regularly check the locking mechanisms, safety belts and the fasteners</a:t>
            </a:r>
            <a:r>
              <a:rPr lang="bg-BG" sz="800" dirty="0" smtClean="0">
                <a:cs typeface="Arial" pitchFamily="34" charset="0"/>
              </a:rPr>
              <a:t>, </a:t>
            </a:r>
            <a:r>
              <a:rPr lang="en-US" sz="800" dirty="0" smtClean="0">
                <a:cs typeface="Arial" pitchFamily="34" charset="0"/>
              </a:rPr>
              <a:t>connectors and mechanisms for adjustment of the seat and the fixing</a:t>
            </a:r>
            <a:r>
              <a:rPr lang="bg-BG" sz="800" dirty="0" smtClean="0">
                <a:cs typeface="Arial" pitchFamily="34" charset="0"/>
              </a:rPr>
              <a:t> </a:t>
            </a:r>
            <a:r>
              <a:rPr lang="en-US" sz="800" dirty="0" smtClean="0">
                <a:cs typeface="Arial" pitchFamily="34" charset="0"/>
              </a:rPr>
              <a:t>mechanisms for wearing, damage or breaking</a:t>
            </a:r>
            <a:r>
              <a:rPr lang="bg-BG" sz="800" dirty="0" smtClean="0">
                <a:cs typeface="Arial" pitchFamily="34" charset="0"/>
              </a:rPr>
              <a:t>.</a:t>
            </a:r>
            <a:endParaRPr lang="en-US" sz="800" dirty="0" smtClean="0">
              <a:cs typeface="Arial" pitchFamily="34" charset="0"/>
            </a:endParaRPr>
          </a:p>
          <a:p>
            <a:pPr algn="just"/>
            <a:r>
              <a:rPr lang="en-US" sz="800" dirty="0" smtClean="0">
                <a:cs typeface="Arial" pitchFamily="34" charset="0"/>
              </a:rPr>
              <a:t>3. If you find any lose connections, broken, cracked or damaged parts</a:t>
            </a:r>
            <a:r>
              <a:rPr lang="bg-BG" sz="800" dirty="0" smtClean="0">
                <a:cs typeface="Arial" pitchFamily="34" charset="0"/>
              </a:rPr>
              <a:t>, </a:t>
            </a:r>
            <a:r>
              <a:rPr lang="en-US" sz="800" dirty="0" smtClean="0">
                <a:cs typeface="Arial" pitchFamily="34" charset="0"/>
              </a:rPr>
              <a:t>they must be repaired or replaced with original parts from an authorized repair service</a:t>
            </a:r>
            <a:r>
              <a:rPr lang="bg-BG" sz="800" dirty="0" smtClean="0">
                <a:cs typeface="Arial" pitchFamily="34" charset="0"/>
              </a:rPr>
              <a:t>. </a:t>
            </a:r>
            <a:r>
              <a:rPr lang="en-US" sz="800" dirty="0" smtClean="0">
                <a:cs typeface="Arial" pitchFamily="34" charset="0"/>
              </a:rPr>
              <a:t>For this purpose contact the commercial site you bought the product from</a:t>
            </a:r>
            <a:r>
              <a:rPr lang="bg-BG" sz="800" dirty="0" smtClean="0">
                <a:cs typeface="Arial" pitchFamily="34" charset="0"/>
              </a:rPr>
              <a:t>.</a:t>
            </a:r>
            <a:endParaRPr lang="en-US" sz="800" dirty="0" smtClean="0">
              <a:cs typeface="Arial" pitchFamily="34" charset="0"/>
            </a:endParaRPr>
          </a:p>
        </p:txBody>
      </p:sp>
      <p:sp>
        <p:nvSpPr>
          <p:cNvPr id="10" name="Rectangle 9"/>
          <p:cNvSpPr/>
          <p:nvPr/>
        </p:nvSpPr>
        <p:spPr>
          <a:xfrm>
            <a:off x="6846570" y="0"/>
            <a:ext cx="5074920" cy="6463308"/>
          </a:xfrm>
          <a:prstGeom prst="rect">
            <a:avLst/>
          </a:prstGeom>
        </p:spPr>
        <p:txBody>
          <a:bodyPr wrap="square">
            <a:spAutoFit/>
          </a:bodyPr>
          <a:lstStyle/>
          <a:p>
            <a:r>
              <a:rPr lang="it-IT" sz="900" dirty="0">
                <a:latin typeface="Times New Roman" panose="02020603050405020304" pitchFamily="18" charset="0"/>
                <a:ea typeface="Calibri" panose="020F0502020204030204" pitchFamily="34" charset="0"/>
                <a:cs typeface="Times New Roman" panose="02020603050405020304" pitchFamily="18" charset="0"/>
              </a:rPr>
              <a:t>10. Il prodotto è destinato a bambini che sono in grado di stare seduti da soli e di età fino a 3 anni o con un peso massimo fino a 15 kg.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11. Il peso del bambino non deve superare il peso massimo ammissibile per il prodotto - 15 kg.</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12. Utilizzare sempre il seggiolone su superfici piatti.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13. </a:t>
            </a:r>
            <a:r>
              <a:rPr lang="it-IT" sz="900" b="1" dirty="0">
                <a:latin typeface="Times New Roman" panose="02020603050405020304" pitchFamily="18" charset="0"/>
                <a:ea typeface="Calibri" panose="020F0502020204030204" pitchFamily="34" charset="0"/>
                <a:cs typeface="Times New Roman" panose="02020603050405020304" pitchFamily="18" charset="0"/>
              </a:rPr>
              <a:t>ATTENZIONE!  </a:t>
            </a:r>
            <a:r>
              <a:rPr lang="it-IT" sz="900" dirty="0">
                <a:latin typeface="Times New Roman" panose="02020603050405020304" pitchFamily="18" charset="0"/>
                <a:ea typeface="Calibri" panose="020F0502020204030204" pitchFamily="34" charset="0"/>
                <a:cs typeface="Times New Roman" panose="02020603050405020304" pitchFamily="18" charset="0"/>
              </a:rPr>
              <a:t>Questo prodotto non è un giocattolo. Si prega di utilizzare il prodotto solo per l’uso previsto.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14. Prima dell’uso controllare l’integrità del seggiolone e qualora vengano constatati giunti allentati, parti usate, mancanti o rotte, interrompere l’uso. Contattare il rivenditore da cui è stato acquistato il prodotto per riparare il guasto. Non provare di fare la riparazione da soli.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15. Allacciare sempre le cinture mentre il bambino è seduto nel seggiolone per garantire la sua sicurezza e per evitare il rischio di gravi lesioni se il bambino accidentalmente si alza in piedi, scivola dal seggiolone e cade.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16. Prima dell’uso del prodotto assicurarsi che le cinture di sicurezza siano correttamente posizionate.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17. Verificare ogni volta che le cinture non siano attorcigliate, che non cambino la lunghezza in posizione allacciata, che non siano sfregate o presentino parti mancanti. Prima dell’uso verificare se siano ben fissate alla struttura del seggiolone, l’integrità delle fibbie di fissaggio e regolare la lunghezza delle cinture! Le fibbie e i dispositivi di attacco in plastica devono essere integri e assicurare una connessione sicura!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b="1" dirty="0">
                <a:latin typeface="Times New Roman" panose="02020603050405020304" pitchFamily="18" charset="0"/>
                <a:ea typeface="Calibri" panose="020F0502020204030204" pitchFamily="34" charset="0"/>
                <a:cs typeface="Times New Roman" panose="02020603050405020304" pitchFamily="18" charset="0"/>
              </a:rPr>
              <a:t>18. ATTENZIONE! PRIMA DELL’USO CONTROLLARE SEMPRE IL BUON FUNZIONAMENTO DEI SISTEMI DI RITENZIONE!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b="1" dirty="0">
                <a:latin typeface="Times New Roman" panose="02020603050405020304" pitchFamily="18" charset="0"/>
                <a:ea typeface="Calibri" panose="020F0502020204030204" pitchFamily="34" charset="0"/>
                <a:cs typeface="Times New Roman" panose="02020603050405020304" pitchFamily="18" charset="0"/>
              </a:rPr>
              <a:t>19. ATTENZIONE! TENERE LONTANO DA FIAMME E DA ALTRE FONTI DI CALORE! ESISTE IL RISCHIO DI LESIONI AL BAMBINO O DI DANNEGGIAMENTO DEL PRODOTTO. NON CONSERVARE O UTILIZZARE IN VICINANZA A FOCOLAI OD ALTRE FONTI DI CALORE - APPARECCHI DI RISCALDAMENTO ELETTRICI, STUFE A GAS O ALTRI.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20. L’assemblaggio del prodotto deve essere effettuato solo da un adulto. I bambini non devono essere presenti durante l’assemblaggio.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21. Il seggiolone è stato disegnato per essere utilizzato da un solo bambino alla volta! Non mettere dentro e non permettere a più bambini per volta di utilizzare il prodotto!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22. Prima di mettere il bambino nel seggiolone assicurarsi che sia completamente aperto e fissato in posizione aperta e che tutti i dispositivi di bloccaggio siano ben chiusi! Così saranno evitate lesioni del bambino a seguito di piegatura accidentale del seggiolone.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23. Non permettere ai bambini di stare in piedi nel seggiolone!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24. Il vassoio non è previsto per trattenere il bambino nel seggiolone!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25. Non utilizzare il seggiolone sprovvisto dal vassoio e assicurarsi sempre che essa sia installata in modo stabile.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it-IT" sz="900" dirty="0">
                <a:latin typeface="Times New Roman" panose="02020603050405020304" pitchFamily="18" charset="0"/>
                <a:ea typeface="Calibri" panose="020F0502020204030204" pitchFamily="34" charset="0"/>
                <a:cs typeface="Times New Roman" panose="02020603050405020304" pitchFamily="18" charset="0"/>
              </a:rPr>
              <a:t>26. Lasciare sempre uno spazio sufficiente, ma sicuro, tra il bambino e il vassoio.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27. È necessario stare attenti mentre si sta regolando la posizione del vassoio, il poggiapiedi e mentre si sta aprendo il seggiolone a causa del rischio di pizzicamento delle dita.</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28. Mai piegare, muovere, fare regolazioni o riparazioni del seggiolone mentre c’è un bambino dentro. Questo potrebbe portare a lesioni al bambino!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29. Non sollevare il seggiolone per il vassoio o il poggiapiedi!</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30. Il seggiolone non è un giocattolo e non si deve permettere al bambino di giocare con esso!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31. Mentre il bambino è seduto nel seggiolone, non permettere ad altri bambini o animali di muoversi e correre sotto o vicino al seggiolone.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32. Tenere il seggiolone lontano da superfici e liquidi caldi, corde di tende e cavi elettrici quando non va usato.</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49"/>
          <p:cNvSpPr txBox="1">
            <a:spLocks noChangeAspect="1"/>
          </p:cNvSpPr>
          <p:nvPr/>
        </p:nvSpPr>
        <p:spPr>
          <a:xfrm>
            <a:off x="11537160" y="6505966"/>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31</a:t>
            </a:r>
            <a:endParaRPr lang="bg-BG" sz="800" b="1" dirty="0">
              <a:latin typeface="Arial" pitchFamily="34" charset="0"/>
              <a:cs typeface="Arial" pitchFamily="34" charset="0"/>
            </a:endParaRPr>
          </a:p>
        </p:txBody>
      </p:sp>
    </p:spTree>
    <p:extLst>
      <p:ext uri="{BB962C8B-B14F-4D97-AF65-F5344CB8AC3E}">
        <p14:creationId xmlns:p14="http://schemas.microsoft.com/office/powerpoint/2010/main" val="251684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5044440" cy="784830"/>
          </a:xfrm>
          <a:prstGeom prst="rect">
            <a:avLst/>
          </a:prstGeom>
        </p:spPr>
        <p:txBody>
          <a:bodyPr wrap="square">
            <a:spAutoFit/>
          </a:bodyPr>
          <a:lstStyle/>
          <a:p>
            <a:r>
              <a:rPr lang="en-US" sz="900" dirty="0" smtClean="0"/>
              <a:t>4. If you find any damage or that any function of the high chair does not work, you must stop using it, until the damage is found. For this purpose contact the commercial site you bought the product from.</a:t>
            </a:r>
          </a:p>
          <a:p>
            <a:r>
              <a:rPr lang="en-US" sz="900" dirty="0" smtClean="0"/>
              <a:t>Upholstery:</a:t>
            </a:r>
          </a:p>
          <a:p>
            <a:r>
              <a:rPr lang="en-US" sz="900" dirty="0" smtClean="0"/>
              <a:t> Shell: 100% PVC</a:t>
            </a:r>
          </a:p>
          <a:p>
            <a:r>
              <a:rPr lang="en-US" sz="900" dirty="0" smtClean="0"/>
              <a:t> Filling: 100% Polyester</a:t>
            </a:r>
            <a:endParaRPr lang="en-US" sz="900" dirty="0"/>
          </a:p>
        </p:txBody>
      </p:sp>
      <p:pic>
        <p:nvPicPr>
          <p:cNvPr id="3"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7020" y="392415"/>
            <a:ext cx="1698189" cy="283464"/>
          </a:xfrm>
          <a:prstGeom prst="rect">
            <a:avLst/>
          </a:prstGeom>
        </p:spPr>
      </p:pic>
      <p:sp>
        <p:nvSpPr>
          <p:cNvPr id="4" name="TextBox 41"/>
          <p:cNvSpPr txBox="1"/>
          <p:nvPr/>
        </p:nvSpPr>
        <p:spPr>
          <a:xfrm>
            <a:off x="304800" y="784830"/>
            <a:ext cx="5044440" cy="830997"/>
          </a:xfrm>
          <a:prstGeom prst="rect">
            <a:avLst/>
          </a:prstGeom>
          <a:noFill/>
        </p:spPr>
        <p:txBody>
          <a:bodyPr wrap="square" rtlCol="0">
            <a:spAutoFit/>
          </a:bodyPr>
          <a:lstStyle/>
          <a:p>
            <a:pPr algn="ctr"/>
            <a:r>
              <a:rPr lang="en-US" sz="800" b="1" dirty="0" smtClean="0">
                <a:cs typeface="Arial" pitchFamily="34" charset="0"/>
              </a:rPr>
              <a:t>MADE FOR MONI</a:t>
            </a:r>
          </a:p>
          <a:p>
            <a:pPr algn="ctr"/>
            <a:r>
              <a:rPr lang="en-US" sz="800" b="1" dirty="0" smtClean="0">
                <a:cs typeface="Arial" pitchFamily="34" charset="0"/>
              </a:rPr>
              <a:t>Importer</a:t>
            </a:r>
            <a:r>
              <a:rPr lang="bg-BG" sz="800" b="1" dirty="0" smtClean="0">
                <a:cs typeface="Arial" pitchFamily="34" charset="0"/>
              </a:rPr>
              <a:t>: </a:t>
            </a:r>
            <a:r>
              <a:rPr lang="en-US" sz="800" b="1" dirty="0" smtClean="0">
                <a:cs typeface="Arial" pitchFamily="34" charset="0"/>
              </a:rPr>
              <a:t>Moni Trade Ltd. </a:t>
            </a:r>
            <a:endParaRPr lang="bg-BG" sz="800" b="1" dirty="0" smtClean="0">
              <a:cs typeface="Arial" pitchFamily="34" charset="0"/>
            </a:endParaRPr>
          </a:p>
          <a:p>
            <a:pPr algn="ctr"/>
            <a:r>
              <a:rPr lang="en-US" sz="800" b="1" dirty="0" smtClean="0">
                <a:cs typeface="Arial" pitchFamily="34" charset="0"/>
              </a:rPr>
              <a:t>Address</a:t>
            </a:r>
            <a:r>
              <a:rPr lang="bg-BG" sz="800" b="1" dirty="0" smtClean="0">
                <a:cs typeface="Arial" pitchFamily="34" charset="0"/>
              </a:rPr>
              <a:t>: </a:t>
            </a:r>
            <a:r>
              <a:rPr lang="en-US" sz="800" b="1" dirty="0" smtClean="0">
                <a:cs typeface="Arial" pitchFamily="34" charset="0"/>
              </a:rPr>
              <a:t>Bulgaria</a:t>
            </a:r>
            <a:r>
              <a:rPr lang="bg-BG" sz="800" b="1" dirty="0" smtClean="0">
                <a:cs typeface="Arial" pitchFamily="34" charset="0"/>
              </a:rPr>
              <a:t>, </a:t>
            </a:r>
            <a:r>
              <a:rPr lang="en-US" sz="800" b="1" dirty="0" smtClean="0">
                <a:cs typeface="Arial" pitchFamily="34" charset="0"/>
              </a:rPr>
              <a:t>city of Sofia</a:t>
            </a:r>
            <a:r>
              <a:rPr lang="bg-BG" sz="800" b="1" dirty="0" smtClean="0">
                <a:cs typeface="Arial" pitchFamily="34" charset="0"/>
              </a:rPr>
              <a:t>, </a:t>
            </a:r>
          </a:p>
          <a:p>
            <a:pPr algn="ctr"/>
            <a:r>
              <a:rPr lang="en-US" sz="800" b="1" dirty="0" smtClean="0">
                <a:cs typeface="Arial" pitchFamily="34" charset="0"/>
              </a:rPr>
              <a:t>Trebich quarter </a:t>
            </a:r>
            <a:r>
              <a:rPr lang="bg-BG" sz="800" b="1" dirty="0" smtClean="0">
                <a:cs typeface="Arial" pitchFamily="34" charset="0"/>
              </a:rPr>
              <a:t>– </a:t>
            </a:r>
            <a:r>
              <a:rPr lang="en-US" sz="800" b="1" dirty="0" smtClean="0">
                <a:cs typeface="Arial" pitchFamily="34" charset="0"/>
              </a:rPr>
              <a:t>Stopanski dvor</a:t>
            </a:r>
            <a:endParaRPr lang="bg-BG" sz="800" b="1" dirty="0" smtClean="0">
              <a:cs typeface="Arial" pitchFamily="34" charset="0"/>
            </a:endParaRPr>
          </a:p>
          <a:p>
            <a:pPr algn="ctr"/>
            <a:r>
              <a:rPr lang="en-US" sz="800" b="1" dirty="0" smtClean="0">
                <a:cs typeface="Arial" pitchFamily="34" charset="0"/>
              </a:rPr>
              <a:t>Tel</a:t>
            </a:r>
            <a:r>
              <a:rPr lang="bg-BG" sz="800" b="1" dirty="0" smtClean="0">
                <a:cs typeface="Arial" pitchFamily="34" charset="0"/>
              </a:rPr>
              <a:t>: 02/ 936 07 90</a:t>
            </a:r>
          </a:p>
          <a:p>
            <a:pPr algn="ctr"/>
            <a:r>
              <a:rPr lang="en-US" sz="800" b="1" dirty="0" smtClean="0">
                <a:cs typeface="Arial" pitchFamily="34" charset="0"/>
              </a:rPr>
              <a:t>Web: www.moni.bg</a:t>
            </a:r>
            <a:endParaRPr lang="bg-BG" sz="800" b="1" dirty="0">
              <a:cs typeface="Arial" pitchFamily="34" charset="0"/>
            </a:endParaRPr>
          </a:p>
        </p:txBody>
      </p:sp>
      <p:sp>
        <p:nvSpPr>
          <p:cNvPr id="5" name="TextBox 11"/>
          <p:cNvSpPr txBox="1"/>
          <p:nvPr/>
        </p:nvSpPr>
        <p:spPr>
          <a:xfrm>
            <a:off x="104034" y="6535148"/>
            <a:ext cx="396000" cy="180000"/>
          </a:xfrm>
          <a:prstGeom prst="roundRect">
            <a:avLst/>
          </a:prstGeom>
          <a:noFill/>
          <a:ln w="6350">
            <a:solidFill>
              <a:schemeClr val="tx1"/>
            </a:solidFill>
          </a:ln>
        </p:spPr>
        <p:txBody>
          <a:bodyPr wrap="square" rtlCol="0" anchor="ctr">
            <a:spAutoFit/>
          </a:bodyPr>
          <a:lstStyle/>
          <a:p>
            <a:pPr algn="ctr"/>
            <a:r>
              <a:rPr lang="en-US" sz="900" b="1" dirty="0" smtClean="0">
                <a:latin typeface="Arial" pitchFamily="34" charset="0"/>
                <a:cs typeface="Arial" pitchFamily="34" charset="0"/>
              </a:rPr>
              <a:t>9</a:t>
            </a:r>
            <a:endParaRPr lang="bg-BG" sz="900" b="1" dirty="0">
              <a:latin typeface="Arial" pitchFamily="34" charset="0"/>
              <a:cs typeface="Arial" pitchFamily="34" charset="0"/>
            </a:endParaRPr>
          </a:p>
        </p:txBody>
      </p:sp>
      <p:sp>
        <p:nvSpPr>
          <p:cNvPr id="6" name="Rounded Rectangle 5"/>
          <p:cNvSpPr/>
          <p:nvPr/>
        </p:nvSpPr>
        <p:spPr>
          <a:xfrm>
            <a:off x="302034" y="1615826"/>
            <a:ext cx="5047206" cy="212973"/>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00" b="1" dirty="0" smtClean="0">
                <a:solidFill>
                  <a:schemeClr val="tx1"/>
                </a:solidFill>
              </a:rPr>
              <a:t>DE</a:t>
            </a:r>
            <a:endParaRPr lang="bg-BG" sz="900" b="1" dirty="0">
              <a:solidFill>
                <a:schemeClr val="tx1"/>
              </a:solidFill>
            </a:endParaRPr>
          </a:p>
        </p:txBody>
      </p:sp>
      <p:sp>
        <p:nvSpPr>
          <p:cNvPr id="7" name="TextBox 6"/>
          <p:cNvSpPr txBox="1"/>
          <p:nvPr/>
        </p:nvSpPr>
        <p:spPr>
          <a:xfrm>
            <a:off x="302034" y="1802345"/>
            <a:ext cx="5047206" cy="1200329"/>
          </a:xfrm>
          <a:prstGeom prst="rect">
            <a:avLst/>
          </a:prstGeom>
          <a:noFill/>
        </p:spPr>
        <p:txBody>
          <a:bodyPr wrap="square" rtlCol="0">
            <a:spAutoFit/>
          </a:bodyPr>
          <a:lstStyle/>
          <a:p>
            <a:pPr algn="ctr"/>
            <a:r>
              <a:rPr lang="de-DE" sz="900" b="1" dirty="0"/>
              <a:t>GEEIGNET FÜR KINDER MIT KÖRPERGEWICHT UNTER 15 KG (6-36 </a:t>
            </a:r>
            <a:r>
              <a:rPr lang="de-DE" sz="900" b="1" dirty="0" smtClean="0"/>
              <a:t>MONATE) DIESER </a:t>
            </a:r>
            <a:r>
              <a:rPr lang="de-DE" sz="900" b="1" dirty="0"/>
              <a:t>KINDERHOCHSTUHL ENTSPRICHT </a:t>
            </a:r>
            <a:r>
              <a:rPr lang="de-DE" sz="900" b="1" dirty="0" smtClean="0"/>
              <a:t>DEN EUROPÄISCHEN </a:t>
            </a:r>
            <a:r>
              <a:rPr lang="de-DE" sz="900" b="1" dirty="0"/>
              <a:t>SICHERHEITSSTANDARDS EN </a:t>
            </a:r>
            <a:r>
              <a:rPr lang="ru-RU" sz="900" b="1" dirty="0"/>
              <a:t>14988:2017+ А1:2020</a:t>
            </a:r>
            <a:r>
              <a:rPr lang="de-DE" sz="900" b="1" dirty="0" smtClean="0"/>
              <a:t>. </a:t>
            </a:r>
            <a:r>
              <a:rPr lang="de-DE" sz="900" dirty="0"/>
              <a:t>Der Eßstuhl “Scaut” wurde mit Aufmerksamkeit und mit Sorge für die Sicherheit des Babys entwickelt und ist mit einem großen Eßtablett mit Becherhalter, einem Sitz, der sich mit einem Tuch reinigen läßt und einem 5-Punkt-Gürtel ausgestattet. Der Eßstuhl läßt sich ebenso kompakt zuklappen zum aufbewahren. Geeignet für Kinder, die in der Lage sind selbstständig aufrecht zu stehen (6-36 Monate). Für den sicheren und problemlosen Gebrauch lassen Sie sich bitte Zeit, die nachfolgenden wichtigen Sicherheitswarnungen und die unteren Anweisungen durchzulesen.</a:t>
            </a:r>
          </a:p>
        </p:txBody>
      </p:sp>
      <p:sp>
        <p:nvSpPr>
          <p:cNvPr id="8" name="TextBox 7"/>
          <p:cNvSpPr txBox="1"/>
          <p:nvPr/>
        </p:nvSpPr>
        <p:spPr>
          <a:xfrm>
            <a:off x="302034" y="2968239"/>
            <a:ext cx="5047206"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de-DE" sz="900" b="1" dirty="0" smtClean="0">
                <a:solidFill>
                  <a:schemeClr val="tx1"/>
                </a:solidFill>
                <a:cs typeface="Arial" pitchFamily="34" charset="0"/>
              </a:rPr>
              <a:t>EMPFEHLUNGEN </a:t>
            </a:r>
            <a:r>
              <a:rPr lang="de-DE" sz="900" b="1" dirty="0">
                <a:solidFill>
                  <a:schemeClr val="tx1"/>
                </a:solidFill>
                <a:cs typeface="Arial" pitchFamily="34" charset="0"/>
              </a:rPr>
              <a:t>UND WARNUNGEN FÜR DEN SICHEREN GEBRAUCH</a:t>
            </a:r>
            <a:endParaRPr lang="bg-BG" sz="900" b="1" dirty="0">
              <a:solidFill>
                <a:schemeClr val="tx1"/>
              </a:solidFill>
              <a:cs typeface="Arial" pitchFamily="34" charset="0"/>
            </a:endParaRPr>
          </a:p>
        </p:txBody>
      </p:sp>
      <p:sp>
        <p:nvSpPr>
          <p:cNvPr id="9" name="TextBox 8"/>
          <p:cNvSpPr txBox="1"/>
          <p:nvPr/>
        </p:nvSpPr>
        <p:spPr>
          <a:xfrm>
            <a:off x="302034" y="3189192"/>
            <a:ext cx="5047206" cy="507831"/>
          </a:xfrm>
          <a:prstGeom prst="rect">
            <a:avLst/>
          </a:prstGeom>
          <a:noFill/>
        </p:spPr>
        <p:txBody>
          <a:bodyPr wrap="square" rtlCol="0">
            <a:spAutoFit/>
          </a:bodyPr>
          <a:lstStyle/>
          <a:p>
            <a:pPr algn="ctr"/>
            <a:r>
              <a:rPr lang="de-DE" sz="900" b="1" dirty="0">
                <a:cs typeface="Arial" pitchFamily="34" charset="0"/>
              </a:rPr>
              <a:t>LESEN SIE DIESE ANWEISUNGEN AUFMERKSAM VOR DEM PRODUKTGEBRAUCH DURCH UND BEWAHREN SIE SIE FÜR ZUKÜNFTIGEN BEDARF AUF. DER ORDNUNGSGEMÄSSE GEBRAUCH UND DIE WARTUNG DIESEN PRODUKTS IST ÄUSSERST WICHTIG.</a:t>
            </a:r>
            <a:endParaRPr lang="bg-BG" sz="900" b="1" dirty="0" smtClean="0">
              <a:cs typeface="Arial" pitchFamily="34" charset="0"/>
            </a:endParaRPr>
          </a:p>
        </p:txBody>
      </p:sp>
      <p:pic>
        <p:nvPicPr>
          <p:cNvPr id="10" name="Картина 1"/>
          <p:cNvPicPr>
            <a:picLocks noChangeAspect="1"/>
          </p:cNvPicPr>
          <p:nvPr/>
        </p:nvPicPr>
        <p:blipFill>
          <a:blip r:embed="rId3"/>
          <a:stretch>
            <a:fillRect/>
          </a:stretch>
        </p:blipFill>
        <p:spPr>
          <a:xfrm>
            <a:off x="2196690" y="3692114"/>
            <a:ext cx="1257894" cy="900000"/>
          </a:xfrm>
          <a:prstGeom prst="rect">
            <a:avLst/>
          </a:prstGeom>
        </p:spPr>
      </p:pic>
      <p:sp>
        <p:nvSpPr>
          <p:cNvPr id="11" name="Rectangle 10"/>
          <p:cNvSpPr/>
          <p:nvPr/>
        </p:nvSpPr>
        <p:spPr>
          <a:xfrm>
            <a:off x="-222363" y="4538427"/>
            <a:ext cx="6096000" cy="256993"/>
          </a:xfrm>
          <a:prstGeom prst="rect">
            <a:avLst/>
          </a:prstGeom>
        </p:spPr>
        <p:txBody>
          <a:bodyPr>
            <a:spAutoFit/>
          </a:bodyPr>
          <a:lstStyle/>
          <a:p>
            <a:pPr marL="457200" algn="ctr">
              <a:lnSpc>
                <a:spcPct val="107000"/>
              </a:lnSpc>
              <a:spcAft>
                <a:spcPts val="800"/>
              </a:spcAft>
            </a:pPr>
            <a:r>
              <a:rPr lang="de-DE" sz="1000" b="1" dirty="0">
                <a:latin typeface="Times New Roman" panose="02020603050405020304" pitchFamily="18" charset="0"/>
                <a:ea typeface="Times New Roman" panose="02020603050405020304" pitchFamily="18" charset="0"/>
                <a:cs typeface="Times New Roman" panose="02020603050405020304" pitchFamily="18" charset="0"/>
              </a:rPr>
              <a:t>ACHTUNG! ACHTUNG! LASSEN SIE DAS KIND NICHT UNBEAUFSICHTIGT!</a:t>
            </a:r>
            <a:endParaRPr lang="en-US" sz="10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Rectangle 11"/>
          <p:cNvSpPr/>
          <p:nvPr/>
        </p:nvSpPr>
        <p:spPr>
          <a:xfrm>
            <a:off x="302034" y="4713494"/>
            <a:ext cx="5047206" cy="1892826"/>
          </a:xfrm>
          <a:prstGeom prst="rect">
            <a:avLst/>
          </a:prstGeom>
        </p:spPr>
        <p:txBody>
          <a:bodyPr wrap="square">
            <a:spAutoFit/>
          </a:bodyPr>
          <a:lstStyle/>
          <a:p>
            <a:r>
              <a:rPr lang="de-DE" sz="900" b="1" dirty="0">
                <a:latin typeface="Times New Roman" panose="02020603050405020304" pitchFamily="18" charset="0"/>
                <a:ea typeface="Times New Roman" panose="02020603050405020304" pitchFamily="18" charset="0"/>
                <a:cs typeface="Times New Roman" panose="02020603050405020304" pitchFamily="18" charset="0"/>
              </a:rPr>
              <a:t>ACHTUNG! </a:t>
            </a:r>
            <a:r>
              <a:rPr lang="de-DE" sz="900" dirty="0">
                <a:latin typeface="Times New Roman" panose="02020603050405020304" pitchFamily="18" charset="0"/>
                <a:ea typeface="Times New Roman" panose="02020603050405020304" pitchFamily="18" charset="0"/>
                <a:cs typeface="Times New Roman" panose="02020603050405020304" pitchFamily="18" charset="0"/>
              </a:rPr>
              <a:t>Bitte beachten Sie und befolgen Sie die nachfolgenden Warnhinweise über den Betrieb des Produkts!  Sonst kann es zu ernsten Verletzungen oder Behinderung Ihres Kindes kommen!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b="1" dirty="0">
                <a:latin typeface="Times New Roman" panose="02020603050405020304" pitchFamily="18" charset="0"/>
                <a:ea typeface="Times New Roman" panose="02020603050405020304" pitchFamily="18" charset="0"/>
                <a:cs typeface="Times New Roman" panose="02020603050405020304" pitchFamily="18" charset="0"/>
              </a:rPr>
              <a:t>1. ACHTUNG! ACHTUNG! LASSEN SIE DAS KIND NIE UNBEAUFSICHTIGT!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2. Benutzen Sie immer das Verschlusssystem.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3. Sturzgefahr:  Lassen Sie nie das Kind an dem Produkt klettern.</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de-DE" sz="900" dirty="0">
                <a:latin typeface="Times New Roman" panose="02020603050405020304" pitchFamily="18" charset="0"/>
                <a:ea typeface="Times New Roman" panose="02020603050405020304" pitchFamily="18" charset="0"/>
                <a:cs typeface="Times New Roman" panose="02020603050405020304" pitchFamily="18" charset="0"/>
              </a:rPr>
              <a:t>4. Benutzen Sie das Produkt nicht, falls ein Teil nicht richtig und fest angelegt ist</a:t>
            </a:r>
            <a:r>
              <a:rPr lang="de-DE" sz="9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bg-BG" sz="9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de-DE" sz="900" dirty="0" smtClean="0">
                <a:latin typeface="Calibri" panose="020F0502020204030204" pitchFamily="34" charset="0"/>
                <a:ea typeface="Times New Roman" panose="02020603050405020304" pitchFamily="18" charset="0"/>
                <a:cs typeface="Times New Roman" panose="02020603050405020304" pitchFamily="18" charset="0"/>
              </a:rPr>
              <a:t>5. Beachten Sie, dass es gefährlich ist, das Produkt in der Nähe von offenem Feuer und anderen starken Wärmequellen aufzustellen.</a:t>
            </a:r>
          </a:p>
          <a:p>
            <a:r>
              <a:rPr lang="de-DE" sz="900" dirty="0" smtClean="0">
                <a:latin typeface="Calibri" panose="020F0502020204030204" pitchFamily="34" charset="0"/>
                <a:ea typeface="Times New Roman" panose="02020603050405020304" pitchFamily="18" charset="0"/>
                <a:cs typeface="Times New Roman" panose="02020603050405020304" pitchFamily="18" charset="0"/>
              </a:rPr>
              <a:t>6. Kippgefahr, falls das Kind mit seinem Bein einen Tisch oder eine andere Struktur mit erreichen kann.</a:t>
            </a:r>
          </a:p>
          <a:p>
            <a:r>
              <a:rPr lang="de-DE" sz="900" dirty="0" smtClean="0">
                <a:latin typeface="Calibri" panose="020F0502020204030204" pitchFamily="34" charset="0"/>
                <a:ea typeface="Times New Roman" panose="02020603050405020304" pitchFamily="18" charset="0"/>
                <a:cs typeface="Times New Roman" panose="02020603050405020304" pitchFamily="18" charset="0"/>
              </a:rPr>
              <a:t>7. ACHTUNG! Benutzen Sie das Produkt nicht, bis das Kind nicht selbstständig ohne fremde Hilfe stehen kann. </a:t>
            </a:r>
          </a:p>
          <a:p>
            <a:r>
              <a:rPr lang="de-DE" sz="900" dirty="0" smtClean="0">
                <a:latin typeface="Calibri" panose="020F0502020204030204" pitchFamily="34" charset="0"/>
                <a:ea typeface="Times New Roman" panose="02020603050405020304" pitchFamily="18" charset="0"/>
                <a:cs typeface="Times New Roman" panose="02020603050405020304" pitchFamily="18" charset="0"/>
              </a:rPr>
              <a:t>8.  Benutzen Sie das Produkt nicht, falls ein Teil gebrochen, abgebrochen ist oder fehlt.</a:t>
            </a:r>
          </a:p>
          <a:p>
            <a:endParaRPr lang="en-US" sz="9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Rectangle 13"/>
          <p:cNvSpPr/>
          <p:nvPr/>
        </p:nvSpPr>
        <p:spPr>
          <a:xfrm>
            <a:off x="6766560" y="-48892"/>
            <a:ext cx="5063490" cy="1200329"/>
          </a:xfrm>
          <a:prstGeom prst="rect">
            <a:avLst/>
          </a:prstGeom>
        </p:spPr>
        <p:txBody>
          <a:bodyPr wrap="square">
            <a:spAutoFit/>
          </a:bodyPr>
          <a:lstStyle/>
          <a:p>
            <a:pPr marL="457200"/>
            <a:r>
              <a:rPr lang="es-ES_tradnl" sz="900" b="1" dirty="0">
                <a:latin typeface="Times New Roman" panose="02020603050405020304" pitchFamily="18" charset="0"/>
                <a:ea typeface="Calibri" panose="020F0502020204030204" pitchFamily="34" charset="0"/>
                <a:cs typeface="Times New Roman" panose="02020603050405020304" pitchFamily="18" charset="0"/>
              </a:rPr>
              <a:t>Exterior: 100% PVC</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b="1" dirty="0">
                <a:latin typeface="Times New Roman" panose="02020603050405020304" pitchFamily="18" charset="0"/>
                <a:ea typeface="Calibri" panose="020F0502020204030204" pitchFamily="34" charset="0"/>
                <a:cs typeface="Times New Roman" panose="02020603050405020304" pitchFamily="18" charset="0"/>
              </a:rPr>
              <a:t>Relleno: 100% Poliéster</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457200"/>
            <a:r>
              <a:rPr lang="es-ES_tradnl" sz="900" b="1" dirty="0">
                <a:latin typeface="Times New Roman" panose="02020603050405020304" pitchFamily="18" charset="0"/>
                <a:ea typeface="Calibri" panose="020F0502020204030204" pitchFamily="34" charset="0"/>
                <a:cs typeface="Times New Roman" panose="02020603050405020304" pitchFamily="18" charset="0"/>
              </a:rPr>
              <a:t>Fabricado para MONI</a:t>
            </a:r>
            <a:br>
              <a:rPr lang="es-ES_tradnl" sz="900" b="1" dirty="0">
                <a:latin typeface="Times New Roman" panose="02020603050405020304" pitchFamily="18" charset="0"/>
                <a:ea typeface="Calibri" panose="020F0502020204030204" pitchFamily="34" charset="0"/>
                <a:cs typeface="Times New Roman" panose="02020603050405020304" pitchFamily="18" charset="0"/>
              </a:rPr>
            </a:br>
            <a:r>
              <a:rPr lang="es-ES_tradnl" sz="900" b="1" dirty="0">
                <a:latin typeface="Times New Roman" panose="02020603050405020304" pitchFamily="18" charset="0"/>
                <a:ea typeface="Calibri" panose="020F0502020204030204" pitchFamily="34" charset="0"/>
                <a:cs typeface="Times New Roman" panose="02020603050405020304" pitchFamily="18" charset="0"/>
              </a:rPr>
              <a:t>Productor: Moni </a:t>
            </a:r>
            <a:r>
              <a:rPr lang="es-ES_tradnl" sz="900" b="1" dirty="0" err="1">
                <a:latin typeface="Times New Roman" panose="02020603050405020304" pitchFamily="18" charset="0"/>
                <a:ea typeface="Calibri" panose="020F0502020204030204" pitchFamily="34" charset="0"/>
                <a:cs typeface="Times New Roman" panose="02020603050405020304" pitchFamily="18" charset="0"/>
              </a:rPr>
              <a:t>Trade</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 OOD</a:t>
            </a:r>
            <a:br>
              <a:rPr lang="es-ES_tradnl" sz="900" b="1" dirty="0">
                <a:latin typeface="Times New Roman" panose="02020603050405020304" pitchFamily="18" charset="0"/>
                <a:ea typeface="Calibri" panose="020F0502020204030204" pitchFamily="34" charset="0"/>
                <a:cs typeface="Times New Roman" panose="02020603050405020304" pitchFamily="18" charset="0"/>
              </a:rPr>
            </a:br>
            <a:r>
              <a:rPr lang="es-ES_tradnl" sz="900" b="1" dirty="0">
                <a:latin typeface="Times New Roman" panose="02020603050405020304" pitchFamily="18" charset="0"/>
                <a:ea typeface="Calibri" panose="020F0502020204030204" pitchFamily="34" charset="0"/>
                <a:cs typeface="Times New Roman" panose="02020603050405020304" pitchFamily="18" charset="0"/>
              </a:rPr>
              <a:t>Origen: República Popular China</a:t>
            </a:r>
            <a:br>
              <a:rPr lang="es-ES_tradnl" sz="900" b="1" dirty="0">
                <a:latin typeface="Times New Roman" panose="02020603050405020304" pitchFamily="18" charset="0"/>
                <a:ea typeface="Calibri" panose="020F0502020204030204" pitchFamily="34" charset="0"/>
                <a:cs typeface="Times New Roman" panose="02020603050405020304" pitchFamily="18" charset="0"/>
              </a:rPr>
            </a:br>
            <a:r>
              <a:rPr lang="es-ES_tradnl" sz="900" b="1" dirty="0">
                <a:latin typeface="Times New Roman" panose="02020603050405020304" pitchFamily="18" charset="0"/>
                <a:ea typeface="Calibri" panose="020F0502020204030204" pitchFamily="34" charset="0"/>
                <a:cs typeface="Times New Roman" panose="02020603050405020304" pitchFamily="18" charset="0"/>
              </a:rPr>
              <a:t>Dirección: Bulgaria, </a:t>
            </a:r>
            <a:r>
              <a:rPr lang="es-ES_tradnl" sz="900" b="1" dirty="0" err="1">
                <a:latin typeface="Times New Roman" panose="02020603050405020304" pitchFamily="18" charset="0"/>
                <a:ea typeface="Calibri" panose="020F0502020204030204" pitchFamily="34" charset="0"/>
                <a:cs typeface="Times New Roman" panose="02020603050405020304" pitchFamily="18" charset="0"/>
              </a:rPr>
              <a:t>Sofia</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 </a:t>
            </a:r>
            <a:r>
              <a:rPr lang="es-ES_tradnl" sz="900" b="1" dirty="0" err="1">
                <a:latin typeface="Times New Roman" panose="02020603050405020304" pitchFamily="18" charset="0"/>
                <a:ea typeface="Calibri" panose="020F0502020204030204" pitchFamily="34" charset="0"/>
                <a:cs typeface="Times New Roman" panose="02020603050405020304" pitchFamily="18" charset="0"/>
              </a:rPr>
              <a:t>kv</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 </a:t>
            </a:r>
            <a:r>
              <a:rPr lang="es-ES_tradnl" sz="900" b="1" dirty="0" err="1">
                <a:latin typeface="Times New Roman" panose="02020603050405020304" pitchFamily="18" charset="0"/>
                <a:ea typeface="Calibri" panose="020F0502020204030204" pitchFamily="34" charset="0"/>
                <a:cs typeface="Times New Roman" panose="02020603050405020304" pitchFamily="18" charset="0"/>
              </a:rPr>
              <a:t>Trebich</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 </a:t>
            </a:r>
            <a:r>
              <a:rPr lang="es-ES_tradnl" sz="900" b="1" dirty="0" err="1">
                <a:latin typeface="Times New Roman" panose="02020603050405020304" pitchFamily="18" charset="0"/>
                <a:ea typeface="Calibri" panose="020F0502020204030204" pitchFamily="34" charset="0"/>
                <a:cs typeface="Times New Roman" panose="02020603050405020304" pitchFamily="18" charset="0"/>
              </a:rPr>
              <a:t>ul</a:t>
            </a:r>
            <a:r>
              <a:rPr lang="es-ES_tradnl" sz="900" b="1" dirty="0">
                <a:latin typeface="Times New Roman" panose="02020603050405020304" pitchFamily="18" charset="0"/>
                <a:ea typeface="Calibri" panose="020F0502020204030204" pitchFamily="34" charset="0"/>
                <a:cs typeface="Times New Roman" panose="02020603050405020304" pitchFamily="18" charset="0"/>
              </a:rPr>
              <a:t>. Dolo 1</a:t>
            </a:r>
            <a:br>
              <a:rPr lang="es-ES_tradnl" sz="900" b="1" dirty="0">
                <a:latin typeface="Times New Roman" panose="02020603050405020304" pitchFamily="18" charset="0"/>
                <a:ea typeface="Calibri" panose="020F0502020204030204" pitchFamily="34" charset="0"/>
                <a:cs typeface="Times New Roman" panose="02020603050405020304" pitchFamily="18" charset="0"/>
              </a:rPr>
            </a:br>
            <a:r>
              <a:rPr lang="es-ES_tradnl" sz="900" b="1" dirty="0">
                <a:latin typeface="Times New Roman" panose="02020603050405020304" pitchFamily="18" charset="0"/>
                <a:ea typeface="Calibri" panose="020F0502020204030204" pitchFamily="34" charset="0"/>
                <a:cs typeface="Times New Roman" panose="02020603050405020304" pitchFamily="18" charset="0"/>
              </a:rPr>
              <a:t>Tel.: 02/ 936 07 90;</a:t>
            </a:r>
            <a:br>
              <a:rPr lang="es-ES_tradnl" sz="900" b="1" dirty="0">
                <a:latin typeface="Times New Roman" panose="02020603050405020304" pitchFamily="18" charset="0"/>
                <a:ea typeface="Calibri" panose="020F0502020204030204" pitchFamily="34" charset="0"/>
                <a:cs typeface="Times New Roman" panose="02020603050405020304" pitchFamily="18" charset="0"/>
              </a:rPr>
            </a:br>
            <a:r>
              <a:rPr lang="es-ES_tradnl" sz="900" b="1" dirty="0">
                <a:latin typeface="Times New Roman" panose="02020603050405020304" pitchFamily="18" charset="0"/>
                <a:ea typeface="Calibri" panose="020F0502020204030204" pitchFamily="34" charset="0"/>
                <a:cs typeface="Times New Roman" panose="02020603050405020304" pitchFamily="18" charset="0"/>
              </a:rPr>
              <a:t>Web: </a:t>
            </a:r>
            <a:r>
              <a:rPr lang="es-ES_tradnl" sz="900" b="1" u="sng" dirty="0">
                <a:latin typeface="Times New Roman" panose="02020603050405020304" pitchFamily="18" charset="0"/>
                <a:ea typeface="Calibri" panose="020F0502020204030204" pitchFamily="34" charset="0"/>
                <a:cs typeface="Times New Roman" panose="02020603050405020304" pitchFamily="18" charset="0"/>
              </a:rPr>
              <a:t>www.cangaroo-bg.com</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ounded Rectangle 14"/>
          <p:cNvSpPr/>
          <p:nvPr/>
        </p:nvSpPr>
        <p:spPr>
          <a:xfrm>
            <a:off x="6766560" y="1151437"/>
            <a:ext cx="5063490" cy="194131"/>
          </a:xfrm>
          <a:prstGeom prst="roundRect">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050" b="1" dirty="0" smtClean="0">
                <a:solidFill>
                  <a:schemeClr val="tx1"/>
                </a:solidFill>
              </a:rPr>
              <a:t>IT</a:t>
            </a:r>
          </a:p>
        </p:txBody>
      </p:sp>
      <p:sp>
        <p:nvSpPr>
          <p:cNvPr id="16" name="Rectangle 15"/>
          <p:cNvSpPr/>
          <p:nvPr/>
        </p:nvSpPr>
        <p:spPr>
          <a:xfrm>
            <a:off x="6766560" y="1345568"/>
            <a:ext cx="5063490" cy="1224951"/>
          </a:xfrm>
          <a:prstGeom prst="rect">
            <a:avLst/>
          </a:prstGeom>
        </p:spPr>
        <p:txBody>
          <a:bodyPr wrap="square">
            <a:spAutoFit/>
          </a:bodyPr>
          <a:lstStyle/>
          <a:p>
            <a:pPr>
              <a:lnSpc>
                <a:spcPct val="107000"/>
              </a:lnSpc>
              <a:spcAft>
                <a:spcPts val="6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ADATTO A BAMBINI SOTTO I 15 KG (6-36 MESI). QUESTO SEGGIOLONE È CONFORME ALLE NORME DI SICUREZZA EUROPEE EN 14988: </a:t>
            </a:r>
            <a:r>
              <a:rPr lang="it-IT" sz="900" b="1" dirty="0" smtClean="0">
                <a:latin typeface="Times New Roman" panose="02020603050405020304" pitchFamily="18" charset="0"/>
                <a:ea typeface="Calibri" panose="020F0502020204030204" pitchFamily="34" charset="0"/>
                <a:cs typeface="Times New Roman" panose="02020603050405020304" pitchFamily="18" charset="0"/>
              </a:rPr>
              <a:t>2017+A1:2020.</a:t>
            </a:r>
            <a:r>
              <a:rPr lang="it-IT" sz="900" dirty="0" smtClean="0">
                <a:latin typeface="Times New Roman" panose="02020603050405020304" pitchFamily="18" charset="0"/>
                <a:ea typeface="Calibri" panose="020F0502020204030204" pitchFamily="34" charset="0"/>
                <a:cs typeface="Times New Roman" panose="02020603050405020304" pitchFamily="18" charset="0"/>
              </a:rPr>
              <a:t> </a:t>
            </a:r>
            <a:r>
              <a:rPr lang="it-IT" sz="900" dirty="0">
                <a:latin typeface="Times New Roman" panose="02020603050405020304" pitchFamily="18" charset="0"/>
                <a:ea typeface="Calibri" panose="020F0502020204030204" pitchFamily="34" charset="0"/>
                <a:cs typeface="Times New Roman" panose="02020603050405020304" pitchFamily="18" charset="0"/>
              </a:rPr>
              <a:t>Il seggiolone Scaut è stato progettato con cura pensando alla sicurezza del bambino e dispone di un ampio vassoio con un portabicchieri, una seduta che può essere pulita con un panno e una cintura a cinque punti. Il seggiolone si piega anche in modo compatto per riporlo. Adatto a bambini in grado di stare in piedi da soli (6-36 mesi).</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it-IT" sz="900" dirty="0">
                <a:latin typeface="Times New Roman" panose="02020603050405020304" pitchFamily="18" charset="0"/>
                <a:ea typeface="Calibri" panose="020F0502020204030204" pitchFamily="34" charset="0"/>
                <a:cs typeface="Times New Roman" panose="02020603050405020304" pitchFamily="18" charset="0"/>
              </a:rPr>
              <a:t>Per garantire un utilizzo sicuro e senza problemi, leggere le importanti avvertenze di sicurezza riportate di seguito e le seguenti istruzioni.</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p:cNvSpPr txBox="1"/>
          <p:nvPr/>
        </p:nvSpPr>
        <p:spPr>
          <a:xfrm>
            <a:off x="6766560" y="2539890"/>
            <a:ext cx="5063490" cy="255389"/>
          </a:xfrm>
          <a:prstGeom prst="roundRect">
            <a:avLst/>
          </a:prstGeom>
          <a:solidFill>
            <a:srgbClr val="B5D060"/>
          </a:solidFill>
          <a:ln>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it-IT" sz="900" b="1" smtClean="0">
                <a:solidFill>
                  <a:schemeClr val="tx1"/>
                </a:solidFill>
                <a:cs typeface="Arial" pitchFamily="34" charset="0"/>
              </a:rPr>
              <a:t>AVVERTENZE E RACCOMANDAZIONI PER UN UTILIZZO SICURO</a:t>
            </a:r>
            <a:endParaRPr lang="bg-BG" sz="900" b="1" dirty="0">
              <a:solidFill>
                <a:schemeClr val="tx1"/>
              </a:solidFill>
              <a:cs typeface="Arial" pitchFamily="34" charset="0"/>
            </a:endParaRPr>
          </a:p>
        </p:txBody>
      </p:sp>
      <p:sp>
        <p:nvSpPr>
          <p:cNvPr id="18" name="Rectangle 17"/>
          <p:cNvSpPr/>
          <p:nvPr/>
        </p:nvSpPr>
        <p:spPr>
          <a:xfrm>
            <a:off x="6766560" y="2764650"/>
            <a:ext cx="5063490" cy="536878"/>
          </a:xfrm>
          <a:prstGeom prst="rect">
            <a:avLst/>
          </a:prstGeom>
        </p:spPr>
        <p:txBody>
          <a:bodyPr wrap="square">
            <a:spAutoFit/>
          </a:bodyPr>
          <a:lstStyle/>
          <a:p>
            <a:pPr>
              <a:lnSpc>
                <a:spcPct val="107000"/>
              </a:lnSpc>
              <a:spcAft>
                <a:spcPts val="800"/>
              </a:spcAft>
            </a:pPr>
            <a:r>
              <a:rPr lang="it-IT" sz="900" b="1" dirty="0">
                <a:latin typeface="Times New Roman" panose="02020603050405020304" pitchFamily="18" charset="0"/>
                <a:ea typeface="Calibri" panose="020F0502020204030204" pitchFamily="34" charset="0"/>
                <a:cs typeface="Times New Roman" panose="02020603050405020304" pitchFamily="18" charset="0"/>
              </a:rPr>
              <a:t>LEGGERE ATTENTAMENTE QUESTE ISTRUZIONI PRIMA DELL’UTILIZZO DEL PRODOTTO E CONSERVARE PER RIFERIMENTI FUTURI. LA MANUTENZIONE E L’UTILIZZO CORRETTO DI QUESTO PRODOTTO È ESTREMAMENTE IMPORTANTE.</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9" name="Картина 1"/>
          <p:cNvPicPr>
            <a:picLocks noChangeAspect="1"/>
          </p:cNvPicPr>
          <p:nvPr/>
        </p:nvPicPr>
        <p:blipFill>
          <a:blip r:embed="rId3"/>
          <a:stretch>
            <a:fillRect/>
          </a:stretch>
        </p:blipFill>
        <p:spPr>
          <a:xfrm>
            <a:off x="8669358" y="3301528"/>
            <a:ext cx="1257894" cy="900000"/>
          </a:xfrm>
          <a:prstGeom prst="rect">
            <a:avLst/>
          </a:prstGeom>
        </p:spPr>
      </p:pic>
      <p:sp>
        <p:nvSpPr>
          <p:cNvPr id="20" name="TextBox 49"/>
          <p:cNvSpPr txBox="1">
            <a:spLocks noChangeAspect="1"/>
          </p:cNvSpPr>
          <p:nvPr/>
        </p:nvSpPr>
        <p:spPr>
          <a:xfrm>
            <a:off x="11445720" y="6535148"/>
            <a:ext cx="384330" cy="238363"/>
          </a:xfrm>
          <a:prstGeom prst="roundRect">
            <a:avLst/>
          </a:prstGeom>
          <a:noFill/>
          <a:ln w="6350">
            <a:solidFill>
              <a:schemeClr val="tx1"/>
            </a:solidFill>
          </a:ln>
        </p:spPr>
        <p:txBody>
          <a:bodyPr wrap="square" rtlCol="0" anchor="ctr">
            <a:spAutoFit/>
          </a:bodyPr>
          <a:lstStyle/>
          <a:p>
            <a:pPr algn="ctr"/>
            <a:r>
              <a:rPr lang="en-US" sz="800" b="1" dirty="0" smtClean="0">
                <a:latin typeface="Arial" pitchFamily="34" charset="0"/>
                <a:cs typeface="Arial" pitchFamily="34" charset="0"/>
              </a:rPr>
              <a:t>30</a:t>
            </a:r>
            <a:endParaRPr lang="bg-BG" sz="800" b="1" dirty="0">
              <a:latin typeface="Arial" pitchFamily="34" charset="0"/>
              <a:cs typeface="Arial" pitchFamily="34" charset="0"/>
            </a:endParaRPr>
          </a:p>
        </p:txBody>
      </p:sp>
      <p:sp>
        <p:nvSpPr>
          <p:cNvPr id="21" name="Rectangle 20"/>
          <p:cNvSpPr/>
          <p:nvPr/>
        </p:nvSpPr>
        <p:spPr>
          <a:xfrm>
            <a:off x="6250305" y="4180466"/>
            <a:ext cx="6096000" cy="256993"/>
          </a:xfrm>
          <a:prstGeom prst="rect">
            <a:avLst/>
          </a:prstGeom>
        </p:spPr>
        <p:txBody>
          <a:bodyPr>
            <a:spAutoFit/>
          </a:bodyPr>
          <a:lstStyle/>
          <a:p>
            <a:pPr marL="457200" algn="ctr">
              <a:lnSpc>
                <a:spcPct val="107000"/>
              </a:lnSpc>
              <a:spcAft>
                <a:spcPts val="800"/>
              </a:spcAft>
            </a:pPr>
            <a:r>
              <a:rPr lang="it-IT" sz="1000" b="1" dirty="0">
                <a:latin typeface="Times New Roman" panose="02020603050405020304" pitchFamily="18" charset="0"/>
                <a:ea typeface="Calibri" panose="020F0502020204030204" pitchFamily="34" charset="0"/>
                <a:cs typeface="Times New Roman" panose="02020603050405020304" pitchFamily="18" charset="0"/>
              </a:rPr>
              <a:t>ATTENZIONE! NON LASCIARE IL BAMBINO INCUSTODITO!</a:t>
            </a: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21"/>
          <p:cNvSpPr/>
          <p:nvPr/>
        </p:nvSpPr>
        <p:spPr>
          <a:xfrm>
            <a:off x="6766560" y="4306212"/>
            <a:ext cx="5063490" cy="388696"/>
          </a:xfrm>
          <a:prstGeom prst="rect">
            <a:avLst/>
          </a:prstGeom>
        </p:spPr>
        <p:txBody>
          <a:bodyPr wrap="square">
            <a:spAutoFit/>
          </a:bodyPr>
          <a:lstStyle/>
          <a:p>
            <a:pPr>
              <a:lnSpc>
                <a:spcPct val="107000"/>
              </a:lnSpc>
              <a:spcAft>
                <a:spcPts val="800"/>
              </a:spcAft>
            </a:pPr>
            <a:r>
              <a:rPr lang="it-IT" sz="900" b="1">
                <a:latin typeface="Times New Roman" panose="02020603050405020304" pitchFamily="18" charset="0"/>
                <a:ea typeface="Calibri" panose="020F0502020204030204" pitchFamily="34" charset="0"/>
                <a:cs typeface="Times New Roman" panose="02020603050405020304" pitchFamily="18" charset="0"/>
              </a:rPr>
              <a:t>ATTENZIONE! </a:t>
            </a:r>
            <a:r>
              <a:rPr lang="it-IT" sz="900" dirty="0">
                <a:latin typeface="Times New Roman" panose="02020603050405020304" pitchFamily="18" charset="0"/>
                <a:ea typeface="Calibri" panose="020F0502020204030204" pitchFamily="34" charset="0"/>
                <a:cs typeface="Times New Roman" panose="02020603050405020304" pitchFamily="18" charset="0"/>
              </a:rPr>
              <a:t>Si prega di osservare e seguire le seguenti avvertenze per il funzionamento del prodotto! In caso contrario possono insorgere gravi lesioni o danni al vostro bambino!</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6766560" y="4592114"/>
            <a:ext cx="5063490" cy="1754326"/>
          </a:xfrm>
          <a:prstGeom prst="rect">
            <a:avLst/>
          </a:prstGeom>
        </p:spPr>
        <p:txBody>
          <a:bodyPr wrap="square">
            <a:spAutoFit/>
          </a:bodyPr>
          <a:lstStyle/>
          <a:p>
            <a:r>
              <a:rPr lang="it-IT" sz="900" b="1" dirty="0">
                <a:latin typeface="Times New Roman" panose="02020603050405020304" pitchFamily="18" charset="0"/>
                <a:ea typeface="Calibri" panose="020F0502020204030204" pitchFamily="34" charset="0"/>
                <a:cs typeface="Times New Roman" panose="02020603050405020304" pitchFamily="18" charset="0"/>
              </a:rPr>
              <a:t>1. ATTENZIONE! NON LASCIARE MAI IL BAMBINO INCUSTODITO!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2. Utilizzare sempre il dispositivo di chiusura. </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3. Rischio di caduta: Non permettere al bambino di arrampicarsi sul prodotto!</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4. Non utilizzare il prodotto se qualche parte non è posizionata correttamente e saldamente.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5. Tenere presente che è pericoloso posizionare il prodotto vicino a fiamme libere e altre fonti di forte calore.</a:t>
            </a:r>
            <a:endParaRPr lang="en-US" sz="900" dirty="0">
              <a:latin typeface="Calibri" panose="020F0502020204030204" pitchFamily="34" charset="0"/>
              <a:ea typeface="Calibri" panose="020F0502020204030204" pitchFamily="34" charset="0"/>
              <a:cs typeface="Times New Roman" panose="02020603050405020304" pitchFamily="18" charset="0"/>
            </a:endParaRPr>
          </a:p>
          <a:p>
            <a:r>
              <a:rPr lang="it-IT" sz="900" dirty="0">
                <a:latin typeface="Times New Roman" panose="02020603050405020304" pitchFamily="18" charset="0"/>
                <a:ea typeface="Calibri" panose="020F0502020204030204" pitchFamily="34" charset="0"/>
                <a:cs typeface="Times New Roman" panose="02020603050405020304" pitchFamily="18" charset="0"/>
              </a:rPr>
              <a:t>6. Rischio di ribaltamento se il bambino può raggiungere un tavolo o altra struttura con un piede</a:t>
            </a:r>
            <a:r>
              <a:rPr lang="it-IT" sz="900" dirty="0" smtClean="0">
                <a:latin typeface="Times New Roman" panose="02020603050405020304" pitchFamily="18" charset="0"/>
                <a:ea typeface="Calibri" panose="020F0502020204030204" pitchFamily="34" charset="0"/>
                <a:cs typeface="Times New Roman" panose="02020603050405020304" pitchFamily="18" charset="0"/>
              </a:rPr>
              <a:t>.</a:t>
            </a:r>
          </a:p>
          <a:p>
            <a:r>
              <a:rPr lang="it-IT" sz="900" dirty="0" smtClean="0">
                <a:latin typeface="Calibri" panose="020F0502020204030204" pitchFamily="34" charset="0"/>
                <a:ea typeface="Calibri" panose="020F0502020204030204" pitchFamily="34" charset="0"/>
                <a:cs typeface="Times New Roman" panose="02020603050405020304" pitchFamily="18" charset="0"/>
              </a:rPr>
              <a:t>7. ATTENZIONE! Non utilizzare il prodotto finché il bambino non è in grado di stare in piedi da solo senza assistenza. </a:t>
            </a:r>
          </a:p>
          <a:p>
            <a:r>
              <a:rPr lang="it-IT" sz="900" dirty="0" smtClean="0">
                <a:latin typeface="Calibri" panose="020F0502020204030204" pitchFamily="34" charset="0"/>
                <a:ea typeface="Calibri" panose="020F0502020204030204" pitchFamily="34" charset="0"/>
                <a:cs typeface="Times New Roman" panose="02020603050405020304" pitchFamily="18" charset="0"/>
              </a:rPr>
              <a:t>8.  Non utilizzare il prodotto se una parte se una parte è rotta, danneggiata o mancante.</a:t>
            </a:r>
          </a:p>
          <a:p>
            <a:r>
              <a:rPr lang="it-IT" sz="900" dirty="0" smtClean="0">
                <a:latin typeface="Calibri" panose="020F0502020204030204" pitchFamily="34" charset="0"/>
                <a:ea typeface="Calibri" panose="020F0502020204030204" pitchFamily="34" charset="0"/>
                <a:cs typeface="Times New Roman" panose="02020603050405020304" pitchFamily="18" charset="0"/>
              </a:rPr>
              <a:t>9. Tenere i bambini lontani surante la chiusura o l’apertura del prodotto per evitare lesioni.</a:t>
            </a:r>
          </a:p>
          <a:p>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44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4415</TotalTime>
  <Words>15060</Words>
  <Application>Microsoft Office PowerPoint</Application>
  <PresentationFormat>Widescreen</PresentationFormat>
  <Paragraphs>821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dc:creator>
  <cp:lastModifiedBy>MY</cp:lastModifiedBy>
  <cp:revision>68</cp:revision>
  <dcterms:created xsi:type="dcterms:W3CDTF">2021-06-25T06:56:50Z</dcterms:created>
  <dcterms:modified xsi:type="dcterms:W3CDTF">2021-06-28T08:35:18Z</dcterms:modified>
</cp:coreProperties>
</file>