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9" r:id="rId4"/>
    <p:sldId id="257" r:id="rId5"/>
    <p:sldId id="263" r:id="rId6"/>
    <p:sldId id="264" r:id="rId7"/>
    <p:sldId id="265" r:id="rId8"/>
    <p:sldId id="266" r:id="rId9"/>
    <p:sldId id="267" r:id="rId10"/>
    <p:sldId id="268" r:id="rId11"/>
    <p:sldId id="272" r:id="rId12"/>
    <p:sldId id="269" r:id="rId13"/>
    <p:sldId id="271" r:id="rId14"/>
    <p:sldId id="270" r:id="rId15"/>
    <p:sldId id="273" r:id="rId16"/>
    <p:sldId id="274" r:id="rId17"/>
    <p:sldId id="275" r:id="rId18"/>
    <p:sldId id="276" r:id="rId19"/>
    <p:sldId id="277" r:id="rId2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7" autoAdjust="0"/>
    <p:restoredTop sz="97919" autoAdjust="0"/>
  </p:normalViewPr>
  <p:slideViewPr>
    <p:cSldViewPr>
      <p:cViewPr varScale="1">
        <p:scale>
          <a:sx n="111" d="100"/>
          <a:sy n="111" d="100"/>
        </p:scale>
        <p:origin x="17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37165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189849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323994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46393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66940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84206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427689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156150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341045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312338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F2425-BEAF-4E45-ACBF-89B41D5AB9FE}" type="datetimeFigureOut">
              <a:rPr lang="bg-BG" smtClean="0"/>
              <a:pPr/>
              <a:t>12-08-2020</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21A79B7-447A-4153-93DE-98951BA76C90}" type="slidenum">
              <a:rPr lang="bg-BG" smtClean="0"/>
              <a:pPr/>
              <a:t>‹#›</a:t>
            </a:fld>
            <a:endParaRPr lang="bg-BG"/>
          </a:p>
        </p:txBody>
      </p:sp>
    </p:spTree>
    <p:extLst>
      <p:ext uri="{BB962C8B-B14F-4D97-AF65-F5344CB8AC3E}">
        <p14:creationId xmlns:p14="http://schemas.microsoft.com/office/powerpoint/2010/main" val="150725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F2425-BEAF-4E45-ACBF-89B41D5AB9FE}" type="datetimeFigureOut">
              <a:rPr lang="bg-BG" smtClean="0"/>
              <a:pPr/>
              <a:t>12-08-2020</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A79B7-447A-4153-93DE-98951BA76C90}" type="slidenum">
              <a:rPr lang="bg-BG" smtClean="0"/>
              <a:pPr/>
              <a:t>‹#›</a:t>
            </a:fld>
            <a:endParaRPr lang="bg-BG"/>
          </a:p>
        </p:txBody>
      </p:sp>
    </p:spTree>
    <p:extLst>
      <p:ext uri="{BB962C8B-B14F-4D97-AF65-F5344CB8AC3E}">
        <p14:creationId xmlns:p14="http://schemas.microsoft.com/office/powerpoint/2010/main" val="233280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2.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1.jpeg"/><Relationship Id="rId7"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2.jpeg"/><Relationship Id="rId4" Type="http://schemas.openxmlformats.org/officeDocument/2006/relationships/image" Target="../media/image13.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2.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16.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4.jpeg"/><Relationship Id="rId7"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4.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1116" y="4522233"/>
            <a:ext cx="4438816" cy="2308324"/>
          </a:xfrm>
          <a:prstGeom prst="rect">
            <a:avLst/>
          </a:prstGeom>
        </p:spPr>
        <p:txBody>
          <a:bodyPr wrap="square">
            <a:spAutoFit/>
          </a:bodyPr>
          <a:lstStyle/>
          <a:p>
            <a:pPr algn="just"/>
            <a:r>
              <a:rPr lang="ru-RU" sz="800" dirty="0"/>
              <a:t>П</a:t>
            </a:r>
            <a:r>
              <a:rPr lang="ru-RU" sz="800" dirty="0" smtClean="0"/>
              <a:t>рочетете внимателно тази инструкция преди употребата на продукта, за да осигурите правилното използване на количката и я запазете за бъдеща справка</a:t>
            </a:r>
            <a:r>
              <a:rPr lang="en-US" sz="800" dirty="0" smtClean="0"/>
              <a:t>.</a:t>
            </a:r>
          </a:p>
          <a:p>
            <a:r>
              <a:rPr lang="en-US" sz="800" dirty="0"/>
              <a:t>Read carefully this instruction before use of the product, in order to use the stroller and keep it for future reference.</a:t>
            </a:r>
            <a:br>
              <a:rPr lang="en-US" sz="800" dirty="0"/>
            </a:br>
            <a:r>
              <a:rPr lang="en-US" sz="800" dirty="0" smtClean="0"/>
              <a:t>¡</a:t>
            </a:r>
            <a:r>
              <a:rPr lang="en-US" sz="800" dirty="0"/>
              <a:t>Lea </a:t>
            </a:r>
            <a:r>
              <a:rPr lang="en-US" sz="800" dirty="0" err="1"/>
              <a:t>estas</a:t>
            </a:r>
            <a:r>
              <a:rPr lang="en-US" sz="800" dirty="0"/>
              <a:t> </a:t>
            </a:r>
            <a:r>
              <a:rPr lang="en-US" sz="800" dirty="0" err="1"/>
              <a:t>instrucciones</a:t>
            </a:r>
            <a:r>
              <a:rPr lang="en-US" sz="800" dirty="0"/>
              <a:t> </a:t>
            </a:r>
            <a:r>
              <a:rPr lang="en-US" sz="800" dirty="0" err="1"/>
              <a:t>atentamente</a:t>
            </a:r>
            <a:r>
              <a:rPr lang="en-US" sz="800" dirty="0"/>
              <a:t> antes de </a:t>
            </a:r>
            <a:r>
              <a:rPr lang="en-US" sz="800" dirty="0" err="1"/>
              <a:t>utilizar</a:t>
            </a:r>
            <a:r>
              <a:rPr lang="en-US" sz="800" dirty="0"/>
              <a:t> el </a:t>
            </a:r>
            <a:r>
              <a:rPr lang="en-US" sz="800" dirty="0" err="1"/>
              <a:t>producto</a:t>
            </a:r>
            <a:r>
              <a:rPr lang="en-US" sz="800" dirty="0"/>
              <a:t> para </a:t>
            </a:r>
            <a:r>
              <a:rPr lang="en-US" sz="800" dirty="0" err="1"/>
              <a:t>asegurar</a:t>
            </a:r>
            <a:r>
              <a:rPr lang="en-US" sz="800" dirty="0"/>
              <a:t> el </a:t>
            </a:r>
            <a:r>
              <a:rPr lang="en-US" sz="800" dirty="0" err="1"/>
              <a:t>uso</a:t>
            </a:r>
            <a:r>
              <a:rPr lang="en-US" sz="800" dirty="0"/>
              <a:t> </a:t>
            </a:r>
            <a:r>
              <a:rPr lang="en-US" sz="800" dirty="0" err="1"/>
              <a:t>correcto</a:t>
            </a:r>
            <a:r>
              <a:rPr lang="en-US" sz="800" dirty="0"/>
              <a:t> del </a:t>
            </a:r>
            <a:r>
              <a:rPr lang="en-US" sz="800" dirty="0" err="1"/>
              <a:t>carrito</a:t>
            </a:r>
            <a:r>
              <a:rPr lang="en-US" sz="800" dirty="0"/>
              <a:t> y </a:t>
            </a:r>
            <a:r>
              <a:rPr lang="en-US" sz="800" dirty="0" err="1"/>
              <a:t>guárdelas</a:t>
            </a:r>
            <a:r>
              <a:rPr lang="en-US" sz="800" dirty="0"/>
              <a:t> para </a:t>
            </a:r>
            <a:r>
              <a:rPr lang="en-US" sz="800" dirty="0" err="1"/>
              <a:t>referencias</a:t>
            </a:r>
            <a:r>
              <a:rPr lang="en-US" sz="800" dirty="0"/>
              <a:t> </a:t>
            </a:r>
            <a:r>
              <a:rPr lang="en-US" sz="800" dirty="0" err="1"/>
              <a:t>futuras</a:t>
            </a:r>
            <a:r>
              <a:rPr lang="en-US" sz="800" dirty="0"/>
              <a:t>!</a:t>
            </a:r>
          </a:p>
          <a:p>
            <a:pPr algn="just"/>
            <a:r>
              <a:rPr lang="el-GR" sz="800" dirty="0" smtClean="0"/>
              <a:t>Διαβάστε </a:t>
            </a:r>
            <a:r>
              <a:rPr lang="el-GR" sz="800" dirty="0"/>
              <a:t>προσεκτικά αυτές τις οδηγίες αυτές πριν χρησιμοποιήσετε το προϊόν, για να διασφαλιστεί η σωστή χρήση του καροτσιού, και διαφυλάξτε τις οδηγίες για μελλοντική αναφορά!</a:t>
            </a:r>
          </a:p>
          <a:p>
            <a:pPr algn="just"/>
            <a:r>
              <a:rPr lang="en-US" sz="800" dirty="0" err="1" smtClean="0"/>
              <a:t>Citiți</a:t>
            </a:r>
            <a:r>
              <a:rPr lang="en-US" sz="800" dirty="0" smtClean="0"/>
              <a:t> </a:t>
            </a:r>
            <a:r>
              <a:rPr lang="en-US" sz="800" dirty="0"/>
              <a:t>cu </a:t>
            </a:r>
            <a:r>
              <a:rPr lang="en-US" sz="800" dirty="0" err="1"/>
              <a:t>atenție</a:t>
            </a:r>
            <a:r>
              <a:rPr lang="en-US" sz="800" dirty="0"/>
              <a:t> </a:t>
            </a:r>
            <a:r>
              <a:rPr lang="en-US" sz="800" dirty="0" err="1"/>
              <a:t>acest</a:t>
            </a:r>
            <a:r>
              <a:rPr lang="en-US" sz="800" dirty="0"/>
              <a:t> manual </a:t>
            </a:r>
            <a:r>
              <a:rPr lang="en-US" sz="800" dirty="0" err="1"/>
              <a:t>înainte</a:t>
            </a:r>
            <a:r>
              <a:rPr lang="en-US" sz="800" dirty="0"/>
              <a:t> de a </a:t>
            </a:r>
            <a:r>
              <a:rPr lang="en-US" sz="800" dirty="0" err="1"/>
              <a:t>utiliza</a:t>
            </a:r>
            <a:r>
              <a:rPr lang="en-US" sz="800" dirty="0"/>
              <a:t> </a:t>
            </a:r>
            <a:r>
              <a:rPr lang="en-US" sz="800" dirty="0" err="1"/>
              <a:t>produsul</a:t>
            </a:r>
            <a:r>
              <a:rPr lang="en-US" sz="800" dirty="0"/>
              <a:t> </a:t>
            </a:r>
            <a:r>
              <a:rPr lang="en-US" sz="800" dirty="0" err="1"/>
              <a:t>pentru</a:t>
            </a:r>
            <a:r>
              <a:rPr lang="en-US" sz="800" dirty="0"/>
              <a:t> a </a:t>
            </a:r>
            <a:r>
              <a:rPr lang="en-US" sz="800" dirty="0" err="1"/>
              <a:t>asigura</a:t>
            </a:r>
            <a:r>
              <a:rPr lang="en-US" sz="800" dirty="0"/>
              <a:t> </a:t>
            </a:r>
            <a:r>
              <a:rPr lang="en-US" sz="800" dirty="0" err="1"/>
              <a:t>utilizarea</a:t>
            </a:r>
            <a:r>
              <a:rPr lang="en-US" sz="800" dirty="0"/>
              <a:t> </a:t>
            </a:r>
            <a:r>
              <a:rPr lang="en-US" sz="800" dirty="0" err="1"/>
              <a:t>corectă</a:t>
            </a:r>
            <a:r>
              <a:rPr lang="en-US" sz="800" dirty="0"/>
              <a:t> a </a:t>
            </a:r>
            <a:r>
              <a:rPr lang="en-US" sz="800" dirty="0" err="1"/>
              <a:t>căruciorului</a:t>
            </a:r>
            <a:r>
              <a:rPr lang="en-US" sz="800" dirty="0"/>
              <a:t> </a:t>
            </a:r>
            <a:r>
              <a:rPr lang="en-US" sz="800" dirty="0" err="1"/>
              <a:t>și</a:t>
            </a:r>
            <a:r>
              <a:rPr lang="en-US" sz="800" dirty="0"/>
              <a:t> </a:t>
            </a:r>
            <a:r>
              <a:rPr lang="en-US" sz="800" dirty="0" err="1"/>
              <a:t>păstrați</a:t>
            </a:r>
            <a:r>
              <a:rPr lang="en-US" sz="800" dirty="0"/>
              <a:t>-l </a:t>
            </a:r>
            <a:r>
              <a:rPr lang="en-US" sz="800" dirty="0" err="1"/>
              <a:t>pentru</a:t>
            </a:r>
            <a:r>
              <a:rPr lang="en-US" sz="800" dirty="0"/>
              <a:t> </a:t>
            </a:r>
            <a:r>
              <a:rPr lang="en-US" sz="800" dirty="0" err="1"/>
              <a:t>referințe</a:t>
            </a:r>
            <a:r>
              <a:rPr lang="en-US" sz="800" dirty="0"/>
              <a:t> </a:t>
            </a:r>
            <a:r>
              <a:rPr lang="en-US" sz="800" dirty="0" err="1"/>
              <a:t>viitoare</a:t>
            </a:r>
            <a:r>
              <a:rPr lang="en-US" sz="800" dirty="0"/>
              <a:t>!</a:t>
            </a:r>
          </a:p>
          <a:p>
            <a:pPr algn="just"/>
            <a:r>
              <a:rPr lang="de-DE" sz="800" dirty="0"/>
              <a:t>Diese Anleitung sorgfältig lesen, bevor Sie das Produkt benutzen, um die ordnungsgemäße Verwendunf des Kinderwagens zu gewährleisten und bewahren Sie diese für zukünftige Referenzen auf.</a:t>
            </a:r>
          </a:p>
          <a:p>
            <a:pPr algn="just"/>
            <a:r>
              <a:rPr lang="ru-RU" sz="800" dirty="0" smtClean="0"/>
              <a:t>Внимательно </a:t>
            </a:r>
            <a:r>
              <a:rPr lang="ru-RU" sz="800" dirty="0"/>
              <a:t>прочитайте это руководство перед использованием продукта, чтобы обеспечить правильное использование корзины и сохранить ее для дальнейшего использования</a:t>
            </a:r>
            <a:r>
              <a:rPr lang="ru-RU" sz="800" dirty="0" smtClean="0"/>
              <a:t>.</a:t>
            </a:r>
            <a:endParaRPr lang="en-US" sz="800" dirty="0"/>
          </a:p>
          <a:p>
            <a:pPr algn="just"/>
            <a:r>
              <a:rPr lang="en-US" sz="800" dirty="0"/>
              <a:t>Pre </a:t>
            </a:r>
            <a:r>
              <a:rPr lang="en-US" sz="800" dirty="0" err="1"/>
              <a:t>upotrebe</a:t>
            </a:r>
            <a:r>
              <a:rPr lang="en-US" sz="800" dirty="0"/>
              <a:t> </a:t>
            </a:r>
            <a:r>
              <a:rPr lang="en-US" sz="800" dirty="0" err="1"/>
              <a:t>proizvoda</a:t>
            </a:r>
            <a:r>
              <a:rPr lang="en-US" sz="800" dirty="0"/>
              <a:t> </a:t>
            </a:r>
            <a:r>
              <a:rPr lang="en-US" sz="800" dirty="0" err="1"/>
              <a:t>pročitajte</a:t>
            </a:r>
            <a:r>
              <a:rPr lang="en-US" sz="800" dirty="0"/>
              <a:t> </a:t>
            </a:r>
            <a:r>
              <a:rPr lang="en-US" sz="800" dirty="0" err="1"/>
              <a:t>pažljivo</a:t>
            </a:r>
            <a:r>
              <a:rPr lang="en-US" sz="800" dirty="0"/>
              <a:t> ova </a:t>
            </a:r>
            <a:r>
              <a:rPr lang="en-US" sz="800" dirty="0" err="1"/>
              <a:t>uputstva</a:t>
            </a:r>
            <a:r>
              <a:rPr lang="en-US" sz="800" dirty="0"/>
              <a:t> da </a:t>
            </a:r>
            <a:r>
              <a:rPr lang="en-US" sz="800" dirty="0" err="1"/>
              <a:t>biste</a:t>
            </a:r>
            <a:r>
              <a:rPr lang="en-US" sz="800" dirty="0"/>
              <a:t> </a:t>
            </a:r>
            <a:r>
              <a:rPr lang="en-US" sz="800" dirty="0" err="1"/>
              <a:t>obezbedili</a:t>
            </a:r>
            <a:r>
              <a:rPr lang="en-US" sz="800" dirty="0"/>
              <a:t> </a:t>
            </a:r>
            <a:r>
              <a:rPr lang="en-US" sz="800" dirty="0" err="1"/>
              <a:t>pravilno</a:t>
            </a:r>
            <a:r>
              <a:rPr lang="en-US" sz="800" dirty="0"/>
              <a:t> </a:t>
            </a:r>
            <a:r>
              <a:rPr lang="en-US" sz="800" dirty="0" err="1"/>
              <a:t>korišćenje</a:t>
            </a:r>
            <a:r>
              <a:rPr lang="en-US" sz="800" dirty="0"/>
              <a:t> </a:t>
            </a:r>
            <a:r>
              <a:rPr lang="en-US" sz="800" dirty="0" err="1"/>
              <a:t>kolica</a:t>
            </a:r>
            <a:r>
              <a:rPr lang="en-US" sz="800" dirty="0"/>
              <a:t> </a:t>
            </a:r>
            <a:r>
              <a:rPr lang="en-US" sz="800" dirty="0" err="1"/>
              <a:t>i</a:t>
            </a:r>
            <a:r>
              <a:rPr lang="en-US" sz="800" dirty="0"/>
              <a:t> </a:t>
            </a:r>
            <a:r>
              <a:rPr lang="en-US" sz="800" dirty="0" err="1"/>
              <a:t>čuvajte</a:t>
            </a:r>
            <a:r>
              <a:rPr lang="en-US" sz="800" dirty="0"/>
              <a:t> </a:t>
            </a:r>
            <a:r>
              <a:rPr lang="en-US" sz="800" dirty="0" err="1"/>
              <a:t>ih</a:t>
            </a:r>
            <a:r>
              <a:rPr lang="en-US" sz="800" dirty="0"/>
              <a:t> </a:t>
            </a:r>
            <a:r>
              <a:rPr lang="en-US" sz="800" dirty="0" err="1"/>
              <a:t>za</a:t>
            </a:r>
            <a:r>
              <a:rPr lang="en-US" sz="800" dirty="0"/>
              <a:t> </a:t>
            </a:r>
            <a:r>
              <a:rPr lang="en-US" sz="800" dirty="0" err="1"/>
              <a:t>buduće</a:t>
            </a:r>
            <a:r>
              <a:rPr lang="en-US" sz="800" dirty="0"/>
              <a:t> reference!</a:t>
            </a:r>
            <a:endParaRPr lang="bg-BG" sz="800" dirty="0" smtClean="0"/>
          </a:p>
          <a:p>
            <a:pPr algn="just"/>
            <a:endParaRPr lang="bg-BG" sz="800" dirty="0"/>
          </a:p>
        </p:txBody>
      </p:sp>
      <p:sp>
        <p:nvSpPr>
          <p:cNvPr id="13" name="Rectangle 12"/>
          <p:cNvSpPr/>
          <p:nvPr/>
        </p:nvSpPr>
        <p:spPr>
          <a:xfrm>
            <a:off x="5015771" y="51487"/>
            <a:ext cx="3960000" cy="1323439"/>
          </a:xfrm>
          <a:prstGeom prst="rect">
            <a:avLst/>
          </a:prstGeom>
        </p:spPr>
        <p:txBody>
          <a:bodyPr>
            <a:spAutoFit/>
          </a:bodyPr>
          <a:lstStyle/>
          <a:p>
            <a:pPr algn="ctr"/>
            <a:r>
              <a:rPr lang="en-US" sz="800" b="1" dirty="0"/>
              <a:t>BG</a:t>
            </a:r>
            <a:r>
              <a:rPr lang="en-US" sz="800" dirty="0"/>
              <a:t>: </a:t>
            </a:r>
            <a:r>
              <a:rPr lang="ru-RU" sz="800" dirty="0"/>
              <a:t>ИНСТРУКЦИИ ЗА УПОТРЕБА НА ДЕТСКА </a:t>
            </a:r>
            <a:r>
              <a:rPr lang="ru-RU" sz="800" dirty="0" smtClean="0"/>
              <a:t>КОЛИЧКА - </a:t>
            </a:r>
            <a:r>
              <a:rPr lang="bg-BG" sz="800" dirty="0" smtClean="0"/>
              <a:t> Арт</a:t>
            </a:r>
            <a:r>
              <a:rPr lang="bg-BG" sz="800" dirty="0"/>
              <a:t>. Номер:</a:t>
            </a:r>
            <a:r>
              <a:rPr lang="en-US" sz="800" dirty="0"/>
              <a:t> B7</a:t>
            </a:r>
            <a:endParaRPr lang="ru-RU" sz="800" dirty="0"/>
          </a:p>
          <a:p>
            <a:pPr algn="ctr"/>
            <a:r>
              <a:rPr lang="en-US" sz="800" b="1" dirty="0" smtClean="0"/>
              <a:t>EN: </a:t>
            </a:r>
            <a:r>
              <a:rPr lang="en-US" sz="800" dirty="0" smtClean="0"/>
              <a:t>INSTRUCTION MANUAL FOR STROLLER</a:t>
            </a:r>
            <a:r>
              <a:rPr lang="bg-BG" sz="800" dirty="0" smtClean="0"/>
              <a:t> -  </a:t>
            </a:r>
            <a:r>
              <a:rPr lang="en-US" sz="800" dirty="0" smtClean="0"/>
              <a:t>Item No.</a:t>
            </a:r>
            <a:r>
              <a:rPr lang="bg-BG" sz="800" dirty="0" smtClean="0"/>
              <a:t> </a:t>
            </a:r>
            <a:r>
              <a:rPr lang="en-US" sz="800" dirty="0" smtClean="0"/>
              <a:t>B7</a:t>
            </a:r>
            <a:br>
              <a:rPr lang="en-US" sz="800" dirty="0" smtClean="0"/>
            </a:br>
            <a:r>
              <a:rPr lang="es-ES" sz="800" b="1" dirty="0" smtClean="0">
                <a:solidFill>
                  <a:prstClr val="black"/>
                </a:solidFill>
              </a:rPr>
              <a:t>ES</a:t>
            </a:r>
            <a:r>
              <a:rPr lang="es-ES" sz="800" dirty="0">
                <a:solidFill>
                  <a:prstClr val="black"/>
                </a:solidFill>
              </a:rPr>
              <a:t>: INSTRUCCIONES DE USO DEC CARRITO PARA </a:t>
            </a:r>
            <a:r>
              <a:rPr lang="es-ES" sz="800" dirty="0" smtClean="0">
                <a:solidFill>
                  <a:prstClr val="black"/>
                </a:solidFill>
              </a:rPr>
              <a:t>BEBÉS</a:t>
            </a:r>
            <a:r>
              <a:rPr lang="bg-BG" sz="800" dirty="0">
                <a:solidFill>
                  <a:prstClr val="black"/>
                </a:solidFill>
              </a:rPr>
              <a:t> </a:t>
            </a:r>
            <a:r>
              <a:rPr lang="bg-BG" sz="800" dirty="0" smtClean="0">
                <a:solidFill>
                  <a:prstClr val="black"/>
                </a:solidFill>
              </a:rPr>
              <a:t>- </a:t>
            </a:r>
            <a:r>
              <a:rPr lang="es-ES" sz="800" dirty="0" smtClean="0">
                <a:solidFill>
                  <a:prstClr val="black"/>
                </a:solidFill>
              </a:rPr>
              <a:t>Art</a:t>
            </a:r>
            <a:r>
              <a:rPr lang="es-ES" sz="800" dirty="0">
                <a:solidFill>
                  <a:prstClr val="black"/>
                </a:solidFill>
              </a:rPr>
              <a:t>. Núm.: B7</a:t>
            </a:r>
          </a:p>
          <a:p>
            <a:pPr lvl="0" algn="ctr"/>
            <a:r>
              <a:rPr lang="en-US" sz="800" b="1" dirty="0">
                <a:solidFill>
                  <a:prstClr val="black"/>
                </a:solidFill>
              </a:rPr>
              <a:t>GR</a:t>
            </a:r>
            <a:r>
              <a:rPr lang="en-US" sz="800" dirty="0">
                <a:solidFill>
                  <a:prstClr val="black"/>
                </a:solidFill>
              </a:rPr>
              <a:t>: </a:t>
            </a:r>
            <a:r>
              <a:rPr lang="el-GR" sz="800" dirty="0">
                <a:solidFill>
                  <a:prstClr val="black"/>
                </a:solidFill>
              </a:rPr>
              <a:t>ΟΔΗΓΙΕΣ ΧΡΗΣΕΩΣ ΠΑΙΔΙΚΟΥ </a:t>
            </a:r>
            <a:r>
              <a:rPr lang="el-GR" sz="800" dirty="0" smtClean="0">
                <a:solidFill>
                  <a:prstClr val="black"/>
                </a:solidFill>
              </a:rPr>
              <a:t>ΚΑΡΟΤΣΙΟΥ</a:t>
            </a:r>
            <a:r>
              <a:rPr lang="bg-BG" sz="800" dirty="0">
                <a:solidFill>
                  <a:prstClr val="black"/>
                </a:solidFill>
              </a:rPr>
              <a:t> </a:t>
            </a:r>
            <a:r>
              <a:rPr lang="bg-BG" sz="800" dirty="0" smtClean="0">
                <a:solidFill>
                  <a:prstClr val="black"/>
                </a:solidFill>
              </a:rPr>
              <a:t>- </a:t>
            </a:r>
            <a:r>
              <a:rPr lang="el-GR" sz="800" dirty="0" smtClean="0">
                <a:solidFill>
                  <a:prstClr val="black"/>
                </a:solidFill>
              </a:rPr>
              <a:t>Αρ</a:t>
            </a:r>
            <a:r>
              <a:rPr lang="el-GR" sz="800" dirty="0">
                <a:solidFill>
                  <a:prstClr val="black"/>
                </a:solidFill>
              </a:rPr>
              <a:t>. μοντέλου: B7</a:t>
            </a:r>
            <a:endParaRPr lang="en-US" sz="800" dirty="0">
              <a:solidFill>
                <a:prstClr val="black"/>
              </a:solidFill>
            </a:endParaRPr>
          </a:p>
          <a:p>
            <a:pPr lvl="0" algn="ctr"/>
            <a:r>
              <a:rPr lang="ro-RO" sz="800" b="1" dirty="0">
                <a:solidFill>
                  <a:prstClr val="black"/>
                </a:solidFill>
              </a:rPr>
              <a:t>RO</a:t>
            </a:r>
            <a:r>
              <a:rPr lang="ro-RO" sz="800" dirty="0">
                <a:solidFill>
                  <a:prstClr val="black"/>
                </a:solidFill>
              </a:rPr>
              <a:t>: INSTRUCȚIUNI PENTRU UTILIZAREA </a:t>
            </a:r>
            <a:r>
              <a:rPr lang="ro-RO" sz="800" dirty="0" smtClean="0">
                <a:solidFill>
                  <a:prstClr val="black"/>
                </a:solidFill>
              </a:rPr>
              <a:t>CĂRUCIORULUI</a:t>
            </a:r>
            <a:r>
              <a:rPr lang="bg-BG" sz="800" dirty="0">
                <a:solidFill>
                  <a:prstClr val="black"/>
                </a:solidFill>
              </a:rPr>
              <a:t> </a:t>
            </a:r>
            <a:r>
              <a:rPr lang="bg-BG" sz="800" dirty="0" smtClean="0">
                <a:solidFill>
                  <a:prstClr val="black"/>
                </a:solidFill>
              </a:rPr>
              <a:t>- </a:t>
            </a:r>
            <a:r>
              <a:rPr lang="ro-RO" sz="800" dirty="0" smtClean="0">
                <a:solidFill>
                  <a:prstClr val="black"/>
                </a:solidFill>
              </a:rPr>
              <a:t>Art</a:t>
            </a:r>
            <a:r>
              <a:rPr lang="ro-RO" sz="800" dirty="0">
                <a:solidFill>
                  <a:prstClr val="black"/>
                </a:solidFill>
              </a:rPr>
              <a:t>. Număr: </a:t>
            </a:r>
            <a:r>
              <a:rPr lang="ro-RO" sz="800" dirty="0" smtClean="0">
                <a:solidFill>
                  <a:prstClr val="black"/>
                </a:solidFill>
              </a:rPr>
              <a:t>B7</a:t>
            </a:r>
            <a:endParaRPr lang="bg-BG" sz="800" dirty="0" smtClean="0">
              <a:solidFill>
                <a:prstClr val="black"/>
              </a:solidFill>
            </a:endParaRPr>
          </a:p>
          <a:p>
            <a:pPr lvl="0" algn="ctr"/>
            <a:r>
              <a:rPr lang="de-DE" sz="800" b="1" dirty="0" smtClean="0">
                <a:solidFill>
                  <a:prstClr val="black"/>
                </a:solidFill>
              </a:rPr>
              <a:t>DE</a:t>
            </a:r>
            <a:r>
              <a:rPr lang="de-DE" sz="800" dirty="0" smtClean="0">
                <a:solidFill>
                  <a:prstClr val="black"/>
                </a:solidFill>
              </a:rPr>
              <a:t>: BEDIENUNGSANLEITUNG FÜR KINDERWAGEN </a:t>
            </a:r>
            <a:r>
              <a:rPr lang="bg-BG" sz="800" dirty="0" smtClean="0">
                <a:solidFill>
                  <a:prstClr val="black"/>
                </a:solidFill>
              </a:rPr>
              <a:t>- </a:t>
            </a:r>
            <a:r>
              <a:rPr lang="de-DE" sz="800" dirty="0" smtClean="0">
                <a:solidFill>
                  <a:prstClr val="black"/>
                </a:solidFill>
              </a:rPr>
              <a:t>Artikelnummer  B7</a:t>
            </a:r>
            <a:r>
              <a:rPr lang="bg-BG" sz="800" dirty="0" smtClean="0">
                <a:solidFill>
                  <a:prstClr val="black"/>
                </a:solidFill>
              </a:rPr>
              <a:t/>
            </a:r>
            <a:br>
              <a:rPr lang="bg-BG" sz="800" dirty="0" smtClean="0">
                <a:solidFill>
                  <a:prstClr val="black"/>
                </a:solidFill>
              </a:rPr>
            </a:br>
            <a:r>
              <a:rPr lang="en-US" sz="800" b="1" dirty="0" smtClean="0">
                <a:solidFill>
                  <a:prstClr val="black"/>
                </a:solidFill>
              </a:rPr>
              <a:t>RU</a:t>
            </a:r>
            <a:r>
              <a:rPr lang="ru-RU" sz="800" dirty="0" smtClean="0">
                <a:solidFill>
                  <a:prstClr val="black"/>
                </a:solidFill>
              </a:rPr>
              <a:t>:</a:t>
            </a:r>
            <a:r>
              <a:rPr lang="en-US" sz="800" dirty="0" smtClean="0">
                <a:solidFill>
                  <a:prstClr val="black"/>
                </a:solidFill>
              </a:rPr>
              <a:t> </a:t>
            </a:r>
            <a:r>
              <a:rPr lang="ru-RU" sz="800" dirty="0" smtClean="0">
                <a:solidFill>
                  <a:prstClr val="black"/>
                </a:solidFill>
              </a:rPr>
              <a:t>ИНСТРУКЦИЯ ПО ИСПОЛЬЗОВАНИЮ О ДЕТСКА КОЛЯСКА </a:t>
            </a:r>
            <a:r>
              <a:rPr lang="en-US" sz="800" dirty="0" smtClean="0">
                <a:solidFill>
                  <a:prstClr val="black"/>
                </a:solidFill>
              </a:rPr>
              <a:t>JERRY </a:t>
            </a:r>
            <a:r>
              <a:rPr lang="ru-RU" sz="800" dirty="0" smtClean="0">
                <a:solidFill>
                  <a:prstClr val="black"/>
                </a:solidFill>
              </a:rPr>
              <a:t>НОМЕР-</a:t>
            </a:r>
            <a:r>
              <a:rPr lang="en-US" sz="800" dirty="0">
                <a:solidFill>
                  <a:prstClr val="black"/>
                </a:solidFill>
              </a:rPr>
              <a:t>B7</a:t>
            </a:r>
            <a:br>
              <a:rPr lang="en-US" sz="800" dirty="0">
                <a:solidFill>
                  <a:prstClr val="black"/>
                </a:solidFill>
              </a:rPr>
            </a:br>
            <a:r>
              <a:rPr lang="en-US" sz="800" b="1" dirty="0">
                <a:solidFill>
                  <a:prstClr val="black"/>
                </a:solidFill>
              </a:rPr>
              <a:t>SR: </a:t>
            </a:r>
            <a:r>
              <a:rPr lang="en-US" sz="800" dirty="0">
                <a:solidFill>
                  <a:prstClr val="black"/>
                </a:solidFill>
              </a:rPr>
              <a:t>UPUTSTVA ZA UPOTREBU DEČIJH KOLICA, </a:t>
            </a:r>
            <a:r>
              <a:rPr lang="en-US" sz="800" dirty="0" err="1">
                <a:solidFill>
                  <a:prstClr val="black"/>
                </a:solidFill>
              </a:rPr>
              <a:t>Proizvod</a:t>
            </a:r>
            <a:r>
              <a:rPr lang="en-US" sz="800" dirty="0">
                <a:solidFill>
                  <a:prstClr val="black"/>
                </a:solidFill>
              </a:rPr>
              <a:t> </a:t>
            </a:r>
            <a:r>
              <a:rPr lang="en-US" sz="800" dirty="0" err="1">
                <a:solidFill>
                  <a:prstClr val="black"/>
                </a:solidFill>
              </a:rPr>
              <a:t>broj</a:t>
            </a:r>
            <a:r>
              <a:rPr lang="en-US" sz="800" dirty="0">
                <a:solidFill>
                  <a:prstClr val="black"/>
                </a:solidFill>
              </a:rPr>
              <a:t>: B7</a:t>
            </a:r>
            <a:endParaRPr lang="ru-RU" sz="800" dirty="0" smtClean="0">
              <a:solidFill>
                <a:prstClr val="black"/>
              </a:solidFill>
            </a:endParaRPr>
          </a:p>
          <a:p>
            <a:pPr lvl="0" algn="ctr"/>
            <a:endParaRPr lang="en-US" sz="800" dirty="0" smtClean="0">
              <a:solidFill>
                <a:prstClr val="black"/>
              </a:solidFill>
            </a:endParaRPr>
          </a:p>
          <a:p>
            <a:pPr algn="ctr"/>
            <a:endParaRPr lang="en-US" sz="800" dirty="0" smtClean="0"/>
          </a:p>
        </p:txBody>
      </p:sp>
      <p:pic>
        <p:nvPicPr>
          <p:cNvPr id="3" name="Picture 2" descr="C:\Users\user\Desktop\B2_1.jpg"/>
          <p:cNvPicPr>
            <a:picLocks noChangeAspect="1" noChangeArrowheads="1"/>
          </p:cNvPicPr>
          <p:nvPr/>
        </p:nvPicPr>
        <p:blipFill>
          <a:blip r:embed="rId2" cstate="print"/>
          <a:srcRect/>
          <a:stretch>
            <a:fillRect/>
          </a:stretch>
        </p:blipFill>
        <p:spPr bwMode="auto">
          <a:xfrm>
            <a:off x="6121064" y="1709650"/>
            <a:ext cx="1829534" cy="2715607"/>
          </a:xfrm>
          <a:prstGeom prst="rect">
            <a:avLst/>
          </a:prstGeom>
          <a:noFill/>
        </p:spPr>
      </p:pic>
      <p:pic>
        <p:nvPicPr>
          <p:cNvPr id="1027" name="Picture 3" descr="C:\Users\user\Desktop\jerry_B2.jpg"/>
          <p:cNvPicPr>
            <a:picLocks noChangeAspect="1" noChangeArrowheads="1"/>
          </p:cNvPicPr>
          <p:nvPr/>
        </p:nvPicPr>
        <p:blipFill>
          <a:blip r:embed="rId3" cstate="print"/>
          <a:srcRect/>
          <a:stretch>
            <a:fillRect/>
          </a:stretch>
        </p:blipFill>
        <p:spPr bwMode="auto">
          <a:xfrm>
            <a:off x="6135731" y="1139197"/>
            <a:ext cx="1800200" cy="473477"/>
          </a:xfrm>
          <a:prstGeom prst="rect">
            <a:avLst/>
          </a:prstGeom>
          <a:noFill/>
        </p:spPr>
      </p:pic>
      <p:sp>
        <p:nvSpPr>
          <p:cNvPr id="8" name="TextBox 7"/>
          <p:cNvSpPr txBox="1"/>
          <p:nvPr/>
        </p:nvSpPr>
        <p:spPr>
          <a:xfrm>
            <a:off x="179512" y="6525344"/>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38</a:t>
            </a:r>
            <a:endParaRPr lang="bg-BG" sz="900" b="1" dirty="0">
              <a:cs typeface="Arial" pitchFamily="34" charset="0"/>
            </a:endParaRPr>
          </a:p>
        </p:txBody>
      </p:sp>
      <p:pic>
        <p:nvPicPr>
          <p:cNvPr id="9" name="Picture 3" descr="C:\Users\user\Desktop\black moni version_2015.jpg"/>
          <p:cNvPicPr>
            <a:picLocks noChangeAspect="1" noChangeArrowheads="1"/>
          </p:cNvPicPr>
          <p:nvPr/>
        </p:nvPicPr>
        <p:blipFill>
          <a:blip r:embed="rId4" cstate="print"/>
          <a:srcRect/>
          <a:stretch>
            <a:fillRect/>
          </a:stretch>
        </p:blipFill>
        <p:spPr bwMode="auto">
          <a:xfrm>
            <a:off x="3187776" y="2929888"/>
            <a:ext cx="864096" cy="864096"/>
          </a:xfrm>
          <a:prstGeom prst="rect">
            <a:avLst/>
          </a:prstGeom>
          <a:noFill/>
        </p:spPr>
      </p:pic>
      <p:sp>
        <p:nvSpPr>
          <p:cNvPr id="10" name="Rectangle 9"/>
          <p:cNvSpPr/>
          <p:nvPr/>
        </p:nvSpPr>
        <p:spPr>
          <a:xfrm>
            <a:off x="83932" y="0"/>
            <a:ext cx="3960000" cy="2677656"/>
          </a:xfrm>
          <a:prstGeom prst="rect">
            <a:avLst/>
          </a:prstGeom>
        </p:spPr>
        <p:txBody>
          <a:bodyPr>
            <a:spAutoFit/>
          </a:bodyPr>
          <a:lstStyle/>
          <a:p>
            <a:pPr algn="just"/>
            <a:r>
              <a:rPr lang="en-US" sz="800" dirty="0"/>
              <a:t>3. Ne </a:t>
            </a:r>
            <a:r>
              <a:rPr lang="en-US" sz="800" dirty="0" err="1"/>
              <a:t>pravite</a:t>
            </a:r>
            <a:r>
              <a:rPr lang="en-US" sz="800" dirty="0"/>
              <a:t> </a:t>
            </a:r>
            <a:r>
              <a:rPr lang="en-US" sz="800" dirty="0" err="1"/>
              <a:t>modifikacjie</a:t>
            </a:r>
            <a:r>
              <a:rPr lang="en-US" sz="800" dirty="0"/>
              <a:t> </a:t>
            </a:r>
            <a:r>
              <a:rPr lang="en-US" sz="800" dirty="0" err="1"/>
              <a:t>na</a:t>
            </a:r>
            <a:r>
              <a:rPr lang="en-US" sz="800" dirty="0"/>
              <a:t> </a:t>
            </a:r>
            <a:r>
              <a:rPr lang="en-US" sz="800" dirty="0" err="1"/>
              <a:t>konstrukciji</a:t>
            </a:r>
            <a:r>
              <a:rPr lang="en-US" sz="800" dirty="0"/>
              <a:t> </a:t>
            </a:r>
            <a:r>
              <a:rPr lang="en-US" sz="800" dirty="0" err="1"/>
              <a:t>i</a:t>
            </a:r>
            <a:r>
              <a:rPr lang="en-US" sz="800" dirty="0"/>
              <a:t> ne </a:t>
            </a:r>
            <a:r>
              <a:rPr lang="en-US" sz="800" dirty="0" err="1"/>
              <a:t>menjajte</a:t>
            </a:r>
            <a:r>
              <a:rPr lang="en-US" sz="800" dirty="0"/>
              <a:t> </a:t>
            </a:r>
            <a:r>
              <a:rPr lang="en-US" sz="800" dirty="0" err="1"/>
              <a:t>istrošenih</a:t>
            </a:r>
            <a:r>
              <a:rPr lang="en-US" sz="800" dirty="0"/>
              <a:t> </a:t>
            </a:r>
            <a:r>
              <a:rPr lang="en-US" sz="800" dirty="0" err="1"/>
              <a:t>delova</a:t>
            </a:r>
            <a:r>
              <a:rPr lang="en-US" sz="800" dirty="0"/>
              <a:t> </a:t>
            </a:r>
            <a:r>
              <a:rPr lang="en-US" sz="800" dirty="0" err="1"/>
              <a:t>neodgovarajućim</a:t>
            </a:r>
            <a:r>
              <a:rPr lang="en-US" sz="800" dirty="0"/>
              <a:t> </a:t>
            </a:r>
            <a:r>
              <a:rPr lang="en-US" sz="800" dirty="0" err="1"/>
              <a:t>i</a:t>
            </a:r>
            <a:r>
              <a:rPr lang="en-US" sz="800" dirty="0"/>
              <a:t> </a:t>
            </a:r>
            <a:r>
              <a:rPr lang="en-US" sz="800" dirty="0" err="1"/>
              <a:t>takvima</a:t>
            </a:r>
            <a:r>
              <a:rPr lang="en-US" sz="800" dirty="0"/>
              <a:t> </a:t>
            </a:r>
            <a:r>
              <a:rPr lang="en-US" sz="800" dirty="0" err="1"/>
              <a:t>što</a:t>
            </a:r>
            <a:r>
              <a:rPr lang="en-US" sz="800" dirty="0"/>
              <a:t> </a:t>
            </a:r>
            <a:r>
              <a:rPr lang="en-US" sz="800" dirty="0" err="1"/>
              <a:t>nisu</a:t>
            </a:r>
            <a:r>
              <a:rPr lang="en-US" sz="800" dirty="0"/>
              <a:t> </a:t>
            </a:r>
            <a:r>
              <a:rPr lang="en-US" sz="800" dirty="0" err="1"/>
              <a:t>originalni</a:t>
            </a:r>
            <a:r>
              <a:rPr lang="en-US" sz="800" dirty="0"/>
              <a:t>. To </a:t>
            </a:r>
            <a:r>
              <a:rPr lang="en-US" sz="800" dirty="0" err="1"/>
              <a:t>može</a:t>
            </a:r>
            <a:r>
              <a:rPr lang="en-US" sz="800" dirty="0"/>
              <a:t> </a:t>
            </a:r>
            <a:r>
              <a:rPr lang="en-US" sz="800" dirty="0" err="1"/>
              <a:t>prouzrokovati</a:t>
            </a:r>
            <a:r>
              <a:rPr lang="en-US" sz="800" dirty="0"/>
              <a:t> </a:t>
            </a:r>
            <a:r>
              <a:rPr lang="en-US" sz="800" dirty="0" err="1"/>
              <a:t>nepravilno</a:t>
            </a:r>
            <a:r>
              <a:rPr lang="en-US" sz="800" dirty="0"/>
              <a:t> </a:t>
            </a:r>
            <a:r>
              <a:rPr lang="en-US" sz="800" dirty="0" err="1"/>
              <a:t>funkcionisanje</a:t>
            </a:r>
            <a:r>
              <a:rPr lang="en-US" sz="800" dirty="0"/>
              <a:t> </a:t>
            </a:r>
            <a:r>
              <a:rPr lang="en-US" sz="800" dirty="0" err="1"/>
              <a:t>kolica</a:t>
            </a:r>
            <a:r>
              <a:rPr lang="en-US" sz="800" dirty="0"/>
              <a:t> </a:t>
            </a:r>
            <a:r>
              <a:rPr lang="en-US" sz="800" dirty="0" err="1"/>
              <a:t>i</a:t>
            </a:r>
            <a:r>
              <a:rPr lang="en-US" sz="800" dirty="0"/>
              <a:t> </a:t>
            </a:r>
            <a:r>
              <a:rPr lang="en-US" sz="800" dirty="0" err="1"/>
              <a:t>ozlede</a:t>
            </a:r>
            <a:r>
              <a:rPr lang="en-US" sz="800" dirty="0"/>
              <a:t> </a:t>
            </a:r>
            <a:r>
              <a:rPr lang="en-US" sz="800" dirty="0" err="1"/>
              <a:t>deteta</a:t>
            </a:r>
            <a:r>
              <a:rPr lang="en-US" sz="800" dirty="0"/>
              <a:t>. </a:t>
            </a:r>
            <a:r>
              <a:rPr lang="en-US" sz="800" dirty="0" err="1"/>
              <a:t>Takođe</a:t>
            </a:r>
            <a:r>
              <a:rPr lang="en-US" sz="800" dirty="0"/>
              <a:t> </a:t>
            </a:r>
            <a:r>
              <a:rPr lang="en-US" sz="800" dirty="0" err="1"/>
              <a:t>garancija</a:t>
            </a:r>
            <a:r>
              <a:rPr lang="en-US" sz="800" dirty="0"/>
              <a:t> </a:t>
            </a:r>
            <a:r>
              <a:rPr lang="en-US" sz="800" dirty="0" err="1"/>
              <a:t>može</a:t>
            </a:r>
            <a:r>
              <a:rPr lang="en-US" sz="800" dirty="0"/>
              <a:t> </a:t>
            </a:r>
            <a:r>
              <a:rPr lang="en-US" sz="800" dirty="0" err="1"/>
              <a:t>biti</a:t>
            </a:r>
            <a:r>
              <a:rPr lang="en-US" sz="800" dirty="0"/>
              <a:t> </a:t>
            </a:r>
            <a:r>
              <a:rPr lang="en-US" sz="800" dirty="0" err="1"/>
              <a:t>poništena</a:t>
            </a:r>
            <a:r>
              <a:rPr lang="en-US" sz="800" dirty="0"/>
              <a:t>.</a:t>
            </a:r>
          </a:p>
          <a:p>
            <a:pPr algn="just"/>
            <a:r>
              <a:rPr lang="en-US" sz="800" dirty="0"/>
              <a:t>4. </a:t>
            </a:r>
            <a:r>
              <a:rPr lang="en-US" sz="800" dirty="0" err="1"/>
              <a:t>Za</a:t>
            </a:r>
            <a:r>
              <a:rPr lang="en-US" sz="800" dirty="0"/>
              <a:t> </a:t>
            </a:r>
            <a:r>
              <a:rPr lang="en-US" sz="800" dirty="0" err="1"/>
              <a:t>čišćenje</a:t>
            </a:r>
            <a:r>
              <a:rPr lang="en-US" sz="800" dirty="0"/>
              <a:t> </a:t>
            </a:r>
            <a:r>
              <a:rPr lang="en-US" sz="800" dirty="0" err="1"/>
              <a:t>tapiserije</a:t>
            </a:r>
            <a:r>
              <a:rPr lang="en-US" sz="800" dirty="0"/>
              <a:t> </a:t>
            </a:r>
            <a:r>
              <a:rPr lang="en-US" sz="800" dirty="0" err="1"/>
              <a:t>ili</a:t>
            </a:r>
            <a:r>
              <a:rPr lang="en-US" sz="800" dirty="0"/>
              <a:t> </a:t>
            </a:r>
            <a:r>
              <a:rPr lang="en-US" sz="800" dirty="0" err="1"/>
              <a:t>oprljanih</a:t>
            </a:r>
            <a:r>
              <a:rPr lang="en-US" sz="800" dirty="0"/>
              <a:t> </a:t>
            </a:r>
            <a:r>
              <a:rPr lang="en-US" sz="800" dirty="0" err="1"/>
              <a:t>plastičnih</a:t>
            </a:r>
            <a:r>
              <a:rPr lang="en-US" sz="800" dirty="0"/>
              <a:t> </a:t>
            </a:r>
            <a:r>
              <a:rPr lang="en-US" sz="800" dirty="0" err="1"/>
              <a:t>i</a:t>
            </a:r>
            <a:r>
              <a:rPr lang="en-US" sz="800" dirty="0"/>
              <a:t> </a:t>
            </a:r>
            <a:r>
              <a:rPr lang="en-US" sz="800" dirty="0" err="1"/>
              <a:t>metalnih</a:t>
            </a:r>
            <a:r>
              <a:rPr lang="en-US" sz="800" dirty="0"/>
              <a:t> </a:t>
            </a:r>
            <a:r>
              <a:rPr lang="en-US" sz="800" dirty="0" err="1"/>
              <a:t>delova</a:t>
            </a:r>
            <a:r>
              <a:rPr lang="en-US" sz="800" dirty="0"/>
              <a:t> </a:t>
            </a:r>
            <a:r>
              <a:rPr lang="en-US" sz="800" dirty="0" err="1"/>
              <a:t>proizvoda</a:t>
            </a:r>
            <a:r>
              <a:rPr lang="en-US" sz="800" dirty="0"/>
              <a:t> </a:t>
            </a:r>
            <a:r>
              <a:rPr lang="en-US" sz="800" dirty="0" err="1"/>
              <a:t>koristite</a:t>
            </a:r>
            <a:r>
              <a:rPr lang="en-US" sz="800" dirty="0"/>
              <a:t> </a:t>
            </a:r>
            <a:r>
              <a:rPr lang="en-US" sz="800" dirty="0" err="1"/>
              <a:t>meku</a:t>
            </a:r>
            <a:r>
              <a:rPr lang="en-US" sz="800" dirty="0"/>
              <a:t> </a:t>
            </a:r>
            <a:r>
              <a:rPr lang="en-US" sz="800" dirty="0" err="1"/>
              <a:t>pamučnu</a:t>
            </a:r>
            <a:r>
              <a:rPr lang="en-US" sz="800" dirty="0"/>
              <a:t> </a:t>
            </a:r>
            <a:r>
              <a:rPr lang="en-US" sz="800" dirty="0" err="1"/>
              <a:t>krpu</a:t>
            </a:r>
            <a:r>
              <a:rPr lang="en-US" sz="800" dirty="0"/>
              <a:t> </a:t>
            </a:r>
            <a:r>
              <a:rPr lang="en-US" sz="800" dirty="0" err="1"/>
              <a:t>ili</a:t>
            </a:r>
            <a:r>
              <a:rPr lang="en-US" sz="800" dirty="0"/>
              <a:t> </a:t>
            </a:r>
            <a:r>
              <a:rPr lang="en-US" sz="800" dirty="0" err="1"/>
              <a:t>sunđera</a:t>
            </a:r>
            <a:r>
              <a:rPr lang="en-US" sz="800" dirty="0"/>
              <a:t>, </a:t>
            </a:r>
            <a:r>
              <a:rPr lang="en-US" sz="800" dirty="0" err="1"/>
              <a:t>namoćenih</a:t>
            </a:r>
            <a:r>
              <a:rPr lang="en-US" sz="800" dirty="0"/>
              <a:t> </a:t>
            </a:r>
            <a:r>
              <a:rPr lang="en-US" sz="800" dirty="0" err="1"/>
              <a:t>vodom</a:t>
            </a:r>
            <a:r>
              <a:rPr lang="en-US" sz="800" dirty="0"/>
              <a:t>.</a:t>
            </a:r>
          </a:p>
          <a:p>
            <a:pPr algn="just"/>
            <a:r>
              <a:rPr lang="en-US" sz="800" dirty="0"/>
              <a:t>5. </a:t>
            </a:r>
            <a:r>
              <a:rPr lang="en-US" sz="800" dirty="0" err="1"/>
              <a:t>Nikada</a:t>
            </a:r>
            <a:r>
              <a:rPr lang="en-US" sz="800" dirty="0"/>
              <a:t> ne </a:t>
            </a:r>
            <a:r>
              <a:rPr lang="en-US" sz="800" dirty="0" err="1"/>
              <a:t>čistite</a:t>
            </a:r>
            <a:r>
              <a:rPr lang="en-US" sz="800" dirty="0"/>
              <a:t> </a:t>
            </a:r>
            <a:r>
              <a:rPr lang="en-US" sz="800" dirty="0" err="1"/>
              <a:t>deterdžentima</a:t>
            </a:r>
            <a:r>
              <a:rPr lang="en-US" sz="800" dirty="0"/>
              <a:t> </a:t>
            </a:r>
            <a:r>
              <a:rPr lang="en-US" sz="800" dirty="0" err="1"/>
              <a:t>koji</a:t>
            </a:r>
            <a:r>
              <a:rPr lang="en-US" sz="800" dirty="0"/>
              <a:t> </a:t>
            </a:r>
            <a:r>
              <a:rPr lang="en-US" sz="800" dirty="0" err="1"/>
              <a:t>sadrže</a:t>
            </a:r>
            <a:r>
              <a:rPr lang="en-US" sz="800" dirty="0"/>
              <a:t> </a:t>
            </a:r>
            <a:r>
              <a:rPr lang="en-US" sz="800" dirty="0" err="1"/>
              <a:t>abrazivne</a:t>
            </a:r>
            <a:r>
              <a:rPr lang="en-US" sz="800" dirty="0"/>
              <a:t> </a:t>
            </a:r>
            <a:r>
              <a:rPr lang="en-US" sz="800" dirty="0" err="1"/>
              <a:t>čestice</a:t>
            </a:r>
            <a:r>
              <a:rPr lang="en-US" sz="800" dirty="0"/>
              <a:t>, </a:t>
            </a:r>
            <a:r>
              <a:rPr lang="en-US" sz="800" dirty="0" err="1"/>
              <a:t>amonijak</a:t>
            </a:r>
            <a:r>
              <a:rPr lang="en-US" sz="800" dirty="0"/>
              <a:t>, </a:t>
            </a:r>
            <a:r>
              <a:rPr lang="en-US" sz="800" dirty="0" err="1"/>
              <a:t>izbeljivač</a:t>
            </a:r>
            <a:r>
              <a:rPr lang="en-US" sz="800" dirty="0"/>
              <a:t> </a:t>
            </a:r>
            <a:r>
              <a:rPr lang="en-US" sz="800" dirty="0" err="1"/>
              <a:t>ili</a:t>
            </a:r>
            <a:r>
              <a:rPr lang="en-US" sz="800" dirty="0"/>
              <a:t> </a:t>
            </a:r>
            <a:r>
              <a:rPr lang="en-US" sz="800" dirty="0" err="1"/>
              <a:t>alkohol</a:t>
            </a:r>
            <a:r>
              <a:rPr lang="en-US" sz="800" dirty="0"/>
              <a:t>. NE </a:t>
            </a:r>
            <a:r>
              <a:rPr lang="en-US" sz="800" dirty="0" err="1"/>
              <a:t>perite</a:t>
            </a:r>
            <a:r>
              <a:rPr lang="en-US" sz="800" dirty="0"/>
              <a:t> </a:t>
            </a:r>
            <a:r>
              <a:rPr lang="en-US" sz="800" dirty="0" err="1"/>
              <a:t>uklonjive</a:t>
            </a:r>
            <a:r>
              <a:rPr lang="en-US" sz="800" dirty="0"/>
              <a:t> </a:t>
            </a:r>
            <a:r>
              <a:rPr lang="en-US" sz="800" dirty="0" err="1"/>
              <a:t>delove</a:t>
            </a:r>
            <a:r>
              <a:rPr lang="en-US" sz="800" dirty="0"/>
              <a:t> </a:t>
            </a:r>
            <a:r>
              <a:rPr lang="en-US" sz="800" dirty="0" err="1"/>
              <a:t>i</a:t>
            </a:r>
            <a:r>
              <a:rPr lang="en-US" sz="800" dirty="0"/>
              <a:t> </a:t>
            </a:r>
            <a:r>
              <a:rPr lang="en-US" sz="800" dirty="0" err="1"/>
              <a:t>pribor</a:t>
            </a:r>
            <a:r>
              <a:rPr lang="en-US" sz="800" dirty="0"/>
              <a:t> u </a:t>
            </a:r>
            <a:r>
              <a:rPr lang="en-US" sz="800" dirty="0" err="1"/>
              <a:t>veš</a:t>
            </a:r>
            <a:r>
              <a:rPr lang="en-US" sz="800" dirty="0"/>
              <a:t> </a:t>
            </a:r>
            <a:r>
              <a:rPr lang="en-US" sz="800" dirty="0" err="1"/>
              <a:t>mašini</a:t>
            </a:r>
            <a:r>
              <a:rPr lang="en-US" sz="800" dirty="0"/>
              <a:t> – </a:t>
            </a:r>
            <a:r>
              <a:rPr lang="en-US" sz="800" dirty="0" err="1"/>
              <a:t>tenda</a:t>
            </a:r>
            <a:r>
              <a:rPr lang="en-US" sz="800" dirty="0"/>
              <a:t> </a:t>
            </a:r>
            <a:r>
              <a:rPr lang="en-US" sz="800" dirty="0" err="1"/>
              <a:t>i</a:t>
            </a:r>
            <a:r>
              <a:rPr lang="en-US" sz="800" dirty="0"/>
              <a:t> sl., </a:t>
            </a:r>
            <a:r>
              <a:rPr lang="en-US" sz="800" dirty="0" err="1"/>
              <a:t>jer</a:t>
            </a:r>
            <a:r>
              <a:rPr lang="en-US" sz="800" dirty="0"/>
              <a:t> to </a:t>
            </a:r>
            <a:r>
              <a:rPr lang="en-US" sz="800" dirty="0" err="1"/>
              <a:t>može</a:t>
            </a:r>
            <a:r>
              <a:rPr lang="en-US" sz="800" dirty="0"/>
              <a:t> </a:t>
            </a:r>
            <a:r>
              <a:rPr lang="en-US" sz="800" dirty="0" err="1"/>
              <a:t>dovesti</a:t>
            </a:r>
            <a:r>
              <a:rPr lang="en-US" sz="800" dirty="0"/>
              <a:t> do </a:t>
            </a:r>
            <a:r>
              <a:rPr lang="en-US" sz="800" dirty="0" err="1"/>
              <a:t>njihovog</a:t>
            </a:r>
            <a:r>
              <a:rPr lang="en-US" sz="800" dirty="0"/>
              <a:t> </a:t>
            </a:r>
            <a:r>
              <a:rPr lang="en-US" sz="800" dirty="0" err="1"/>
              <a:t>oštećenja</a:t>
            </a:r>
            <a:r>
              <a:rPr lang="en-US" sz="800" dirty="0"/>
              <a:t>. U </a:t>
            </a:r>
            <a:r>
              <a:rPr lang="en-US" sz="800" dirty="0" err="1"/>
              <a:t>suprotnom</a:t>
            </a:r>
            <a:r>
              <a:rPr lang="en-US" sz="800" dirty="0"/>
              <a:t>, </a:t>
            </a:r>
            <a:r>
              <a:rPr lang="en-US" sz="800" dirty="0" err="1"/>
              <a:t>garancija</a:t>
            </a:r>
            <a:r>
              <a:rPr lang="en-US" sz="800" dirty="0"/>
              <a:t> </a:t>
            </a:r>
            <a:r>
              <a:rPr lang="en-US" sz="800" dirty="0" err="1"/>
              <a:t>će</a:t>
            </a:r>
            <a:r>
              <a:rPr lang="en-US" sz="800" dirty="0"/>
              <a:t> </a:t>
            </a:r>
            <a:r>
              <a:rPr lang="en-US" sz="800" dirty="0" err="1"/>
              <a:t>biti</a:t>
            </a:r>
            <a:r>
              <a:rPr lang="en-US" sz="800" dirty="0"/>
              <a:t> </a:t>
            </a:r>
            <a:r>
              <a:rPr lang="en-US" sz="800" dirty="0" err="1"/>
              <a:t>poništena</a:t>
            </a:r>
            <a:r>
              <a:rPr lang="en-US" sz="800" dirty="0"/>
              <a:t>.</a:t>
            </a:r>
          </a:p>
          <a:p>
            <a:pPr algn="just"/>
            <a:r>
              <a:rPr lang="en-US" sz="800" dirty="0"/>
              <a:t>6. </a:t>
            </a:r>
            <a:r>
              <a:rPr lang="en-US" sz="800" dirty="0" err="1"/>
              <a:t>Uvek</a:t>
            </a:r>
            <a:r>
              <a:rPr lang="en-US" sz="800" dirty="0"/>
              <a:t> </a:t>
            </a:r>
            <a:r>
              <a:rPr lang="en-US" sz="800" dirty="0" err="1"/>
              <a:t>posle</a:t>
            </a:r>
            <a:r>
              <a:rPr lang="en-US" sz="800" dirty="0"/>
              <a:t> </a:t>
            </a:r>
            <a:r>
              <a:rPr lang="en-US" sz="800" dirty="0" err="1"/>
              <a:t>pranja</a:t>
            </a:r>
            <a:r>
              <a:rPr lang="en-US" sz="800" dirty="0"/>
              <a:t> </a:t>
            </a:r>
            <a:r>
              <a:rPr lang="en-US" sz="800" dirty="0" err="1"/>
              <a:t>ostavlajate</a:t>
            </a:r>
            <a:r>
              <a:rPr lang="en-US" sz="800" dirty="0"/>
              <a:t> </a:t>
            </a:r>
            <a:r>
              <a:rPr lang="en-US" sz="800" dirty="0" err="1"/>
              <a:t>kolica</a:t>
            </a:r>
            <a:r>
              <a:rPr lang="en-US" sz="800" dirty="0"/>
              <a:t> da se </a:t>
            </a:r>
            <a:r>
              <a:rPr lang="en-US" sz="800" dirty="0" err="1"/>
              <a:t>potpuno</a:t>
            </a:r>
            <a:r>
              <a:rPr lang="en-US" sz="800" dirty="0"/>
              <a:t> </a:t>
            </a:r>
            <a:r>
              <a:rPr lang="en-US" sz="800" dirty="0" err="1"/>
              <a:t>osuše</a:t>
            </a:r>
            <a:r>
              <a:rPr lang="en-US" sz="800" dirty="0"/>
              <a:t> </a:t>
            </a:r>
            <a:r>
              <a:rPr lang="en-US" sz="800" dirty="0" err="1"/>
              <a:t>i</a:t>
            </a:r>
            <a:r>
              <a:rPr lang="en-US" sz="800" dirty="0"/>
              <a:t> </a:t>
            </a:r>
            <a:r>
              <a:rPr lang="en-US" sz="800" dirty="0" err="1"/>
              <a:t>nakon</a:t>
            </a:r>
            <a:r>
              <a:rPr lang="en-US" sz="800" dirty="0"/>
              <a:t> toga je </a:t>
            </a:r>
            <a:r>
              <a:rPr lang="en-US" sz="800" dirty="0" err="1"/>
              <a:t>možete</a:t>
            </a:r>
            <a:r>
              <a:rPr lang="en-US" sz="800" dirty="0"/>
              <a:t> </a:t>
            </a:r>
            <a:r>
              <a:rPr lang="en-US" sz="800" dirty="0" err="1"/>
              <a:t>koristiti</a:t>
            </a:r>
            <a:r>
              <a:rPr lang="en-US" sz="800" dirty="0"/>
              <a:t> </a:t>
            </a:r>
            <a:r>
              <a:rPr lang="en-US" sz="800" dirty="0" err="1"/>
              <a:t>ili</a:t>
            </a:r>
            <a:r>
              <a:rPr lang="en-US" sz="800" dirty="0"/>
              <a:t> </a:t>
            </a:r>
            <a:r>
              <a:rPr lang="en-US" sz="800" dirty="0" err="1"/>
              <a:t>skladištiti</a:t>
            </a:r>
            <a:r>
              <a:rPr lang="en-US" sz="800" dirty="0"/>
              <a:t>.</a:t>
            </a:r>
          </a:p>
          <a:p>
            <a:pPr algn="just"/>
            <a:r>
              <a:rPr lang="en-US" sz="800" dirty="0"/>
              <a:t>7. </a:t>
            </a:r>
            <a:r>
              <a:rPr lang="en-US" sz="800" dirty="0" err="1"/>
              <a:t>Skladištite</a:t>
            </a:r>
            <a:r>
              <a:rPr lang="en-US" sz="800" dirty="0"/>
              <a:t> </a:t>
            </a:r>
            <a:r>
              <a:rPr lang="en-US" sz="800" dirty="0" err="1"/>
              <a:t>kolica</a:t>
            </a:r>
            <a:r>
              <a:rPr lang="en-US" sz="800" dirty="0"/>
              <a:t> </a:t>
            </a:r>
            <a:r>
              <a:rPr lang="en-US" sz="800" dirty="0" err="1"/>
              <a:t>na</a:t>
            </a:r>
            <a:r>
              <a:rPr lang="en-US" sz="800" dirty="0"/>
              <a:t> </a:t>
            </a:r>
            <a:r>
              <a:rPr lang="en-US" sz="800" dirty="0" err="1"/>
              <a:t>zatvorenom</a:t>
            </a:r>
            <a:r>
              <a:rPr lang="en-US" sz="800" dirty="0"/>
              <a:t>. </a:t>
            </a:r>
            <a:r>
              <a:rPr lang="en-US" sz="800" dirty="0" err="1"/>
              <a:t>Uticaji</a:t>
            </a:r>
            <a:r>
              <a:rPr lang="en-US" sz="800" dirty="0"/>
              <a:t> </a:t>
            </a:r>
            <a:r>
              <a:rPr lang="en-US" sz="800" dirty="0" err="1"/>
              <a:t>spojašnje</a:t>
            </a:r>
            <a:r>
              <a:rPr lang="en-US" sz="800" dirty="0"/>
              <a:t> </a:t>
            </a:r>
            <a:r>
              <a:rPr lang="en-US" sz="800" dirty="0" err="1"/>
              <a:t>sredine</a:t>
            </a:r>
            <a:r>
              <a:rPr lang="en-US" sz="800" dirty="0"/>
              <a:t> – </a:t>
            </a:r>
            <a:r>
              <a:rPr lang="en-US" sz="800" dirty="0" err="1"/>
              <a:t>morski</a:t>
            </a:r>
            <a:r>
              <a:rPr lang="en-US" sz="800" dirty="0"/>
              <a:t> </a:t>
            </a:r>
            <a:r>
              <a:rPr lang="en-US" sz="800" dirty="0" err="1"/>
              <a:t>vazduh</a:t>
            </a:r>
            <a:r>
              <a:rPr lang="en-US" sz="800" dirty="0"/>
              <a:t>, </a:t>
            </a:r>
            <a:r>
              <a:rPr lang="en-US" sz="800" dirty="0" err="1"/>
              <a:t>putevi</a:t>
            </a:r>
            <a:r>
              <a:rPr lang="en-US" sz="800" dirty="0"/>
              <a:t> </a:t>
            </a:r>
            <a:r>
              <a:rPr lang="en-US" sz="800" dirty="0" err="1"/>
              <a:t>posuti</a:t>
            </a:r>
            <a:r>
              <a:rPr lang="en-US" sz="800" dirty="0"/>
              <a:t> </a:t>
            </a:r>
            <a:r>
              <a:rPr lang="en-US" sz="800" dirty="0" err="1"/>
              <a:t>solju</a:t>
            </a:r>
            <a:r>
              <a:rPr lang="en-US" sz="800" dirty="0"/>
              <a:t>, </a:t>
            </a:r>
            <a:r>
              <a:rPr lang="en-US" sz="800" dirty="0" err="1"/>
              <a:t>kisele</a:t>
            </a:r>
            <a:r>
              <a:rPr lang="en-US" sz="800" dirty="0"/>
              <a:t> </a:t>
            </a:r>
            <a:r>
              <a:rPr lang="en-US" sz="800" dirty="0" err="1"/>
              <a:t>kiše</a:t>
            </a:r>
            <a:r>
              <a:rPr lang="en-US" sz="800" dirty="0"/>
              <a:t> </a:t>
            </a:r>
            <a:r>
              <a:rPr lang="en-US" sz="800" dirty="0" err="1"/>
              <a:t>itd</a:t>
            </a:r>
            <a:r>
              <a:rPr lang="en-US" sz="800" dirty="0"/>
              <a:t>., </a:t>
            </a:r>
            <a:r>
              <a:rPr lang="en-US" sz="800" dirty="0" err="1"/>
              <a:t>kao</a:t>
            </a:r>
            <a:r>
              <a:rPr lang="en-US" sz="800" dirty="0"/>
              <a:t> </a:t>
            </a:r>
            <a:r>
              <a:rPr lang="en-US" sz="800" dirty="0" err="1"/>
              <a:t>i</a:t>
            </a:r>
            <a:r>
              <a:rPr lang="en-US" sz="800" dirty="0"/>
              <a:t> </a:t>
            </a:r>
            <a:r>
              <a:rPr lang="en-US" sz="800" dirty="0" err="1"/>
              <a:t>skladištenje</a:t>
            </a:r>
            <a:r>
              <a:rPr lang="en-US" sz="800" dirty="0"/>
              <a:t> </a:t>
            </a:r>
            <a:r>
              <a:rPr lang="en-US" sz="800" dirty="0" err="1"/>
              <a:t>na</a:t>
            </a:r>
            <a:r>
              <a:rPr lang="en-US" sz="800" dirty="0"/>
              <a:t> </a:t>
            </a:r>
            <a:r>
              <a:rPr lang="en-US" sz="800" dirty="0" err="1"/>
              <a:t>otvorenom</a:t>
            </a:r>
            <a:r>
              <a:rPr lang="en-US" sz="800" dirty="0"/>
              <a:t> </a:t>
            </a:r>
            <a:r>
              <a:rPr lang="en-US" sz="800" dirty="0" err="1"/>
              <a:t>mogu</a:t>
            </a:r>
            <a:r>
              <a:rPr lang="en-US" sz="800" dirty="0"/>
              <a:t> </a:t>
            </a:r>
            <a:r>
              <a:rPr lang="en-US" sz="800" dirty="0" err="1"/>
              <a:t>prouzrokovati</a:t>
            </a:r>
            <a:r>
              <a:rPr lang="en-US" sz="800" dirty="0"/>
              <a:t> </a:t>
            </a:r>
            <a:r>
              <a:rPr lang="en-US" sz="800" dirty="0" err="1"/>
              <a:t>pojavu</a:t>
            </a:r>
            <a:r>
              <a:rPr lang="en-US" sz="800" dirty="0"/>
              <a:t> </a:t>
            </a:r>
            <a:r>
              <a:rPr lang="en-US" sz="800" dirty="0" err="1"/>
              <a:t>korozije</a:t>
            </a:r>
            <a:r>
              <a:rPr lang="en-US" sz="800" dirty="0"/>
              <a:t>. </a:t>
            </a:r>
          </a:p>
          <a:p>
            <a:pPr algn="just"/>
            <a:r>
              <a:rPr lang="en-US" sz="800" dirty="0"/>
              <a:t>8. Ne </a:t>
            </a:r>
            <a:r>
              <a:rPr lang="en-US" sz="800" dirty="0" err="1"/>
              <a:t>skladištite</a:t>
            </a:r>
            <a:r>
              <a:rPr lang="en-US" sz="800" dirty="0"/>
              <a:t> </a:t>
            </a:r>
            <a:r>
              <a:rPr lang="en-US" sz="800" dirty="0" err="1"/>
              <a:t>kolica</a:t>
            </a:r>
            <a:r>
              <a:rPr lang="en-US" sz="800" dirty="0"/>
              <a:t> u </a:t>
            </a:r>
            <a:r>
              <a:rPr lang="en-US" sz="800" dirty="0" err="1"/>
              <a:t>vlažnoj</a:t>
            </a:r>
            <a:r>
              <a:rPr lang="en-US" sz="800" dirty="0"/>
              <a:t> </a:t>
            </a:r>
            <a:r>
              <a:rPr lang="en-US" sz="800" dirty="0" err="1"/>
              <a:t>sredini</a:t>
            </a:r>
            <a:r>
              <a:rPr lang="en-US" sz="800" dirty="0"/>
              <a:t>. </a:t>
            </a:r>
            <a:r>
              <a:rPr lang="en-US" sz="800" dirty="0" err="1"/>
              <a:t>Ako</a:t>
            </a:r>
            <a:r>
              <a:rPr lang="en-US" sz="800" dirty="0"/>
              <a:t> </a:t>
            </a:r>
            <a:r>
              <a:rPr lang="en-US" sz="800" dirty="0" err="1"/>
              <a:t>ste</a:t>
            </a:r>
            <a:r>
              <a:rPr lang="en-US" sz="800" dirty="0"/>
              <a:t> </a:t>
            </a:r>
            <a:r>
              <a:rPr lang="en-US" sz="800" dirty="0" err="1"/>
              <a:t>koristili</a:t>
            </a:r>
            <a:r>
              <a:rPr lang="en-US" sz="800" dirty="0"/>
              <a:t> </a:t>
            </a:r>
            <a:r>
              <a:rPr lang="en-US" sz="800" dirty="0" err="1"/>
              <a:t>kolica</a:t>
            </a:r>
            <a:r>
              <a:rPr lang="en-US" sz="800" dirty="0"/>
              <a:t> u </a:t>
            </a:r>
            <a:r>
              <a:rPr lang="en-US" sz="800" dirty="0" err="1"/>
              <a:t>vlažnoj</a:t>
            </a:r>
            <a:r>
              <a:rPr lang="en-US" sz="800" dirty="0"/>
              <a:t> </a:t>
            </a:r>
            <a:r>
              <a:rPr lang="en-US" sz="800" dirty="0" err="1"/>
              <a:t>sredini</a:t>
            </a:r>
            <a:r>
              <a:rPr lang="en-US" sz="800" dirty="0"/>
              <a:t> </a:t>
            </a:r>
            <a:r>
              <a:rPr lang="en-US" sz="800" dirty="0" err="1"/>
              <a:t>treba</a:t>
            </a:r>
            <a:r>
              <a:rPr lang="en-US" sz="800" dirty="0"/>
              <a:t> </a:t>
            </a:r>
            <a:r>
              <a:rPr lang="en-US" sz="800" dirty="0" err="1"/>
              <a:t>ih</a:t>
            </a:r>
            <a:r>
              <a:rPr lang="en-US" sz="800" dirty="0"/>
              <a:t> </a:t>
            </a:r>
            <a:r>
              <a:rPr lang="en-US" sz="800" dirty="0" err="1"/>
              <a:t>rasklopiti</a:t>
            </a:r>
            <a:r>
              <a:rPr lang="en-US" sz="800" dirty="0"/>
              <a:t>, </a:t>
            </a:r>
            <a:r>
              <a:rPr lang="en-US" sz="800" dirty="0" err="1"/>
              <a:t>osušiti</a:t>
            </a:r>
            <a:r>
              <a:rPr lang="en-US" sz="800" dirty="0"/>
              <a:t> </a:t>
            </a:r>
            <a:r>
              <a:rPr lang="en-US" sz="800" dirty="0" err="1"/>
              <a:t>suvom</a:t>
            </a:r>
            <a:r>
              <a:rPr lang="en-US" sz="800" dirty="0"/>
              <a:t> </a:t>
            </a:r>
            <a:r>
              <a:rPr lang="en-US" sz="800" dirty="0" err="1"/>
              <a:t>krpom</a:t>
            </a:r>
            <a:r>
              <a:rPr lang="en-US" sz="800" dirty="0"/>
              <a:t> </a:t>
            </a:r>
            <a:r>
              <a:rPr lang="en-US" sz="800" dirty="0" err="1"/>
              <a:t>i</a:t>
            </a:r>
            <a:r>
              <a:rPr lang="en-US" sz="800" dirty="0"/>
              <a:t> </a:t>
            </a:r>
            <a:r>
              <a:rPr lang="en-US" sz="800" dirty="0" err="1"/>
              <a:t>ostaviti</a:t>
            </a:r>
            <a:r>
              <a:rPr lang="en-US" sz="800" dirty="0"/>
              <a:t> da se </a:t>
            </a:r>
            <a:r>
              <a:rPr lang="en-US" sz="800" dirty="0" err="1"/>
              <a:t>potpuno</a:t>
            </a:r>
            <a:r>
              <a:rPr lang="en-US" sz="800" dirty="0"/>
              <a:t> </a:t>
            </a:r>
            <a:r>
              <a:rPr lang="en-US" sz="800" dirty="0" err="1"/>
              <a:t>osuši</a:t>
            </a:r>
            <a:r>
              <a:rPr lang="en-US" sz="800" dirty="0"/>
              <a:t> </a:t>
            </a:r>
            <a:r>
              <a:rPr lang="en-US" sz="800" dirty="0" err="1"/>
              <a:t>prirodnim</a:t>
            </a:r>
            <a:r>
              <a:rPr lang="en-US" sz="800" dirty="0"/>
              <a:t> </a:t>
            </a:r>
            <a:r>
              <a:rPr lang="en-US" sz="800" dirty="0" err="1"/>
              <a:t>putem</a:t>
            </a:r>
            <a:r>
              <a:rPr lang="en-US" sz="800" dirty="0"/>
              <a:t>. </a:t>
            </a:r>
            <a:r>
              <a:rPr lang="en-US" sz="800" dirty="0" err="1"/>
              <a:t>Ako</a:t>
            </a:r>
            <a:r>
              <a:rPr lang="en-US" sz="800" dirty="0"/>
              <a:t> </a:t>
            </a:r>
            <a:r>
              <a:rPr lang="en-US" sz="800" dirty="0" err="1"/>
              <a:t>skladištite</a:t>
            </a:r>
            <a:r>
              <a:rPr lang="en-US" sz="800" dirty="0"/>
              <a:t> </a:t>
            </a:r>
            <a:r>
              <a:rPr lang="en-US" sz="800" dirty="0" err="1"/>
              <a:t>kolica</a:t>
            </a:r>
            <a:r>
              <a:rPr lang="en-US" sz="800" dirty="0"/>
              <a:t> </a:t>
            </a:r>
            <a:r>
              <a:rPr lang="en-US" sz="800" dirty="0" err="1"/>
              <a:t>dok</a:t>
            </a:r>
            <a:r>
              <a:rPr lang="en-US" sz="800" dirty="0"/>
              <a:t> </a:t>
            </a:r>
            <a:r>
              <a:rPr lang="en-US" sz="800" dirty="0" err="1"/>
              <a:t>su</a:t>
            </a:r>
            <a:r>
              <a:rPr lang="en-US" sz="800" dirty="0"/>
              <a:t> </a:t>
            </a:r>
            <a:r>
              <a:rPr lang="en-US" sz="800" dirty="0" err="1"/>
              <a:t>vlažna</a:t>
            </a:r>
            <a:r>
              <a:rPr lang="en-US" sz="800" dirty="0"/>
              <a:t> </a:t>
            </a:r>
            <a:r>
              <a:rPr lang="en-US" sz="800" dirty="0" err="1"/>
              <a:t>na</a:t>
            </a:r>
            <a:r>
              <a:rPr lang="en-US" sz="800" dirty="0"/>
              <a:t> </a:t>
            </a:r>
            <a:r>
              <a:rPr lang="en-US" sz="800" dirty="0" err="1"/>
              <a:t>njoj</a:t>
            </a:r>
            <a:r>
              <a:rPr lang="en-US" sz="800" dirty="0"/>
              <a:t> se </a:t>
            </a:r>
            <a:r>
              <a:rPr lang="en-US" sz="800" dirty="0" err="1"/>
              <a:t>može</a:t>
            </a:r>
            <a:r>
              <a:rPr lang="en-US" sz="800" dirty="0"/>
              <a:t> </a:t>
            </a:r>
            <a:r>
              <a:rPr lang="en-US" sz="800" dirty="0" err="1"/>
              <a:t>pojaviti</a:t>
            </a:r>
            <a:r>
              <a:rPr lang="en-US" sz="800" dirty="0"/>
              <a:t> </a:t>
            </a:r>
            <a:r>
              <a:rPr lang="en-US" sz="800" dirty="0" err="1"/>
              <a:t>buđ</a:t>
            </a:r>
            <a:r>
              <a:rPr lang="en-US" sz="800" dirty="0"/>
              <a:t>. </a:t>
            </a:r>
          </a:p>
          <a:p>
            <a:pPr algn="just"/>
            <a:r>
              <a:rPr lang="en-US" sz="800" dirty="0"/>
              <a:t>9. </a:t>
            </a:r>
            <a:r>
              <a:rPr lang="en-US" sz="800" dirty="0" err="1"/>
              <a:t>Prekomerno</a:t>
            </a:r>
            <a:r>
              <a:rPr lang="en-US" sz="800" dirty="0"/>
              <a:t> </a:t>
            </a:r>
            <a:r>
              <a:rPr lang="en-US" sz="800" dirty="0" err="1"/>
              <a:t>izlaganje</a:t>
            </a:r>
            <a:r>
              <a:rPr lang="en-US" sz="800" dirty="0"/>
              <a:t> </a:t>
            </a:r>
            <a:r>
              <a:rPr lang="en-US" sz="800" dirty="0" err="1"/>
              <a:t>suncu</a:t>
            </a:r>
            <a:r>
              <a:rPr lang="en-US" sz="800" dirty="0"/>
              <a:t> </a:t>
            </a:r>
            <a:r>
              <a:rPr lang="en-US" sz="800" dirty="0" err="1"/>
              <a:t>doprinosi</a:t>
            </a:r>
            <a:r>
              <a:rPr lang="en-US" sz="800" dirty="0"/>
              <a:t> </a:t>
            </a:r>
            <a:r>
              <a:rPr lang="en-US" sz="800" dirty="0" err="1"/>
              <a:t>bržem</a:t>
            </a:r>
            <a:r>
              <a:rPr lang="en-US" sz="800" dirty="0"/>
              <a:t> </a:t>
            </a:r>
            <a:r>
              <a:rPr lang="en-US" sz="800" dirty="0" err="1"/>
              <a:t>starenju</a:t>
            </a:r>
            <a:r>
              <a:rPr lang="en-US" sz="800" dirty="0"/>
              <a:t> </a:t>
            </a:r>
            <a:r>
              <a:rPr lang="en-US" sz="800" dirty="0" err="1"/>
              <a:t>plastičnih</a:t>
            </a:r>
            <a:r>
              <a:rPr lang="en-US" sz="800" dirty="0"/>
              <a:t> </a:t>
            </a:r>
            <a:r>
              <a:rPr lang="en-US" sz="800" dirty="0" err="1"/>
              <a:t>delova</a:t>
            </a:r>
            <a:r>
              <a:rPr lang="en-US" sz="800" dirty="0"/>
              <a:t> </a:t>
            </a:r>
            <a:r>
              <a:rPr lang="en-US" sz="800" dirty="0" err="1"/>
              <a:t>i</a:t>
            </a:r>
            <a:r>
              <a:rPr lang="en-US" sz="800" dirty="0"/>
              <a:t> </a:t>
            </a:r>
            <a:r>
              <a:rPr lang="en-US" sz="800" dirty="0" err="1"/>
              <a:t>bledivosti</a:t>
            </a:r>
            <a:r>
              <a:rPr lang="en-US" sz="800" dirty="0"/>
              <a:t> </a:t>
            </a:r>
            <a:r>
              <a:rPr lang="en-US" sz="800" dirty="0" err="1"/>
              <a:t>tkanina</a:t>
            </a:r>
            <a:r>
              <a:rPr lang="en-US" sz="800" dirty="0"/>
              <a:t>.</a:t>
            </a:r>
          </a:p>
          <a:p>
            <a:pPr algn="just"/>
            <a:r>
              <a:rPr lang="en-US" sz="800" dirty="0"/>
              <a:t>10. </a:t>
            </a:r>
            <a:r>
              <a:rPr lang="en-US" sz="800" dirty="0" err="1"/>
              <a:t>Dok</a:t>
            </a:r>
            <a:r>
              <a:rPr lang="en-US" sz="800" dirty="0"/>
              <a:t> </a:t>
            </a:r>
            <a:r>
              <a:rPr lang="en-US" sz="800" dirty="0" err="1"/>
              <a:t>koristite</a:t>
            </a:r>
            <a:r>
              <a:rPr lang="en-US" sz="800" dirty="0"/>
              <a:t> </a:t>
            </a:r>
            <a:r>
              <a:rPr lang="en-US" sz="800" dirty="0" err="1"/>
              <a:t>kolica</a:t>
            </a:r>
            <a:r>
              <a:rPr lang="en-US" sz="800" dirty="0"/>
              <a:t> </a:t>
            </a:r>
            <a:r>
              <a:rPr lang="en-US" sz="800" dirty="0" err="1"/>
              <a:t>ili</a:t>
            </a:r>
            <a:r>
              <a:rPr lang="en-US" sz="800" dirty="0"/>
              <a:t> </a:t>
            </a:r>
            <a:r>
              <a:rPr lang="en-US" sz="800" dirty="0" err="1"/>
              <a:t>za</a:t>
            </a:r>
            <a:r>
              <a:rPr lang="en-US" sz="800" dirty="0"/>
              <a:t> </a:t>
            </a:r>
            <a:r>
              <a:rPr lang="en-US" sz="800" dirty="0" err="1"/>
              <a:t>vreme</a:t>
            </a:r>
            <a:r>
              <a:rPr lang="en-US" sz="800" dirty="0"/>
              <a:t> </a:t>
            </a:r>
            <a:r>
              <a:rPr lang="en-US" sz="800" dirty="0" err="1"/>
              <a:t>skladištenja</a:t>
            </a:r>
            <a:r>
              <a:rPr lang="en-US" sz="800" dirty="0"/>
              <a:t> ne </a:t>
            </a:r>
            <a:r>
              <a:rPr lang="en-US" sz="800" dirty="0" err="1"/>
              <a:t>postavljajte</a:t>
            </a:r>
            <a:r>
              <a:rPr lang="en-US" sz="800" dirty="0"/>
              <a:t> </a:t>
            </a:r>
            <a:r>
              <a:rPr lang="en-US" sz="800" dirty="0" err="1"/>
              <a:t>druge</a:t>
            </a:r>
            <a:r>
              <a:rPr lang="en-US" sz="800" dirty="0"/>
              <a:t> </a:t>
            </a:r>
            <a:r>
              <a:rPr lang="en-US" sz="800" dirty="0" err="1"/>
              <a:t>predmete</a:t>
            </a:r>
            <a:r>
              <a:rPr lang="en-US" sz="800" dirty="0"/>
              <a:t> </a:t>
            </a:r>
            <a:r>
              <a:rPr lang="en-US" sz="800" dirty="0" err="1"/>
              <a:t>na</a:t>
            </a:r>
            <a:r>
              <a:rPr lang="en-US" sz="800" dirty="0"/>
              <a:t> </a:t>
            </a:r>
            <a:r>
              <a:rPr lang="en-US" sz="800" dirty="0" err="1"/>
              <a:t>njima</a:t>
            </a:r>
            <a:r>
              <a:rPr lang="en-US" sz="800" dirty="0"/>
              <a:t> – </a:t>
            </a:r>
            <a:r>
              <a:rPr lang="en-US" sz="800" dirty="0" err="1"/>
              <a:t>torbe</a:t>
            </a:r>
            <a:r>
              <a:rPr lang="en-US" sz="800" dirty="0"/>
              <a:t> </a:t>
            </a:r>
            <a:r>
              <a:rPr lang="en-US" sz="800" dirty="0" err="1"/>
              <a:t>sa</a:t>
            </a:r>
            <a:r>
              <a:rPr lang="en-US" sz="800" dirty="0"/>
              <a:t> </a:t>
            </a:r>
            <a:r>
              <a:rPr lang="en-US" sz="800" dirty="0" err="1"/>
              <a:t>prtljagom</a:t>
            </a:r>
            <a:r>
              <a:rPr lang="en-US" sz="800" dirty="0"/>
              <a:t> </a:t>
            </a:r>
            <a:r>
              <a:rPr lang="en-US" sz="800" dirty="0" err="1"/>
              <a:t>i</a:t>
            </a:r>
            <a:r>
              <a:rPr lang="en-US" sz="800" dirty="0"/>
              <a:t> </a:t>
            </a:r>
            <a:r>
              <a:rPr lang="en-US" sz="800" dirty="0" err="1"/>
              <a:t>kupovine</a:t>
            </a:r>
            <a:r>
              <a:rPr lang="en-US" sz="800" dirty="0"/>
              <a:t>, </a:t>
            </a:r>
            <a:r>
              <a:rPr lang="en-US" sz="800" dirty="0" err="1"/>
              <a:t>tašne</a:t>
            </a:r>
            <a:r>
              <a:rPr lang="en-US" sz="800" dirty="0"/>
              <a:t> </a:t>
            </a:r>
            <a:r>
              <a:rPr lang="en-US" sz="800" dirty="0" err="1"/>
              <a:t>itd</a:t>
            </a:r>
            <a:r>
              <a:rPr lang="en-US" sz="800" dirty="0"/>
              <a:t>., </a:t>
            </a:r>
            <a:r>
              <a:rPr lang="en-US" sz="800" dirty="0" err="1"/>
              <a:t>jer</a:t>
            </a:r>
            <a:r>
              <a:rPr lang="en-US" sz="800" dirty="0"/>
              <a:t> to </a:t>
            </a:r>
            <a:r>
              <a:rPr lang="en-US" sz="800" dirty="0" err="1"/>
              <a:t>može</a:t>
            </a:r>
            <a:r>
              <a:rPr lang="en-US" sz="800" dirty="0"/>
              <a:t> </a:t>
            </a:r>
            <a:r>
              <a:rPr lang="en-US" sz="800" dirty="0" err="1"/>
              <a:t>dovesti</a:t>
            </a:r>
            <a:r>
              <a:rPr lang="en-US" sz="800" dirty="0"/>
              <a:t> do </a:t>
            </a:r>
            <a:r>
              <a:rPr lang="en-US" sz="800" dirty="0" err="1"/>
              <a:t>oštećenja</a:t>
            </a:r>
            <a:r>
              <a:rPr lang="en-US" sz="800" dirty="0"/>
              <a:t> </a:t>
            </a:r>
            <a:r>
              <a:rPr lang="en-US" sz="800" dirty="0" err="1"/>
              <a:t>kolica</a:t>
            </a:r>
            <a:r>
              <a:rPr lang="en-US" sz="800" dirty="0"/>
              <a:t> </a:t>
            </a:r>
            <a:r>
              <a:rPr lang="en-US" sz="800" dirty="0" err="1"/>
              <a:t>ili</a:t>
            </a:r>
            <a:r>
              <a:rPr lang="en-US" sz="800" dirty="0"/>
              <a:t> do </a:t>
            </a:r>
            <a:r>
              <a:rPr lang="en-US" sz="800" dirty="0" err="1"/>
              <a:t>ozlede</a:t>
            </a:r>
            <a:r>
              <a:rPr lang="en-US" sz="800" dirty="0"/>
              <a:t> </a:t>
            </a:r>
            <a:r>
              <a:rPr lang="en-US" sz="800" dirty="0" err="1"/>
              <a:t>deteta</a:t>
            </a:r>
            <a:r>
              <a:rPr lang="en-US" sz="800" dirty="0"/>
              <a:t>. U </a:t>
            </a:r>
            <a:r>
              <a:rPr lang="en-US" sz="800" dirty="0" err="1"/>
              <a:t>slučaju</a:t>
            </a:r>
            <a:r>
              <a:rPr lang="en-US" sz="800" dirty="0"/>
              <a:t> </a:t>
            </a:r>
            <a:r>
              <a:rPr lang="en-US" sz="800" dirty="0" err="1"/>
              <a:t>nepoštivanja</a:t>
            </a:r>
            <a:r>
              <a:rPr lang="en-US" sz="800" dirty="0"/>
              <a:t> </a:t>
            </a:r>
            <a:r>
              <a:rPr lang="en-US" sz="800" dirty="0" err="1"/>
              <a:t>ovog</a:t>
            </a:r>
            <a:r>
              <a:rPr lang="en-US" sz="800" dirty="0"/>
              <a:t> </a:t>
            </a:r>
            <a:r>
              <a:rPr lang="en-US" sz="800" dirty="0" err="1"/>
              <a:t>uputstva</a:t>
            </a:r>
            <a:r>
              <a:rPr lang="en-US" sz="800" dirty="0"/>
              <a:t> </a:t>
            </a:r>
            <a:r>
              <a:rPr lang="en-US" sz="800" dirty="0" err="1"/>
              <a:t>garancija</a:t>
            </a:r>
            <a:r>
              <a:rPr lang="en-US" sz="800" dirty="0"/>
              <a:t> </a:t>
            </a:r>
            <a:r>
              <a:rPr lang="en-US" sz="800" dirty="0" err="1"/>
              <a:t>će</a:t>
            </a:r>
            <a:r>
              <a:rPr lang="en-US" sz="800" dirty="0"/>
              <a:t> </a:t>
            </a:r>
            <a:r>
              <a:rPr lang="en-US" sz="800" dirty="0" err="1"/>
              <a:t>biti</a:t>
            </a:r>
            <a:r>
              <a:rPr lang="en-US" sz="800" dirty="0"/>
              <a:t> </a:t>
            </a:r>
            <a:r>
              <a:rPr lang="en-US" sz="800" dirty="0" err="1"/>
              <a:t>poništena</a:t>
            </a:r>
            <a:r>
              <a:rPr lang="en-US" sz="800" dirty="0"/>
              <a:t>.</a:t>
            </a:r>
          </a:p>
          <a:p>
            <a:pPr algn="just"/>
            <a:endParaRPr lang="ru-RU" sz="800" dirty="0" smtClean="0"/>
          </a:p>
        </p:txBody>
      </p:sp>
      <p:sp>
        <p:nvSpPr>
          <p:cNvPr id="11" name="TextBox 10"/>
          <p:cNvSpPr txBox="1"/>
          <p:nvPr/>
        </p:nvSpPr>
        <p:spPr>
          <a:xfrm>
            <a:off x="219209" y="2870654"/>
            <a:ext cx="2408575" cy="923330"/>
          </a:xfrm>
          <a:prstGeom prst="rect">
            <a:avLst/>
          </a:prstGeom>
          <a:noFill/>
        </p:spPr>
        <p:txBody>
          <a:bodyPr wrap="square" rtlCol="0">
            <a:spAutoFit/>
          </a:bodyPr>
          <a:lstStyle/>
          <a:p>
            <a:pPr algn="ctr"/>
            <a:r>
              <a:rPr lang="en-US" sz="900" b="1" dirty="0" err="1">
                <a:latin typeface="+mj-lt"/>
                <a:cs typeface="Arial" pitchFamily="34" charset="0"/>
              </a:rPr>
              <a:t>Uvoznik</a:t>
            </a:r>
            <a:r>
              <a:rPr lang="en-US" sz="900" b="1" dirty="0">
                <a:latin typeface="+mj-lt"/>
                <a:cs typeface="Arial" pitchFamily="34" charset="0"/>
              </a:rPr>
              <a:t>: </a:t>
            </a:r>
            <a:r>
              <a:rPr lang="en-US" sz="900" dirty="0">
                <a:latin typeface="+mj-lt"/>
                <a:cs typeface="Arial" pitchFamily="34" charset="0"/>
              </a:rPr>
              <a:t>Moni </a:t>
            </a:r>
            <a:r>
              <a:rPr lang="en-US" sz="900" dirty="0" err="1">
                <a:latin typeface="+mj-lt"/>
                <a:cs typeface="Arial" pitchFamily="34" charset="0"/>
              </a:rPr>
              <a:t>Trejd</a:t>
            </a:r>
            <a:r>
              <a:rPr lang="en-US" sz="900" dirty="0">
                <a:latin typeface="+mj-lt"/>
                <a:cs typeface="Arial" pitchFamily="34" charset="0"/>
              </a:rPr>
              <a:t> </a:t>
            </a:r>
            <a:r>
              <a:rPr lang="en-US" sz="900" dirty="0" err="1">
                <a:latin typeface="+mj-lt"/>
                <a:cs typeface="Arial" pitchFamily="34" charset="0"/>
              </a:rPr>
              <a:t>d.o.o</a:t>
            </a:r>
            <a:r>
              <a:rPr lang="en-US" sz="900" dirty="0">
                <a:latin typeface="+mj-lt"/>
                <a:cs typeface="Arial" pitchFamily="34" charset="0"/>
              </a:rPr>
              <a:t>. ( </a:t>
            </a:r>
            <a:r>
              <a:rPr lang="bg-BG" sz="900" dirty="0">
                <a:latin typeface="+mj-lt"/>
                <a:cs typeface="Arial" pitchFamily="34" charset="0"/>
              </a:rPr>
              <a:t>Мони Трейд ООД) </a:t>
            </a:r>
          </a:p>
          <a:p>
            <a:pPr algn="ctr"/>
            <a:r>
              <a:rPr lang="en-US" sz="900" b="1" dirty="0" err="1">
                <a:latin typeface="+mj-lt"/>
                <a:cs typeface="Arial" pitchFamily="34" charset="0"/>
              </a:rPr>
              <a:t>Adresa</a:t>
            </a:r>
            <a:r>
              <a:rPr lang="en-US" sz="900" b="1" dirty="0">
                <a:latin typeface="+mj-lt"/>
                <a:cs typeface="Arial" pitchFamily="34" charset="0"/>
              </a:rPr>
              <a:t>: </a:t>
            </a:r>
            <a:r>
              <a:rPr lang="en-US" sz="900" dirty="0" err="1">
                <a:latin typeface="+mj-lt"/>
                <a:cs typeface="Arial" pitchFamily="34" charset="0"/>
              </a:rPr>
              <a:t>Bugarska</a:t>
            </a:r>
            <a:r>
              <a:rPr lang="en-US" sz="900" dirty="0">
                <a:latin typeface="+mj-lt"/>
                <a:cs typeface="Arial" pitchFamily="34" charset="0"/>
              </a:rPr>
              <a:t>, grad </a:t>
            </a:r>
            <a:r>
              <a:rPr lang="en-US" sz="900" dirty="0" err="1">
                <a:latin typeface="+mj-lt"/>
                <a:cs typeface="Arial" pitchFamily="34" charset="0"/>
              </a:rPr>
              <a:t>Sofija</a:t>
            </a:r>
            <a:r>
              <a:rPr lang="en-US" sz="900" dirty="0">
                <a:latin typeface="+mj-lt"/>
                <a:cs typeface="Arial" pitchFamily="34" charset="0"/>
              </a:rPr>
              <a:t>, </a:t>
            </a:r>
            <a:r>
              <a:rPr lang="en-US" sz="900" dirty="0" err="1">
                <a:latin typeface="+mj-lt"/>
                <a:cs typeface="Arial" pitchFamily="34" charset="0"/>
              </a:rPr>
              <a:t>naselje</a:t>
            </a:r>
            <a:r>
              <a:rPr lang="en-US" sz="900" dirty="0">
                <a:latin typeface="+mj-lt"/>
                <a:cs typeface="Arial" pitchFamily="34" charset="0"/>
              </a:rPr>
              <a:t> </a:t>
            </a:r>
            <a:r>
              <a:rPr lang="en-US" sz="900" dirty="0" err="1">
                <a:latin typeface="+mj-lt"/>
                <a:cs typeface="Arial" pitchFamily="34" charset="0"/>
              </a:rPr>
              <a:t>Trebič</a:t>
            </a:r>
            <a:r>
              <a:rPr lang="en-US" sz="900" dirty="0">
                <a:latin typeface="+mj-lt"/>
                <a:cs typeface="Arial" pitchFamily="34" charset="0"/>
              </a:rPr>
              <a:t>, </a:t>
            </a:r>
            <a:r>
              <a:rPr lang="en-US" sz="900" dirty="0" err="1">
                <a:latin typeface="+mj-lt"/>
                <a:cs typeface="Arial" pitchFamily="34" charset="0"/>
              </a:rPr>
              <a:t>Stopanski</a:t>
            </a:r>
            <a:r>
              <a:rPr lang="en-US" sz="900" dirty="0">
                <a:latin typeface="+mj-lt"/>
                <a:cs typeface="Arial" pitchFamily="34" charset="0"/>
              </a:rPr>
              <a:t> </a:t>
            </a:r>
            <a:r>
              <a:rPr lang="en-US" sz="900" dirty="0" err="1">
                <a:latin typeface="+mj-lt"/>
                <a:cs typeface="Arial" pitchFamily="34" charset="0"/>
              </a:rPr>
              <a:t>dvor</a:t>
            </a:r>
            <a:r>
              <a:rPr lang="en-US" sz="900" dirty="0">
                <a:latin typeface="+mj-lt"/>
                <a:cs typeface="Arial" pitchFamily="34" charset="0"/>
              </a:rPr>
              <a:t> </a:t>
            </a:r>
          </a:p>
          <a:p>
            <a:pPr algn="ctr"/>
            <a:r>
              <a:rPr lang="en-US" sz="900" b="1" dirty="0" err="1" smtClean="0">
                <a:latin typeface="+mj-lt"/>
                <a:cs typeface="Arial" pitchFamily="34" charset="0"/>
              </a:rPr>
              <a:t>Telefon</a:t>
            </a:r>
            <a:r>
              <a:rPr lang="en-US" sz="900" b="1" dirty="0">
                <a:latin typeface="+mj-lt"/>
                <a:cs typeface="Arial" pitchFamily="34" charset="0"/>
              </a:rPr>
              <a:t>.: </a:t>
            </a:r>
            <a:r>
              <a:rPr lang="en-US" sz="900" dirty="0">
                <a:latin typeface="+mj-lt"/>
                <a:cs typeface="Arial" pitchFamily="34" charset="0"/>
              </a:rPr>
              <a:t>02 / 936 07 90 ; </a:t>
            </a:r>
            <a:r>
              <a:rPr lang="en-US" sz="900" dirty="0" err="1">
                <a:latin typeface="+mj-lt"/>
                <a:cs typeface="Arial" pitchFamily="34" charset="0"/>
              </a:rPr>
              <a:t>faks</a:t>
            </a:r>
            <a:r>
              <a:rPr lang="en-US" sz="900" dirty="0">
                <a:latin typeface="+mj-lt"/>
                <a:cs typeface="Arial" pitchFamily="34" charset="0"/>
              </a:rPr>
              <a:t>: 02/ 936 07 95</a:t>
            </a:r>
          </a:p>
          <a:p>
            <a:pPr algn="ctr"/>
            <a:r>
              <a:rPr lang="en-US" sz="900" dirty="0">
                <a:latin typeface="+mj-lt"/>
                <a:cs typeface="Arial" pitchFamily="34" charset="0"/>
              </a:rPr>
              <a:t>www.moni.bg</a:t>
            </a:r>
          </a:p>
          <a:p>
            <a:pPr algn="just"/>
            <a:endParaRPr lang="bg-BG" sz="900" b="1" dirty="0">
              <a:latin typeface="+mj-lt"/>
              <a:cs typeface="Arial" pitchFamily="34" charset="0"/>
            </a:endParaRPr>
          </a:p>
        </p:txBody>
      </p:sp>
    </p:spTree>
    <p:extLst>
      <p:ext uri="{BB962C8B-B14F-4D97-AF65-F5344CB8AC3E}">
        <p14:creationId xmlns:p14="http://schemas.microsoft.com/office/powerpoint/2010/main" val="56255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37835"/>
            <a:ext cx="3960000" cy="338554"/>
          </a:xfrm>
          <a:prstGeom prst="rect">
            <a:avLst/>
          </a:prstGeom>
        </p:spPr>
        <p:txBody>
          <a:bodyPr wrap="square">
            <a:spAutoFit/>
          </a:bodyPr>
          <a:lstStyle/>
          <a:p>
            <a:r>
              <a:rPr lang="en-US" sz="800" dirty="0" smtClean="0"/>
              <a:t>Do the folding as the picture shows, than close the stroller completely with the hook to prevent it from spreading</a:t>
            </a:r>
            <a:endParaRPr lang="en-US" sz="800" dirty="0"/>
          </a:p>
        </p:txBody>
      </p:sp>
      <p:pic>
        <p:nvPicPr>
          <p:cNvPr id="3" name="Picture 2" descr="C:\Users\user\Desktop\b_2-assembly\B2_12.jpg"/>
          <p:cNvPicPr>
            <a:picLocks noChangeAspect="1" noChangeArrowheads="1"/>
          </p:cNvPicPr>
          <p:nvPr/>
        </p:nvPicPr>
        <p:blipFill>
          <a:blip r:embed="rId2" cstate="print"/>
          <a:srcRect/>
          <a:stretch>
            <a:fillRect/>
          </a:stretch>
        </p:blipFill>
        <p:spPr bwMode="auto">
          <a:xfrm>
            <a:off x="683568" y="620688"/>
            <a:ext cx="2786062" cy="1009650"/>
          </a:xfrm>
          <a:prstGeom prst="rect">
            <a:avLst/>
          </a:prstGeom>
          <a:noFill/>
        </p:spPr>
      </p:pic>
      <p:sp>
        <p:nvSpPr>
          <p:cNvPr id="4" name="Rectangle 3"/>
          <p:cNvSpPr/>
          <p:nvPr/>
        </p:nvSpPr>
        <p:spPr>
          <a:xfrm>
            <a:off x="107504" y="404664"/>
            <a:ext cx="3960000" cy="246221"/>
          </a:xfrm>
          <a:prstGeom prst="rect">
            <a:avLst/>
          </a:prstGeom>
        </p:spPr>
        <p:txBody>
          <a:bodyPr>
            <a:spAutoFit/>
          </a:bodyPr>
          <a:lstStyle/>
          <a:p>
            <a:pPr algn="ctr"/>
            <a:r>
              <a:rPr lang="en-US" sz="1000" dirty="0" smtClean="0"/>
              <a:t>SAFETY BELT</a:t>
            </a:r>
            <a:endParaRPr lang="ru-RU" sz="1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r="1319"/>
          <a:stretch>
            <a:fillRect/>
          </a:stretch>
        </p:blipFill>
        <p:spPr>
          <a:xfrm>
            <a:off x="1115616" y="1628800"/>
            <a:ext cx="3024336" cy="717521"/>
          </a:xfrm>
          <a:prstGeom prst="rect">
            <a:avLst/>
          </a:prstGeom>
        </p:spPr>
      </p:pic>
      <p:sp>
        <p:nvSpPr>
          <p:cNvPr id="6" name="Rectangle 5"/>
          <p:cNvSpPr/>
          <p:nvPr/>
        </p:nvSpPr>
        <p:spPr>
          <a:xfrm>
            <a:off x="107504" y="2255237"/>
            <a:ext cx="3960000" cy="2716128"/>
          </a:xfrm>
          <a:prstGeom prst="rect">
            <a:avLst/>
          </a:prstGeom>
        </p:spPr>
        <p:txBody>
          <a:bodyPr wrap="square">
            <a:spAutoFit/>
          </a:bodyPr>
          <a:lstStyle/>
          <a:p>
            <a:pPr algn="ctr"/>
            <a:r>
              <a:rPr lang="en-US" sz="1050" b="1" dirty="0" smtClean="0"/>
              <a:t>V. RECOMMENDATIONS FOR MAINTENANCE AND CLEANING </a:t>
            </a:r>
          </a:p>
          <a:p>
            <a:pPr algn="just"/>
            <a:r>
              <a:rPr lang="en-US" sz="800" dirty="0" smtClean="0"/>
              <a:t>1. Regularly check the locking devices, brakes, safety belts and buckles, connectors and fixing mechanisms in order to be sure that they are in good working order and are not worn or damaged.</a:t>
            </a:r>
          </a:p>
          <a:p>
            <a:pPr algn="just"/>
            <a:r>
              <a:rPr lang="en-US" sz="800" dirty="0" smtClean="0"/>
              <a:t>2. If you find loose, broken and damaged parts, they should be repaired by an authorized service or replaced with original parts. Otherwise the guarantee of the stroller will be annulled.</a:t>
            </a:r>
          </a:p>
          <a:p>
            <a:pPr algn="just"/>
            <a:r>
              <a:rPr lang="en-US" sz="800" dirty="0" smtClean="0"/>
              <a:t>3. Do not make modifications on the construction and do not replace the work parts with ones that are </a:t>
            </a:r>
            <a:r>
              <a:rPr lang="en-US" sz="800" dirty="0" err="1" smtClean="0"/>
              <a:t>поt</a:t>
            </a:r>
            <a:r>
              <a:rPr lang="en-US" sz="800" dirty="0" smtClean="0"/>
              <a:t> suitable and are not original. This may lead to incorrect functioning of the stroller and to injury of your child. And also to annulment of your warranty of the stroller.</a:t>
            </a:r>
          </a:p>
          <a:p>
            <a:pPr algn="just"/>
            <a:r>
              <a:rPr lang="en-US" sz="800" dirty="0" smtClean="0"/>
              <a:t>4. In order to clean the cover, the dirty plastic and metal parts of the product, use soft cotton cloth or sponge, wetted with water.</a:t>
            </a:r>
          </a:p>
          <a:p>
            <a:pPr algn="just"/>
            <a:r>
              <a:rPr lang="en-US" sz="800" dirty="0" smtClean="0"/>
              <a:t>5. Never clean with agents containing abrasive particles, ammonia, bleach or alcohol. DO NOT wash in the laundry the removable and accessories – parts and accessories – canopy, etc., because this may lead to their damage. Otherwise the warranty will be annulled.</a:t>
            </a:r>
          </a:p>
          <a:p>
            <a:pPr algn="just"/>
            <a:r>
              <a:rPr lang="en-US" sz="800" dirty="0" smtClean="0"/>
              <a:t>6. Always after cleaning leave the stroller to dry completely and afterwards use it or store it.</a:t>
            </a:r>
          </a:p>
          <a:p>
            <a:pPr algn="just"/>
            <a:r>
              <a:rPr lang="en-US" sz="800" dirty="0" smtClean="0"/>
              <a:t>7. Store the stroller indoors. The effects of the environment – sea air, roads sprinkled with salt, acid rains, etc., as well as the storage outdoors lead to the emergence of corrosion. 8. Do not store the stroller in a humid environment. In case you have used the stroller in a humid environment, you should unfold it, wipe it with a dry cloth and let it dry completely </a:t>
            </a:r>
          </a:p>
        </p:txBody>
      </p:sp>
      <p:sp>
        <p:nvSpPr>
          <p:cNvPr id="7" name="Rectangle 6"/>
          <p:cNvSpPr/>
          <p:nvPr/>
        </p:nvSpPr>
        <p:spPr>
          <a:xfrm>
            <a:off x="107944" y="4893265"/>
            <a:ext cx="3960000" cy="830997"/>
          </a:xfrm>
          <a:prstGeom prst="rect">
            <a:avLst/>
          </a:prstGeom>
        </p:spPr>
        <p:txBody>
          <a:bodyPr wrap="square">
            <a:spAutoFit/>
          </a:bodyPr>
          <a:lstStyle/>
          <a:p>
            <a:pPr algn="just"/>
            <a:r>
              <a:rPr lang="en-US" sz="800" dirty="0" smtClean="0"/>
              <a:t>naturally. It is possible for mold to appear, if you store it while wet.</a:t>
            </a:r>
          </a:p>
          <a:p>
            <a:pPr algn="just"/>
            <a:r>
              <a:rPr lang="en-US" sz="800" dirty="0" smtClean="0"/>
              <a:t>9. Too much sunlight will affect the aging of the stroller parts and the fabric. </a:t>
            </a:r>
          </a:p>
          <a:p>
            <a:pPr algn="just"/>
            <a:r>
              <a:rPr lang="en-US" sz="800" dirty="0" smtClean="0"/>
              <a:t>10. Do NOT place other objects inside the stroller – luggage , bags with goods, handbags etc. when you use it or storage it, because this could damage the stroller and may lead to harm your child inside of it.</a:t>
            </a:r>
          </a:p>
          <a:p>
            <a:pPr algn="just"/>
            <a:r>
              <a:rPr lang="en-US" sz="800" dirty="0" smtClean="0"/>
              <a:t>Not following this instruction manual will lead to guarantee annulment. </a:t>
            </a:r>
            <a:endParaRPr lang="bg-BG" sz="800" dirty="0"/>
          </a:p>
        </p:txBody>
      </p:sp>
      <p:sp>
        <p:nvSpPr>
          <p:cNvPr id="8" name="TextBox 7"/>
          <p:cNvSpPr txBox="1"/>
          <p:nvPr/>
        </p:nvSpPr>
        <p:spPr>
          <a:xfrm>
            <a:off x="107504" y="5835461"/>
            <a:ext cx="2765224" cy="646331"/>
          </a:xfrm>
          <a:prstGeom prst="rect">
            <a:avLst/>
          </a:prstGeom>
          <a:noFill/>
        </p:spPr>
        <p:txBody>
          <a:bodyPr wrap="square" rtlCol="0">
            <a:spAutoFit/>
          </a:bodyPr>
          <a:lstStyle/>
          <a:p>
            <a:pPr algn="just"/>
            <a:r>
              <a:rPr lang="en-US" sz="900" b="1" dirty="0" smtClean="0">
                <a:latin typeface="+mj-lt"/>
                <a:cs typeface="Arial" pitchFamily="34" charset="0"/>
              </a:rPr>
              <a:t>Importer</a:t>
            </a:r>
            <a:r>
              <a:rPr lang="bg-BG" sz="900" b="1" dirty="0" smtClean="0">
                <a:latin typeface="+mj-lt"/>
                <a:cs typeface="Arial" pitchFamily="34" charset="0"/>
              </a:rPr>
              <a:t>: </a:t>
            </a:r>
            <a:r>
              <a:rPr lang="en-US" sz="900" b="1" dirty="0" err="1" smtClean="0">
                <a:latin typeface="+mj-lt"/>
                <a:cs typeface="Arial" pitchFamily="34" charset="0"/>
              </a:rPr>
              <a:t>Moni</a:t>
            </a:r>
            <a:r>
              <a:rPr lang="en-US" sz="900" b="1" dirty="0" smtClean="0">
                <a:latin typeface="+mj-lt"/>
                <a:cs typeface="Arial" pitchFamily="34" charset="0"/>
              </a:rPr>
              <a:t> Trade Ltd, </a:t>
            </a:r>
            <a:endParaRPr lang="bg-BG" sz="900" b="1" dirty="0" smtClean="0">
              <a:latin typeface="+mj-lt"/>
              <a:cs typeface="Arial" pitchFamily="34" charset="0"/>
            </a:endParaRPr>
          </a:p>
          <a:p>
            <a:pPr algn="just"/>
            <a:r>
              <a:rPr lang="en-US" sz="900" b="1" dirty="0" smtClean="0">
                <a:latin typeface="+mj-lt"/>
                <a:cs typeface="Arial" pitchFamily="34" charset="0"/>
              </a:rPr>
              <a:t>Address</a:t>
            </a:r>
            <a:r>
              <a:rPr lang="bg-BG" sz="900" b="1" dirty="0" smtClean="0">
                <a:latin typeface="+mj-lt"/>
                <a:cs typeface="Arial" pitchFamily="34" charset="0"/>
              </a:rPr>
              <a:t>: </a:t>
            </a:r>
            <a:r>
              <a:rPr lang="en-US" sz="900" b="1" dirty="0" smtClean="0">
                <a:latin typeface="+mj-lt"/>
                <a:cs typeface="Arial" pitchFamily="34" charset="0"/>
              </a:rPr>
              <a:t>city of Sofia</a:t>
            </a:r>
            <a:r>
              <a:rPr lang="bg-BG" sz="900" b="1" dirty="0" smtClean="0">
                <a:latin typeface="+mj-lt"/>
                <a:cs typeface="Arial" pitchFamily="34" charset="0"/>
              </a:rPr>
              <a:t>, </a:t>
            </a:r>
            <a:r>
              <a:rPr lang="en-US" sz="900" b="1" dirty="0" err="1" smtClean="0">
                <a:latin typeface="+mj-lt"/>
                <a:cs typeface="Arial" pitchFamily="34" charset="0"/>
              </a:rPr>
              <a:t>Trebich</a:t>
            </a:r>
            <a:r>
              <a:rPr lang="en-US" sz="900" b="1" dirty="0" smtClean="0">
                <a:latin typeface="+mj-lt"/>
                <a:cs typeface="Arial" pitchFamily="34" charset="0"/>
              </a:rPr>
              <a:t> quarter</a:t>
            </a:r>
            <a:r>
              <a:rPr lang="bg-BG" sz="900" b="1" dirty="0" smtClean="0">
                <a:latin typeface="+mj-lt"/>
                <a:cs typeface="Arial" pitchFamily="34" charset="0"/>
              </a:rPr>
              <a:t>, </a:t>
            </a:r>
            <a:r>
              <a:rPr lang="en-US" sz="900" b="1" dirty="0" err="1" smtClean="0">
                <a:latin typeface="+mj-lt"/>
                <a:cs typeface="Arial" pitchFamily="34" charset="0"/>
              </a:rPr>
              <a:t>Stopanski</a:t>
            </a:r>
            <a:r>
              <a:rPr lang="en-US" sz="900" b="1" dirty="0" smtClean="0">
                <a:latin typeface="+mj-lt"/>
                <a:cs typeface="Arial" pitchFamily="34" charset="0"/>
              </a:rPr>
              <a:t> </a:t>
            </a:r>
            <a:r>
              <a:rPr lang="en-US" sz="900" b="1" dirty="0" err="1" smtClean="0">
                <a:latin typeface="+mj-lt"/>
                <a:cs typeface="Arial" pitchFamily="34" charset="0"/>
              </a:rPr>
              <a:t>dvor</a:t>
            </a:r>
            <a:endParaRPr lang="bg-BG" sz="900" b="1" dirty="0" smtClean="0">
              <a:latin typeface="+mj-lt"/>
              <a:cs typeface="Arial" pitchFamily="34" charset="0"/>
            </a:endParaRPr>
          </a:p>
          <a:p>
            <a:pPr algn="just"/>
            <a:r>
              <a:rPr lang="en-US" sz="900" b="1" dirty="0" err="1" smtClean="0">
                <a:latin typeface="+mj-lt"/>
                <a:cs typeface="Arial" pitchFamily="34" charset="0"/>
              </a:rPr>
              <a:t>tel</a:t>
            </a:r>
            <a:r>
              <a:rPr lang="bg-BG" sz="900" b="1" dirty="0" smtClean="0">
                <a:latin typeface="+mj-lt"/>
                <a:cs typeface="Arial" pitchFamily="34" charset="0"/>
              </a:rPr>
              <a:t>.: 02 / 936 07 90 ; </a:t>
            </a:r>
            <a:r>
              <a:rPr lang="en-US" sz="900" b="1" dirty="0" smtClean="0">
                <a:latin typeface="+mj-lt"/>
                <a:cs typeface="Arial" pitchFamily="34" charset="0"/>
              </a:rPr>
              <a:t>fax</a:t>
            </a:r>
            <a:r>
              <a:rPr lang="bg-BG" sz="900" b="1" dirty="0" smtClean="0">
                <a:latin typeface="+mj-lt"/>
                <a:cs typeface="Arial" pitchFamily="34" charset="0"/>
              </a:rPr>
              <a:t>: 02/ 936 07 95</a:t>
            </a:r>
          </a:p>
          <a:p>
            <a:pPr algn="just"/>
            <a:r>
              <a:rPr lang="en-US" sz="900" b="1" dirty="0" smtClean="0">
                <a:latin typeface="+mj-lt"/>
                <a:cs typeface="Arial" pitchFamily="34" charset="0"/>
              </a:rPr>
              <a:t>www.moni.bg</a:t>
            </a:r>
            <a:endParaRPr lang="bg-BG" sz="900" b="1" dirty="0">
              <a:latin typeface="+mj-lt"/>
              <a:cs typeface="Arial" pitchFamily="34" charset="0"/>
            </a:endParaRPr>
          </a:p>
        </p:txBody>
      </p:sp>
      <p:pic>
        <p:nvPicPr>
          <p:cNvPr id="9" name="Picture 3" descr="C:\Users\user\Desktop\black moni version_2015.jpg"/>
          <p:cNvPicPr>
            <a:picLocks noChangeAspect="1" noChangeArrowheads="1"/>
          </p:cNvPicPr>
          <p:nvPr/>
        </p:nvPicPr>
        <p:blipFill>
          <a:blip r:embed="rId4" cstate="print"/>
          <a:srcRect/>
          <a:stretch>
            <a:fillRect/>
          </a:stretch>
        </p:blipFill>
        <p:spPr bwMode="auto">
          <a:xfrm>
            <a:off x="3203408" y="5830352"/>
            <a:ext cx="864096" cy="864096"/>
          </a:xfrm>
          <a:prstGeom prst="rect">
            <a:avLst/>
          </a:prstGeom>
          <a:noFill/>
        </p:spPr>
      </p:pic>
      <p:sp>
        <p:nvSpPr>
          <p:cNvPr id="22" name="TextBox 21"/>
          <p:cNvSpPr txBox="1"/>
          <p:nvPr/>
        </p:nvSpPr>
        <p:spPr>
          <a:xfrm>
            <a:off x="179512" y="6566753"/>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10</a:t>
            </a:r>
            <a:endParaRPr lang="bg-BG" sz="900" b="1" dirty="0">
              <a:cs typeface="Arial" pitchFamily="34" charset="0"/>
            </a:endParaRPr>
          </a:p>
        </p:txBody>
      </p:sp>
      <p:sp>
        <p:nvSpPr>
          <p:cNvPr id="15" name="Rectangle 14"/>
          <p:cNvSpPr/>
          <p:nvPr/>
        </p:nvSpPr>
        <p:spPr>
          <a:xfrm>
            <a:off x="5032560" y="39670"/>
            <a:ext cx="4104456" cy="7277762"/>
          </a:xfrm>
          <a:prstGeom prst="rect">
            <a:avLst/>
          </a:prstGeom>
        </p:spPr>
        <p:txBody>
          <a:bodyPr wrap="square">
            <a:spAutoFit/>
          </a:bodyPr>
          <a:lstStyle/>
          <a:p>
            <a:pPr>
              <a:lnSpc>
                <a:spcPct val="107000"/>
              </a:lnSpc>
              <a:spcAft>
                <a:spcPts val="800"/>
              </a:spcAft>
            </a:pPr>
            <a:r>
              <a:rPr lang="bg-BG" sz="800" dirty="0" smtClean="0">
                <a:ea typeface="Times New Roman" panose="02020603050405020304" pitchFamily="18" charset="0"/>
              </a:rPr>
              <a:t>Эта коляска подходит для новорожденных и детей до 6-36 месяцев или до 15 кг (в зависимости от того, что наступит раньше). Пятиточечный ремень обеспечивает безопасность ребёнка. Положения спинки для ребёнка, подножки и капюшона можно отрегулировать.</a:t>
            </a:r>
            <a:br>
              <a:rPr lang="bg-BG" sz="800" dirty="0" smtClean="0">
                <a:ea typeface="Times New Roman" panose="02020603050405020304" pitchFamily="18" charset="0"/>
              </a:rPr>
            </a:br>
            <a:r>
              <a:rPr lang="bg-BG" sz="800" dirty="0" smtClean="0">
                <a:ea typeface="Times New Roman" panose="02020603050405020304" pitchFamily="18" charset="0"/>
              </a:rPr>
              <a:t>Сиденье можно установить в двух положениях, что позволяет ребёнку быть лицом в направлении или против направления движения. Защитное приспособление регулируется и может быть удалено по желанию. Ручка также регулируется, и вы можете настроить её в нужное положение. Переднее колесо вращается на 360 градусов. Капюшон может быть удалён, таким образом, ваша коляска переходит в прогулочный блок.</a:t>
            </a:r>
            <a:br>
              <a:rPr lang="bg-BG" sz="800" dirty="0" smtClean="0">
                <a:ea typeface="Times New Roman" panose="02020603050405020304" pitchFamily="18" charset="0"/>
              </a:rPr>
            </a:br>
            <a:r>
              <a:rPr lang="bg-BG" sz="800" dirty="0" smtClean="0">
                <a:ea typeface="Times New Roman" panose="02020603050405020304" pitchFamily="18" charset="0"/>
              </a:rPr>
              <a:t>Коляска изготовлена в соответствии с требованиями европейского стандарта EN 1888-1- «Изделия для выращивания малышей. Колесные средства для перемещения детей. Часть 1: Детские коляски и автокресло для детской коляски». EN 1888-2 «Изделия для выращивания малышей. Колесные средства для перемещения детей. Часть 2: Коляски для детей весом от 15 кг до 22 кг» </a:t>
            </a:r>
            <a:br>
              <a:rPr lang="bg-BG" sz="800" dirty="0" smtClean="0">
                <a:ea typeface="Times New Roman" panose="02020603050405020304" pitchFamily="18" charset="0"/>
              </a:rPr>
            </a:br>
            <a:r>
              <a:rPr lang="bg-BG" sz="800" dirty="0" smtClean="0">
                <a:ea typeface="Times New Roman" panose="02020603050405020304" pitchFamily="18" charset="0"/>
              </a:rPr>
              <a:t>ВНИМАНИЕ! Ваш ребёнок будет максимально защищен, если вы будете следовать рекомендациям и указаниям инструкции! Обратите внимание на предупреждения и предусмотрите все необходимые меры предосторожности для предотвращения риска травм или вреда ребёнку и обеспечения его безопасности. Вы несёте ответственность за безопасность ребёнка, если вы не соблюдаете и не следуете этим инструкциям и рекомендациям! Убедитесь, что каждый, кто использует коляску, знаком с инструкцией и соблюдает её. Не используйте детали или аксессуары для коляски, которые не одобрены производителем или дистрибьютором, потому что это может подвергнуть вашего ребёнка опасности, и аннулировать гарантию коляски.</a:t>
            </a:r>
            <a:br>
              <a:rPr lang="bg-BG" sz="800" dirty="0" smtClean="0">
                <a:ea typeface="Times New Roman" panose="02020603050405020304" pitchFamily="18" charset="0"/>
              </a:rPr>
            </a:br>
            <a:r>
              <a:rPr lang="bg-BG" sz="800" b="1" dirty="0" smtClean="0">
                <a:ea typeface="Times New Roman" panose="02020603050405020304" pitchFamily="18" charset="0"/>
              </a:rPr>
              <a:t>I. ПРЕДУПРЕЖДЕНИЯ ПО БЕЗОПАСНОЙ ЭКСПЛУАТАЦИИ</a:t>
            </a:r>
            <a:r>
              <a:rPr lang="bg-BG" sz="800" dirty="0" smtClean="0">
                <a:ea typeface="Times New Roman" panose="02020603050405020304" pitchFamily="18" charset="0"/>
              </a:rPr>
              <a:t/>
            </a:r>
            <a:br>
              <a:rPr lang="bg-BG" sz="800" dirty="0" smtClean="0">
                <a:ea typeface="Times New Roman" panose="02020603050405020304" pitchFamily="18" charset="0"/>
              </a:rPr>
            </a:br>
            <a:r>
              <a:rPr lang="bg-BG" sz="800" b="1" dirty="0" smtClean="0">
                <a:ea typeface="Times New Roman" panose="02020603050405020304" pitchFamily="18" charset="0"/>
              </a:rPr>
              <a:t>ВНИМАНИЕ: </a:t>
            </a:r>
            <a:r>
              <a:rPr lang="bg-BG" sz="800" dirty="0" smtClean="0">
                <a:ea typeface="Times New Roman" panose="02020603050405020304" pitchFamily="18" charset="0"/>
              </a:rPr>
              <a:t/>
            </a:r>
            <a:br>
              <a:rPr lang="bg-BG" sz="800" dirty="0" smtClean="0">
                <a:ea typeface="Times New Roman" panose="02020603050405020304" pitchFamily="18" charset="0"/>
              </a:rPr>
            </a:br>
            <a:r>
              <a:rPr lang="bg-BG" sz="800" dirty="0" smtClean="0">
                <a:ea typeface="Times New Roman" panose="02020603050405020304" pitchFamily="18" charset="0"/>
              </a:rPr>
              <a:t>01. ВАЖНО! ВНИМАТЕЛЬНО ПРОЧИТАЙТЕ И СОХРАНИТЕ ДЛЯ БУДУЩЕЙ СПРАВКИ.</a:t>
            </a:r>
            <a:br>
              <a:rPr lang="bg-BG" sz="800" dirty="0" smtClean="0">
                <a:ea typeface="Times New Roman" panose="02020603050405020304" pitchFamily="18" charset="0"/>
              </a:rPr>
            </a:br>
            <a:r>
              <a:rPr lang="bg-BG" sz="800" dirty="0" smtClean="0">
                <a:ea typeface="Times New Roman" panose="02020603050405020304" pitchFamily="18" charset="0"/>
              </a:rPr>
              <a:t>02. Никогда не оставляйте ребёнка без присмотра.</a:t>
            </a:r>
            <a:br>
              <a:rPr lang="bg-BG" sz="800" dirty="0" smtClean="0">
                <a:ea typeface="Times New Roman" panose="02020603050405020304" pitchFamily="18" charset="0"/>
              </a:rPr>
            </a:br>
            <a:r>
              <a:rPr lang="bg-BG" sz="800" dirty="0" smtClean="0">
                <a:ea typeface="Times New Roman" panose="02020603050405020304" pitchFamily="18" charset="0"/>
              </a:rPr>
              <a:t>03. Убедитесь, что все блокирующие устройства активированы перед использованием.</a:t>
            </a:r>
            <a:br>
              <a:rPr lang="bg-BG" sz="800" dirty="0" smtClean="0">
                <a:ea typeface="Times New Roman" panose="02020603050405020304" pitchFamily="18" charset="0"/>
              </a:rPr>
            </a:br>
            <a:r>
              <a:rPr lang="bg-BG" sz="800" dirty="0" smtClean="0">
                <a:ea typeface="Times New Roman" panose="02020603050405020304" pitchFamily="18" charset="0"/>
              </a:rPr>
              <a:t>04. Чтобы избежать травм, убедитесь, что ребёнок находится на безопасном расстоянии, прежде чем раскладывать или складывать этот продукт.</a:t>
            </a:r>
            <a:br>
              <a:rPr lang="bg-BG" sz="800" dirty="0" smtClean="0">
                <a:ea typeface="Times New Roman" panose="02020603050405020304" pitchFamily="18" charset="0"/>
              </a:rPr>
            </a:br>
            <a:r>
              <a:rPr lang="bg-BG" sz="800" dirty="0" smtClean="0">
                <a:ea typeface="Times New Roman" panose="02020603050405020304" pitchFamily="18" charset="0"/>
              </a:rPr>
              <a:t>05. Используйте ремень безопасности после того, как ребёнок начинает сидеть самостоятельно.</a:t>
            </a:r>
            <a:br>
              <a:rPr lang="bg-BG" sz="800" dirty="0" smtClean="0">
                <a:ea typeface="Times New Roman" panose="02020603050405020304" pitchFamily="18" charset="0"/>
              </a:rPr>
            </a:br>
            <a:r>
              <a:rPr lang="bg-BG" sz="800" dirty="0" smtClean="0">
                <a:ea typeface="Times New Roman" panose="02020603050405020304" pitchFamily="18" charset="0"/>
              </a:rPr>
              <a:t>06. Не позволяйте ребёнку играть с этим продуктом.</a:t>
            </a:r>
            <a:br>
              <a:rPr lang="bg-BG" sz="800" dirty="0" smtClean="0">
                <a:ea typeface="Times New Roman" panose="02020603050405020304" pitchFamily="18" charset="0"/>
              </a:rPr>
            </a:br>
            <a:r>
              <a:rPr lang="bg-BG" sz="800" dirty="0" smtClean="0">
                <a:ea typeface="Times New Roman" panose="02020603050405020304" pitchFamily="18" charset="0"/>
              </a:rPr>
              <a:t>07. Для коляски используйте только аксессуары, одобрённые или рекомендованные импортером. </a:t>
            </a:r>
            <a:br>
              <a:rPr lang="bg-BG" sz="800" dirty="0" smtClean="0">
                <a:ea typeface="Times New Roman" panose="02020603050405020304" pitchFamily="18" charset="0"/>
              </a:rPr>
            </a:br>
            <a:r>
              <a:rPr lang="ru-RU" sz="800" dirty="0">
                <a:ea typeface="Times New Roman" panose="02020603050405020304" pitchFamily="18" charset="0"/>
              </a:rPr>
              <a:t>08. Коляска предназначена для использования одним ребёнком, не позволяет двум или более детям ездить в неё.</a:t>
            </a:r>
            <a:br>
              <a:rPr lang="ru-RU" sz="800" dirty="0">
                <a:ea typeface="Times New Roman" panose="02020603050405020304" pitchFamily="18" charset="0"/>
              </a:rPr>
            </a:br>
            <a:r>
              <a:rPr lang="ru-RU" sz="800" dirty="0">
                <a:ea typeface="Times New Roman" panose="02020603050405020304" pitchFamily="18" charset="0"/>
              </a:rPr>
              <a:t>09. Перед тем, как поместить ребёнка в коляску, убедитесь, что она полностью разложена и все механизмы блокировки срабатывают, чтобы предотвратить травму ребёнка от внезапного складывания. </a:t>
            </a:r>
            <a:br>
              <a:rPr lang="ru-RU" sz="800" dirty="0">
                <a:ea typeface="Times New Roman" panose="02020603050405020304" pitchFamily="18" charset="0"/>
              </a:rPr>
            </a:br>
            <a:r>
              <a:rPr lang="ru-RU" sz="800" dirty="0">
                <a:ea typeface="Times New Roman" panose="02020603050405020304" pitchFamily="18" charset="0"/>
              </a:rPr>
              <a:t>10. Запустите тормоз, прежде чем положить или взять ребёнка из коляски. </a:t>
            </a:r>
            <a:br>
              <a:rPr lang="ru-RU" sz="800" dirty="0">
                <a:ea typeface="Times New Roman" panose="02020603050405020304" pitchFamily="18" charset="0"/>
              </a:rPr>
            </a:br>
            <a:r>
              <a:rPr lang="ru-RU" sz="800" dirty="0">
                <a:ea typeface="Times New Roman" panose="02020603050405020304" pitchFamily="18" charset="0"/>
              </a:rPr>
              <a:t>11. Любая нагрузка, повешенная на ручке, защитном устройстве, спинке или боковой стороне коляски, повлияет на её устойчивость. Не перегружайте коляску. В противном случае, она может опрокинуться, и ребёнок может пострадать. </a:t>
            </a:r>
            <a:br>
              <a:rPr lang="ru-RU" sz="800" dirty="0">
                <a:ea typeface="Times New Roman" panose="02020603050405020304" pitchFamily="18" charset="0"/>
              </a:rPr>
            </a:br>
            <a:r>
              <a:rPr lang="ru-RU" sz="800" dirty="0">
                <a:ea typeface="Times New Roman" panose="02020603050405020304" pitchFamily="18" charset="0"/>
              </a:rPr>
              <a:t>12. Перед использованием убедитесь, что коляска правильно развернута, что все детали находятся в хорошем рабочем состоянии и правильно фиксируются в выбранном положении. Прекратите использование при наличии изношенных или ослабленных соединений, повреждённых или отсутствующих </a:t>
            </a:r>
            <a:r>
              <a:rPr lang="ru-RU" sz="800" dirty="0" smtClean="0">
                <a:ea typeface="Times New Roman" panose="02020603050405020304" pitchFamily="18" charset="0"/>
              </a:rPr>
              <a:t>частей.</a:t>
            </a:r>
            <a:br>
              <a:rPr lang="ru-RU" sz="800" dirty="0" smtClean="0">
                <a:ea typeface="Times New Roman" panose="02020603050405020304" pitchFamily="18" charset="0"/>
              </a:rPr>
            </a:br>
            <a:r>
              <a:rPr lang="ru-RU" sz="800" dirty="0" smtClean="0">
                <a:ea typeface="Times New Roman" panose="02020603050405020304" pitchFamily="18" charset="0"/>
              </a:rPr>
              <a:t>13</a:t>
            </a:r>
            <a:r>
              <a:rPr lang="ru-RU" sz="800" dirty="0">
                <a:ea typeface="Times New Roman" panose="02020603050405020304" pitchFamily="18" charset="0"/>
              </a:rPr>
              <a:t>. Не используйте коляску во время занятий спортом - бега, вождения роликов или катания на коньках. </a:t>
            </a:r>
          </a:p>
          <a:p>
            <a:pPr>
              <a:lnSpc>
                <a:spcPct val="107000"/>
              </a:lnSpc>
              <a:spcAft>
                <a:spcPts val="800"/>
              </a:spcAft>
            </a:pPr>
            <a:endParaRPr lang="ru-RU" sz="800" dirty="0" smtClean="0">
              <a:ea typeface="Times New Roman" panose="02020603050405020304" pitchFamily="18" charset="0"/>
            </a:endParaRPr>
          </a:p>
          <a:p>
            <a:pPr>
              <a:lnSpc>
                <a:spcPct val="107000"/>
              </a:lnSpc>
              <a:spcAft>
                <a:spcPts val="800"/>
              </a:spcAft>
            </a:pPr>
            <a:endParaRPr lang="bg-BG" sz="800" dirty="0">
              <a:ea typeface="Calibri" panose="020F0502020204030204" pitchFamily="34" charset="0"/>
            </a:endParaRPr>
          </a:p>
        </p:txBody>
      </p:sp>
      <p:sp>
        <p:nvSpPr>
          <p:cNvPr id="16" name="TextBox 15"/>
          <p:cNvSpPr txBox="1"/>
          <p:nvPr/>
        </p:nvSpPr>
        <p:spPr>
          <a:xfrm>
            <a:off x="4646364" y="51723"/>
            <a:ext cx="411085" cy="255389"/>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RU</a:t>
            </a:r>
            <a:endParaRPr lang="bg-BG" sz="900" b="1" dirty="0">
              <a:cs typeface="Arial" pitchFamily="34" charset="0"/>
            </a:endParaRPr>
          </a:p>
        </p:txBody>
      </p:sp>
      <p:sp>
        <p:nvSpPr>
          <p:cNvPr id="17" name="TextBox 16"/>
          <p:cNvSpPr txBox="1"/>
          <p:nvPr/>
        </p:nvSpPr>
        <p:spPr>
          <a:xfrm>
            <a:off x="8570821" y="6604448"/>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29</a:t>
            </a:r>
            <a:endParaRPr lang="bg-BG" sz="900" b="1" dirty="0">
              <a:cs typeface="Arial" pitchFamily="34" charset="0"/>
            </a:endParaRPr>
          </a:p>
        </p:txBody>
      </p:sp>
    </p:spTree>
    <p:extLst>
      <p:ext uri="{BB962C8B-B14F-4D97-AF65-F5344CB8AC3E}">
        <p14:creationId xmlns:p14="http://schemas.microsoft.com/office/powerpoint/2010/main" val="234706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6594639"/>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11</a:t>
            </a:r>
            <a:endParaRPr lang="bg-BG" sz="900" b="1" dirty="0">
              <a:cs typeface="Arial" pitchFamily="34" charset="0"/>
            </a:endParaRPr>
          </a:p>
        </p:txBody>
      </p:sp>
      <p:sp>
        <p:nvSpPr>
          <p:cNvPr id="5" name="TextBox 4"/>
          <p:cNvSpPr txBox="1"/>
          <p:nvPr/>
        </p:nvSpPr>
        <p:spPr>
          <a:xfrm>
            <a:off x="107496" y="61533"/>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ES</a:t>
            </a:r>
          </a:p>
        </p:txBody>
      </p:sp>
      <p:sp>
        <p:nvSpPr>
          <p:cNvPr id="6" name="Rectangle 5"/>
          <p:cNvSpPr/>
          <p:nvPr/>
        </p:nvSpPr>
        <p:spPr>
          <a:xfrm>
            <a:off x="76200" y="316922"/>
            <a:ext cx="4283968" cy="3034164"/>
          </a:xfrm>
          <a:prstGeom prst="rect">
            <a:avLst/>
          </a:prstGeom>
        </p:spPr>
        <p:txBody>
          <a:bodyPr wrap="square">
            <a:spAutoFit/>
          </a:bodyPr>
          <a:lstStyle/>
          <a:p>
            <a:pPr algn="just">
              <a:lnSpc>
                <a:spcPct val="107000"/>
              </a:lnSpc>
              <a:spcAft>
                <a:spcPts val="800"/>
              </a:spcAft>
            </a:pPr>
            <a:r>
              <a:rPr lang="es-ES" sz="800" dirty="0">
                <a:ea typeface="Calibri" panose="020F0502020204030204" pitchFamily="34" charset="0"/>
                <a:cs typeface="Times New Roman" panose="02020603050405020304" pitchFamily="18" charset="0"/>
              </a:rPr>
              <a:t>Este cochecito es adecuado para niños de 6 a 36 meses con un peso máximo de hasta 15 kg</a:t>
            </a:r>
            <a:r>
              <a:rPr lang="es-ES" sz="800" dirty="0" smtClean="0">
                <a:ea typeface="Calibri" panose="020F0502020204030204" pitchFamily="34" charset="0"/>
                <a:cs typeface="Times New Roman" panose="02020603050405020304" pitchFamily="18" charset="0"/>
              </a:rPr>
              <a:t>.</a:t>
            </a:r>
            <a:r>
              <a:rPr lang="bg-BG" sz="800" dirty="0" smtClean="0">
                <a:ea typeface="Calibri" panose="020F0502020204030204" pitchFamily="34" charset="0"/>
                <a:cs typeface="Times New Roman" panose="02020603050405020304" pitchFamily="18" charset="0"/>
              </a:rPr>
              <a:t> </a:t>
            </a:r>
            <a:r>
              <a:rPr lang="es-ES" sz="800" dirty="0" smtClean="0">
                <a:ea typeface="Calibri" panose="020F0502020204030204" pitchFamily="34" charset="0"/>
                <a:cs typeface="Times New Roman" panose="02020603050405020304" pitchFamily="18" charset="0"/>
              </a:rPr>
              <a:t>El </a:t>
            </a:r>
            <a:r>
              <a:rPr lang="es-ES" sz="800" dirty="0">
                <a:ea typeface="Calibri" panose="020F0502020204030204" pitchFamily="34" charset="0"/>
                <a:cs typeface="Times New Roman" panose="02020603050405020304" pitchFamily="18" charset="0"/>
              </a:rPr>
              <a:t>cinturón de 5 puntos (arnés) garantiza la seguridad del niño. Las posiciones del respaldo para la espalda del niño, del reposapiés y de la capota son ajustables.</a:t>
            </a:r>
            <a:endParaRPr lang="en-US" sz="800" dirty="0">
              <a:ea typeface="Calibri" panose="020F0502020204030204" pitchFamily="34" charset="0"/>
              <a:cs typeface="Times New Roman" panose="02020603050405020304" pitchFamily="18" charset="0"/>
            </a:endParaRPr>
          </a:p>
          <a:p>
            <a:pPr algn="just">
              <a:lnSpc>
                <a:spcPct val="107000"/>
              </a:lnSpc>
              <a:spcAft>
                <a:spcPts val="800"/>
              </a:spcAft>
            </a:pPr>
            <a:r>
              <a:rPr lang="es-ES" sz="800" dirty="0">
                <a:ea typeface="Calibri" panose="020F0502020204030204" pitchFamily="34" charset="0"/>
                <a:cs typeface="Times New Roman" panose="02020603050405020304" pitchFamily="18" charset="0"/>
              </a:rPr>
              <a:t>El asiento se puede montar en dos posiciones, lo cual da al niño la oportunidad de ir tal como en sentido a la marcha, como en el sentido contrario a la marcha. El seguro es ajustable también y puede quitarse. El manubrio es ajustable también y puede ajustarlo en la posición deseada. La rueda delantera gira 360°. La capota puede quitarse, con lo cual su carrito pasará a modo de verano.</a:t>
            </a:r>
            <a:endParaRPr lang="en-US" sz="800" dirty="0">
              <a:ea typeface="Calibri" panose="020F0502020204030204" pitchFamily="34" charset="0"/>
              <a:cs typeface="Times New Roman" panose="02020603050405020304" pitchFamily="18" charset="0"/>
            </a:endParaRPr>
          </a:p>
          <a:p>
            <a:pPr algn="just">
              <a:lnSpc>
                <a:spcPct val="107000"/>
              </a:lnSpc>
              <a:spcAft>
                <a:spcPts val="800"/>
              </a:spcAft>
            </a:pPr>
            <a:r>
              <a:rPr lang="es-ES" sz="800" dirty="0">
                <a:ea typeface="Calibri" panose="020F0502020204030204" pitchFamily="34" charset="0"/>
                <a:cs typeface="Times New Roman" panose="02020603050405020304" pitchFamily="18" charset="0"/>
              </a:rPr>
              <a:t>El carrito está fabricado en conformidad con los requisitos del estándar de la Unión Europea EN 1888-1 – “Artículos de puericultura. Transportes de ruedas para niños”. Parte 1: “Carritos de niños y capazos para carritos de bebé”. EN 1888-2 „Artículos de puericultura. Transportes de ruedas para niños.” </a:t>
            </a:r>
            <a:endParaRPr lang="bg-BG" sz="800" dirty="0" smtClean="0">
              <a:ea typeface="Calibri" panose="020F0502020204030204" pitchFamily="34" charset="0"/>
              <a:cs typeface="Times New Roman" panose="02020603050405020304" pitchFamily="18" charset="0"/>
            </a:endParaRPr>
          </a:p>
          <a:p>
            <a:pPr algn="just">
              <a:lnSpc>
                <a:spcPct val="107000"/>
              </a:lnSpc>
              <a:spcAft>
                <a:spcPts val="800"/>
              </a:spcAft>
            </a:pPr>
            <a:r>
              <a:rPr lang="es-ES" sz="800" dirty="0" smtClean="0">
                <a:ea typeface="Calibri" panose="020F0502020204030204" pitchFamily="34" charset="0"/>
                <a:cs typeface="Times New Roman" panose="02020603050405020304" pitchFamily="18" charset="0"/>
              </a:rPr>
              <a:t>¡</a:t>
            </a:r>
            <a:r>
              <a:rPr lang="es-ES" sz="800" b="1" dirty="0">
                <a:ea typeface="Calibri" panose="020F0502020204030204" pitchFamily="34" charset="0"/>
                <a:cs typeface="Times New Roman" panose="02020603050405020304" pitchFamily="18" charset="0"/>
              </a:rPr>
              <a:t>ATENCIÓN</a:t>
            </a:r>
            <a:r>
              <a:rPr lang="es-ES" sz="800" dirty="0">
                <a:ea typeface="Calibri" panose="020F0502020204030204" pitchFamily="34" charset="0"/>
                <a:cs typeface="Times New Roman" panose="02020603050405020304" pitchFamily="18" charset="0"/>
              </a:rPr>
              <a:t>! ¡Su niño tendrá la mejor protección posible dado que Usted cumpla con las instrucciones y recomendaciones del manual! ¡Presta atención a las advertencias y tome todas las medidas de seguridad, para evitar el riesgo de caída o lesiones del niño y garantizar su seguridad! ¡Usted será el/la responsable de la seguridad del niño en caso de no cumplir con/no considerar estas advertencias y recomendaciones! Asegúrese de que toda persona, que utiliza el carrito, esté familiarizada con las instrucciones y las sigue. No utilice partes o accesorios de carrito, que no hayan sido aprobados por el fabricador/distribuidor, porque esto puede causar riesgo para su niño y así también puede llevar a la anulación de la garantía del carrito.</a:t>
            </a:r>
            <a:endParaRPr lang="en-US" sz="800" dirty="0">
              <a:effectLst/>
              <a:ea typeface="Calibri" panose="020F0502020204030204" pitchFamily="34" charset="0"/>
              <a:cs typeface="Times New Roman" panose="02020603050405020304" pitchFamily="18" charset="0"/>
            </a:endParaRPr>
          </a:p>
        </p:txBody>
      </p:sp>
      <p:sp>
        <p:nvSpPr>
          <p:cNvPr id="7" name="Rectangle 6"/>
          <p:cNvSpPr/>
          <p:nvPr/>
        </p:nvSpPr>
        <p:spPr>
          <a:xfrm>
            <a:off x="1239845" y="3234098"/>
            <a:ext cx="1994457" cy="233975"/>
          </a:xfrm>
          <a:prstGeom prst="rect">
            <a:avLst/>
          </a:prstGeom>
        </p:spPr>
        <p:txBody>
          <a:bodyPr wrap="none">
            <a:spAutoFit/>
          </a:bodyPr>
          <a:lstStyle/>
          <a:p>
            <a:pPr algn="just">
              <a:lnSpc>
                <a:spcPct val="107000"/>
              </a:lnSpc>
              <a:spcAft>
                <a:spcPts val="800"/>
              </a:spcAft>
            </a:pPr>
            <a:r>
              <a:rPr lang="es-ES" sz="900" b="1" dirty="0">
                <a:ea typeface="Calibri" panose="020F0502020204030204" pitchFamily="34" charset="0"/>
                <a:cs typeface="Times New Roman" panose="02020603050405020304" pitchFamily="18" charset="0"/>
              </a:rPr>
              <a:t>1. ADVERTENCIAS PARA USO SEGURO</a:t>
            </a:r>
            <a:endParaRPr lang="en-US" sz="900" b="1" dirty="0">
              <a:effectLst/>
              <a:ea typeface="Calibri" panose="020F0502020204030204" pitchFamily="34" charset="0"/>
              <a:cs typeface="Times New Roman" panose="02020603050405020304" pitchFamily="18" charset="0"/>
            </a:endParaRPr>
          </a:p>
        </p:txBody>
      </p:sp>
      <p:sp>
        <p:nvSpPr>
          <p:cNvPr id="8" name="Rectangle 7"/>
          <p:cNvSpPr/>
          <p:nvPr/>
        </p:nvSpPr>
        <p:spPr>
          <a:xfrm>
            <a:off x="58671" y="3371508"/>
            <a:ext cx="4283968" cy="1569660"/>
          </a:xfrm>
          <a:prstGeom prst="rect">
            <a:avLst/>
          </a:prstGeom>
        </p:spPr>
        <p:txBody>
          <a:bodyPr wrap="square">
            <a:spAutoFit/>
          </a:bodyPr>
          <a:lstStyle/>
          <a:p>
            <a:pPr algn="just"/>
            <a:r>
              <a:rPr lang="es-ES" sz="800" dirty="0"/>
              <a:t>¡</a:t>
            </a:r>
            <a:r>
              <a:rPr lang="es-ES" sz="800" b="1" dirty="0"/>
              <a:t>PRECAUCIÓN</a:t>
            </a:r>
            <a:r>
              <a:rPr lang="es-ES" sz="800" dirty="0"/>
              <a:t>!</a:t>
            </a:r>
          </a:p>
          <a:p>
            <a:pPr algn="just"/>
            <a:r>
              <a:rPr lang="es-ES" sz="800" dirty="0"/>
              <a:t>01. ¡IMPORTANTE! LEA ATENTAMENTE Y GUARDE PARA CONSULTAS FUTURAS.</a:t>
            </a:r>
          </a:p>
          <a:p>
            <a:pPr algn="just"/>
            <a:r>
              <a:rPr lang="es-ES" sz="800" dirty="0"/>
              <a:t>02. Nunca deje al niño desatendido.</a:t>
            </a:r>
          </a:p>
          <a:p>
            <a:pPr algn="just"/>
            <a:r>
              <a:rPr lang="es-ES" sz="800" dirty="0"/>
              <a:t>03. Asegúrese de que todos los dispositivos de bloqueo estén activados antes de utilizar el producto.</a:t>
            </a:r>
          </a:p>
          <a:p>
            <a:pPr algn="just"/>
            <a:r>
              <a:rPr lang="es-ES" sz="800" dirty="0"/>
              <a:t>04. Para evitar lesiones, asegúrese de que el niño está a una distancia segura, antes de plegar o desplegar este producto.</a:t>
            </a:r>
          </a:p>
          <a:p>
            <a:pPr algn="just"/>
            <a:r>
              <a:rPr lang="es-ES" sz="800" dirty="0"/>
              <a:t>05. Una vez que el niño haya aprendido sentarse sin la ayuda de una persona, use el cinturón de seguridad.</a:t>
            </a:r>
          </a:p>
          <a:p>
            <a:pPr algn="just"/>
            <a:r>
              <a:rPr lang="es-ES" sz="800" dirty="0"/>
              <a:t>06. No permita al niño jugar con éste producto.</a:t>
            </a:r>
          </a:p>
          <a:p>
            <a:pPr algn="just"/>
            <a:r>
              <a:rPr lang="es-ES" sz="800" dirty="0"/>
              <a:t>07. Para este carrito utilice solo accesorios, aprobados o recomendados por el importador.</a:t>
            </a:r>
          </a:p>
          <a:p>
            <a:pPr algn="just"/>
            <a:r>
              <a:rPr lang="es-ES" sz="800" dirty="0"/>
              <a:t>08. El carrito está diseñado para solo un niño a la vez - no permita que dos o más niños lo utilicen.</a:t>
            </a:r>
          </a:p>
        </p:txBody>
      </p:sp>
      <p:sp>
        <p:nvSpPr>
          <p:cNvPr id="9" name="Rectangle 8"/>
          <p:cNvSpPr/>
          <p:nvPr/>
        </p:nvSpPr>
        <p:spPr>
          <a:xfrm>
            <a:off x="55311" y="4853208"/>
            <a:ext cx="4281165" cy="1569660"/>
          </a:xfrm>
          <a:prstGeom prst="rect">
            <a:avLst/>
          </a:prstGeom>
        </p:spPr>
        <p:txBody>
          <a:bodyPr wrap="square">
            <a:spAutoFit/>
          </a:bodyPr>
          <a:lstStyle/>
          <a:p>
            <a:pPr algn="just"/>
            <a:r>
              <a:rPr lang="es-ES" sz="800" dirty="0"/>
              <a:t>09. Antes de colocar el niño en el carrito, asegúrese de que el último está completamente desplegado y todos los mecanismos de bloqueo están activados, para evitar que el niño se lesione en caso de que el carrito se pliegue de manera repentina.</a:t>
            </a:r>
          </a:p>
          <a:p>
            <a:pPr algn="just"/>
            <a:r>
              <a:rPr lang="es-ES" sz="800" dirty="0"/>
              <a:t>10. Antes de colocar o sacar al niño del carrito, active el freno.</a:t>
            </a:r>
          </a:p>
          <a:p>
            <a:pPr algn="just"/>
            <a:r>
              <a:rPr lang="es-ES" sz="800" dirty="0"/>
              <a:t>11. Cada carga, colgada en el manubrio, la barra de seguridad, el respaldo o en las partes laterales del carrito, puede perjudicar su estabilidad. No sobrecargue el carrito. De otra manera el carrito puede volcarse y el niño puede sufrir lesiones.</a:t>
            </a:r>
          </a:p>
          <a:p>
            <a:pPr algn="just"/>
            <a:r>
              <a:rPr lang="es-ES" sz="800" dirty="0"/>
              <a:t>12. Antes de utilizarlo compruebe si el carrito esté desplegado correctamente, si todas las partes funcionen correctamente y si estén correctamente fijadas en la posición deseada. Deje de usar el producto inmediatamente si detecta cualquier junta floja o desgastada, o partes faltantes o dañadas.</a:t>
            </a:r>
          </a:p>
          <a:p>
            <a:pPr algn="just"/>
            <a:r>
              <a:rPr lang="es-ES" sz="800" dirty="0"/>
              <a:t>13. No utilice el carrito mientras haga deporte (mientras corra o patina</a:t>
            </a:r>
            <a:r>
              <a:rPr lang="es-ES" sz="800" dirty="0" smtClean="0"/>
              <a:t>)</a:t>
            </a:r>
            <a:endParaRPr lang="es-ES" sz="800" dirty="0"/>
          </a:p>
        </p:txBody>
      </p:sp>
      <p:pic>
        <p:nvPicPr>
          <p:cNvPr id="17" name="Picture 4" descr="C:\Users\user\Desktop\stroller - B-1\Picture_9.jpg"/>
          <p:cNvPicPr>
            <a:picLocks noChangeAspect="1" noChangeArrowheads="1"/>
          </p:cNvPicPr>
          <p:nvPr/>
        </p:nvPicPr>
        <p:blipFill>
          <a:blip r:embed="rId2" cstate="print"/>
          <a:srcRect/>
          <a:stretch>
            <a:fillRect/>
          </a:stretch>
        </p:blipFill>
        <p:spPr bwMode="auto">
          <a:xfrm>
            <a:off x="5095289" y="72692"/>
            <a:ext cx="2040738" cy="1082187"/>
          </a:xfrm>
          <a:prstGeom prst="rect">
            <a:avLst/>
          </a:prstGeom>
          <a:noFill/>
        </p:spPr>
      </p:pic>
      <p:sp>
        <p:nvSpPr>
          <p:cNvPr id="18" name="TextBox 17"/>
          <p:cNvSpPr txBox="1"/>
          <p:nvPr/>
        </p:nvSpPr>
        <p:spPr>
          <a:xfrm>
            <a:off x="7093366" y="337043"/>
            <a:ext cx="1799381" cy="830997"/>
          </a:xfrm>
          <a:prstGeom prst="rect">
            <a:avLst/>
          </a:prstGeom>
          <a:noFill/>
        </p:spPr>
        <p:txBody>
          <a:bodyPr wrap="square" rtlCol="0">
            <a:spAutoFit/>
          </a:bodyPr>
          <a:lstStyle/>
          <a:p>
            <a:pPr algn="just"/>
            <a:r>
              <a:rPr lang="de-DE" sz="800" dirty="0"/>
              <a:t>Falten Sie den Kinderwagen vollständig wie auf den Bildern oben gezeigt. Heben Sie die Verriegelungen an und drücken Sie die Griffe nach vorne und nach unten, bis der Kinderwagen vollständig gefaltet ist. </a:t>
            </a:r>
            <a:endParaRPr lang="bg-BG" sz="800" dirty="0"/>
          </a:p>
        </p:txBody>
      </p:sp>
      <p:sp>
        <p:nvSpPr>
          <p:cNvPr id="19" name="Rectangle 18"/>
          <p:cNvSpPr/>
          <p:nvPr/>
        </p:nvSpPr>
        <p:spPr>
          <a:xfrm>
            <a:off x="4975132" y="2742766"/>
            <a:ext cx="3960280" cy="4031873"/>
          </a:xfrm>
          <a:prstGeom prst="rect">
            <a:avLst/>
          </a:prstGeom>
        </p:spPr>
        <p:txBody>
          <a:bodyPr wrap="square">
            <a:spAutoFit/>
          </a:bodyPr>
          <a:lstStyle/>
          <a:p>
            <a:pPr algn="ctr"/>
            <a:r>
              <a:rPr lang="ru-RU" sz="800" b="1" dirty="0" smtClean="0"/>
              <a:t>IV</a:t>
            </a:r>
            <a:r>
              <a:rPr lang="de-DE" sz="800" b="1" dirty="0" smtClean="0"/>
              <a:t>. </a:t>
            </a:r>
            <a:r>
              <a:rPr lang="de-DE" sz="800" b="1" dirty="0"/>
              <a:t>HINWEISE FÜR WARTUNG UND VORBEUGUNG</a:t>
            </a:r>
            <a:endParaRPr lang="bg-BG" sz="800" dirty="0"/>
          </a:p>
          <a:p>
            <a:pPr algn="just"/>
            <a:r>
              <a:rPr lang="de-DE" sz="800" dirty="0"/>
              <a:t>1. Überprüfen Sie regelmäßig die Verriegelungen, Bremsen, Sicherheitsgurte und Befestigungselemente, Kupplungen und Verriegelungsmechanismen, um sicherzustellen, dass diese fest sind, nicht gebrochen oder beschädigt sind.</a:t>
            </a:r>
            <a:endParaRPr lang="bg-BG" sz="800" dirty="0"/>
          </a:p>
          <a:p>
            <a:pPr algn="just"/>
            <a:r>
              <a:rPr lang="de-DE" sz="800" dirty="0"/>
              <a:t>2. Wenn Sie lose, zerrissene und beschädigte Teile finden, müssen diese von einer autorisierten Werkstatt repariert oder durch Originalteile ersetzt werden. Abderfalls ist die Garantie nicht mehr gültig.</a:t>
            </a:r>
            <a:endParaRPr lang="bg-BG" sz="800" dirty="0"/>
          </a:p>
          <a:p>
            <a:pPr algn="just"/>
            <a:r>
              <a:rPr lang="de-DE" sz="800" dirty="0"/>
              <a:t>3. Ändern Sie die Konstruktion nicht und ersetzen Sie die verschlissenen Teile nicht mit denen, die dazu nicht geeignet sind und nicht original sind. Dies kann zu Fehlfunktionen und Verletzungen für Ihr Kind führen. Und auch die Garantiebedingungen brechen.</a:t>
            </a:r>
            <a:endParaRPr lang="bg-BG" sz="800" dirty="0"/>
          </a:p>
          <a:p>
            <a:pPr algn="just"/>
            <a:r>
              <a:rPr lang="de-DE" sz="800" dirty="0"/>
              <a:t>4. Verwenden Sie ein weiches Baumwolltuch oder einen mit Wasser angefeuchteten Schwamm, um das Gewebe, den Kunststoff oder die Metallteile des Produkts zu reinigen.</a:t>
            </a:r>
            <a:endParaRPr lang="bg-BG" sz="800" dirty="0"/>
          </a:p>
          <a:p>
            <a:pPr algn="just"/>
            <a:r>
              <a:rPr lang="de-DE" sz="800" dirty="0"/>
              <a:t>5. Nie mit Reinigungsmitteln, die Schleifpartikel, Ammoniak, Bleichmittel oder Alkohol enthalten, reinigen. Nie die ausbaubare Teile, wie z. B. Der Sonnenverdeck, in einer Waschmaschine waschen, da damit diese beschädigt werden kann. Amsonsten ist die Garanie ungültig.</a:t>
            </a:r>
            <a:endParaRPr lang="bg-BG" sz="800" dirty="0"/>
          </a:p>
          <a:p>
            <a:pPr algn="just"/>
            <a:r>
              <a:rPr lang="de-DE" sz="800" dirty="0"/>
              <a:t>6. Immer nach der Reinigung  vollständig trocknen lassen und erst dann benutzen oder aufbewahren.</a:t>
            </a:r>
            <a:endParaRPr lang="bg-BG" sz="800" dirty="0"/>
          </a:p>
          <a:p>
            <a:pPr algn="just"/>
            <a:r>
              <a:rPr lang="de-DE" sz="800" dirty="0"/>
              <a:t>7. Der Kinderwagen unterstellen. Die Auswirkungen der Umwelt - Seeluft, Salzstraßen, saurer Regen usw., sowie Außenlagerung führen zu Korrosion.</a:t>
            </a:r>
            <a:endParaRPr lang="bg-BG" sz="800" dirty="0"/>
          </a:p>
          <a:p>
            <a:pPr algn="just"/>
            <a:r>
              <a:rPr lang="de-DE" sz="800" dirty="0"/>
              <a:t>8. Lagern Sie den Kinderwagen nicht in einem feuchten Raum. Falls der Kinderwagen in einer feuchten Umgebung benutzt war, soll dieser entfalten werden, mit einem trockenen Tuch trocknen oder trocknen lassen. Es ist möglich, dass Schimmel auf dem Kinderwagen erscheint, falls dieser länger nass bleibt.</a:t>
            </a:r>
            <a:endParaRPr lang="bg-BG" sz="800" dirty="0"/>
          </a:p>
          <a:p>
            <a:pPr algn="just"/>
            <a:r>
              <a:rPr lang="de-DE" sz="800" dirty="0"/>
              <a:t>9. Übermäßige Sonnenstrahlung führt zur Alterung der Kunststoffteile und zum Ausbleichen des Stoffs.</a:t>
            </a:r>
            <a:endParaRPr lang="bg-BG" sz="800" dirty="0"/>
          </a:p>
          <a:p>
            <a:pPr algn="just"/>
            <a:r>
              <a:rPr lang="de-DE" sz="800" dirty="0"/>
              <a:t>10. Legen Sie keine anderen Gegenstände auf den Kinderwagen - Gepäck und Einkaufstüten, Handtaschen, etc. bei der Verwendung oder Lagerung, weil das das Produkt beschädigen kann und Verletzungen des Kindes verursachen kann. Wenn Sie diese Anweisung nicht befolgen, ist die Garantie </a:t>
            </a:r>
            <a:r>
              <a:rPr lang="de-DE" sz="800" dirty="0" smtClean="0"/>
              <a:t>ungültig</a:t>
            </a:r>
            <a:endParaRPr lang="en-US" sz="800" b="1" dirty="0"/>
          </a:p>
          <a:p>
            <a:pPr algn="just"/>
            <a:endParaRPr lang="en-US" sz="800" b="1" dirty="0" smtClean="0"/>
          </a:p>
          <a:p>
            <a:pPr algn="just"/>
            <a:endParaRPr lang="bg-BG" sz="800" dirty="0" smtClean="0">
              <a:solidFill>
                <a:prstClr val="black"/>
              </a:solidFill>
            </a:endParaRPr>
          </a:p>
        </p:txBody>
      </p:sp>
      <p:sp>
        <p:nvSpPr>
          <p:cNvPr id="20" name="TextBox 19"/>
          <p:cNvSpPr txBox="1"/>
          <p:nvPr/>
        </p:nvSpPr>
        <p:spPr>
          <a:xfrm>
            <a:off x="5156027" y="1175557"/>
            <a:ext cx="3960000" cy="230832"/>
          </a:xfrm>
          <a:prstGeom prst="rect">
            <a:avLst/>
          </a:prstGeom>
          <a:noFill/>
        </p:spPr>
        <p:txBody>
          <a:bodyPr wrap="square" rtlCol="0">
            <a:spAutoFit/>
          </a:bodyPr>
          <a:lstStyle/>
          <a:p>
            <a:pPr algn="ctr"/>
            <a:r>
              <a:rPr lang="de-DE" sz="900" b="1" dirty="0" smtClean="0"/>
              <a:t>Verwendung </a:t>
            </a:r>
            <a:r>
              <a:rPr lang="de-DE" sz="900" b="1" dirty="0"/>
              <a:t>des Sicherheitsgurts</a:t>
            </a:r>
            <a:endParaRPr lang="en-US" sz="900"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027" y="1403091"/>
            <a:ext cx="2448000" cy="894519"/>
          </a:xfrm>
          <a:prstGeom prst="rect">
            <a:avLst/>
          </a:prstGeom>
        </p:spPr>
      </p:pic>
      <p:sp>
        <p:nvSpPr>
          <p:cNvPr id="22" name="TextBox 21"/>
          <p:cNvSpPr txBox="1"/>
          <p:nvPr/>
        </p:nvSpPr>
        <p:spPr>
          <a:xfrm>
            <a:off x="4975408" y="2232932"/>
            <a:ext cx="3960000" cy="584775"/>
          </a:xfrm>
          <a:prstGeom prst="rect">
            <a:avLst/>
          </a:prstGeom>
          <a:noFill/>
        </p:spPr>
        <p:txBody>
          <a:bodyPr wrap="square" rtlCol="0">
            <a:spAutoFit/>
          </a:bodyPr>
          <a:lstStyle/>
          <a:p>
            <a:r>
              <a:rPr lang="de-DE" sz="800" b="1" dirty="0"/>
              <a:t>Achtung</a:t>
            </a:r>
            <a:r>
              <a:rPr lang="de-DE" sz="800" dirty="0"/>
              <a:t>: Die Sicherheitsgurte immer verwenden, wenn das Kind selbst aufstehen kann und für Kinder im Sitzalter. Wenn das Kind im Kinderwagen ist ( auch wenn es für kürze Zeit drin ist) müssen die Gurte angelegt und befestigt sein und das Kind unter der Aufsicht eines Erwachsenen sein.</a:t>
            </a:r>
            <a:endParaRPr lang="en-US" sz="800" dirty="0"/>
          </a:p>
        </p:txBody>
      </p:sp>
      <p:sp>
        <p:nvSpPr>
          <p:cNvPr id="23" name="TextBox 22"/>
          <p:cNvSpPr txBox="1"/>
          <p:nvPr/>
        </p:nvSpPr>
        <p:spPr>
          <a:xfrm>
            <a:off x="8676456" y="6594639"/>
            <a:ext cx="360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28</a:t>
            </a:r>
            <a:endParaRPr lang="bg-BG" sz="900" b="1" dirty="0">
              <a:latin typeface="Arial" pitchFamily="34" charset="0"/>
              <a:cs typeface="Arial" pitchFamily="34" charset="0"/>
            </a:endParaRPr>
          </a:p>
        </p:txBody>
      </p:sp>
    </p:spTree>
    <p:extLst>
      <p:ext uri="{BB962C8B-B14F-4D97-AF65-F5344CB8AC3E}">
        <p14:creationId xmlns:p14="http://schemas.microsoft.com/office/powerpoint/2010/main" val="265519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3" y="14825"/>
            <a:ext cx="4281165" cy="1938992"/>
          </a:xfrm>
          <a:prstGeom prst="rect">
            <a:avLst/>
          </a:prstGeom>
        </p:spPr>
        <p:txBody>
          <a:bodyPr wrap="square">
            <a:spAutoFit/>
          </a:bodyPr>
          <a:lstStyle/>
          <a:p>
            <a:pPr algn="just"/>
            <a:r>
              <a:rPr lang="es-ES" sz="800" dirty="0" smtClean="0"/>
              <a:t>15</a:t>
            </a:r>
            <a:r>
              <a:rPr lang="es-ES" sz="800" dirty="0"/>
              <a:t>. Nunca ponga una almohada ni colchoncito de más de 25 mm de grosor en el carrito.</a:t>
            </a:r>
          </a:p>
          <a:p>
            <a:pPr algn="just"/>
            <a:r>
              <a:rPr lang="es-ES" sz="800" dirty="0"/>
              <a:t>16. ¡Siempre fije el cinturón entre las piernas al cinturón en la cintura, para garantizar máxima protección y seguridad! Siempre antes de utilizar el carrito compruebe si los cinturones están puestos.</a:t>
            </a:r>
          </a:p>
          <a:p>
            <a:pPr algn="just"/>
            <a:r>
              <a:rPr lang="es-ES" sz="800" dirty="0"/>
              <a:t>17. Para bebés recién nacidos utilice la posición tumbada.</a:t>
            </a:r>
          </a:p>
          <a:p>
            <a:pPr algn="just"/>
            <a:r>
              <a:rPr lang="es-ES" sz="800" dirty="0"/>
              <a:t>18. ¡No pliegue ni ajuste las posiciones del respaldo mientras ay niño dentro!</a:t>
            </a:r>
          </a:p>
          <a:p>
            <a:pPr algn="just"/>
            <a:r>
              <a:rPr lang="es-ES" sz="800" dirty="0"/>
              <a:t>19. </a:t>
            </a:r>
            <a:r>
              <a:rPr lang="es-ES" sz="800" b="1" dirty="0"/>
              <a:t>PRECAUCIÓN</a:t>
            </a:r>
            <a:r>
              <a:rPr lang="es-ES" sz="800" dirty="0"/>
              <a:t>; Debe utilizar cinturones de seguridad una vez que el niño haya aprendido a sentarse sin necesitar el soporte de otra persona.</a:t>
            </a:r>
          </a:p>
          <a:p>
            <a:pPr algn="just"/>
            <a:r>
              <a:rPr lang="es-ES" sz="800" dirty="0"/>
              <a:t>20. SIEMPRE active el freno, mientras no esté sujetando el carrito o si lo deje, incluso por solo un momento.</a:t>
            </a:r>
          </a:p>
          <a:p>
            <a:pPr algn="just"/>
            <a:r>
              <a:rPr lang="es-ES" sz="800" dirty="0"/>
              <a:t>21. No abra el mecanismo de plegar el carrito mientras el capazo del bebé está montado.</a:t>
            </a:r>
          </a:p>
          <a:p>
            <a:pPr algn="just"/>
            <a:r>
              <a:rPr lang="es-ES" sz="800" dirty="0"/>
              <a:t>22. No utilice el carrito en las escaleras ni en pavimentos. Esto puede perjudicar a la resistencia de la estructura o el ensamblaje.</a:t>
            </a:r>
          </a:p>
          <a:p>
            <a:pPr algn="just"/>
            <a:r>
              <a:rPr lang="es-ES" sz="800" dirty="0"/>
              <a:t>23. </a:t>
            </a:r>
            <a:r>
              <a:rPr lang="es-ES" sz="800" b="1" dirty="0"/>
              <a:t>PRECAUCIÓN</a:t>
            </a:r>
            <a:r>
              <a:rPr lang="es-ES" sz="800" dirty="0"/>
              <a:t>; Antes de utilizar el producto debe asegurarse de que los dispositivos de sujeción del capazo del carrito, el asiento o la silla de bebé de coche estén activados correctamente.</a:t>
            </a:r>
          </a:p>
        </p:txBody>
      </p:sp>
      <p:sp>
        <p:nvSpPr>
          <p:cNvPr id="3" name="Rectangle 2"/>
          <p:cNvSpPr/>
          <p:nvPr/>
        </p:nvSpPr>
        <p:spPr>
          <a:xfrm>
            <a:off x="1779554" y="1928163"/>
            <a:ext cx="461986" cy="224998"/>
          </a:xfrm>
          <a:prstGeom prst="rect">
            <a:avLst/>
          </a:prstGeom>
        </p:spPr>
        <p:txBody>
          <a:bodyPr wrap="none">
            <a:spAutoFit/>
          </a:bodyPr>
          <a:lstStyle/>
          <a:p>
            <a:pPr>
              <a:lnSpc>
                <a:spcPct val="115000"/>
              </a:lnSpc>
            </a:pPr>
            <a:r>
              <a:rPr lang="en-US" sz="800" b="1" dirty="0" err="1">
                <a:latin typeface="Times New Roman" panose="02020603050405020304" pitchFamily="18" charset="0"/>
                <a:ea typeface="Calibri" panose="020F0502020204030204" pitchFamily="34" charset="0"/>
                <a:cs typeface="Times New Roman" panose="02020603050405020304" pitchFamily="18" charset="0"/>
              </a:rPr>
              <a:t>Partes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C:\Users\user\Desktop\b2_2.jpg"/>
          <p:cNvPicPr>
            <a:picLocks noChangeAspect="1" noChangeArrowheads="1"/>
          </p:cNvPicPr>
          <p:nvPr/>
        </p:nvPicPr>
        <p:blipFill rotWithShape="1">
          <a:blip r:embed="rId2" cstate="print"/>
          <a:srcRect r="14975"/>
          <a:stretch/>
        </p:blipFill>
        <p:spPr bwMode="auto">
          <a:xfrm>
            <a:off x="211229" y="2157474"/>
            <a:ext cx="1768483" cy="2085851"/>
          </a:xfrm>
          <a:prstGeom prst="rect">
            <a:avLst/>
          </a:prstGeom>
          <a:noFill/>
        </p:spPr>
      </p:pic>
      <p:sp>
        <p:nvSpPr>
          <p:cNvPr id="5" name="Rectangle 4"/>
          <p:cNvSpPr/>
          <p:nvPr/>
        </p:nvSpPr>
        <p:spPr>
          <a:xfrm>
            <a:off x="2143385" y="2153161"/>
            <a:ext cx="1698528" cy="2092881"/>
          </a:xfrm>
          <a:prstGeom prst="rect">
            <a:avLst/>
          </a:prstGeom>
        </p:spPr>
        <p:txBody>
          <a:bodyPr wrap="square">
            <a:spAutoFit/>
          </a:bodyPr>
          <a:lstStyle/>
          <a:p>
            <a:pPr algn="just"/>
            <a:r>
              <a:rPr lang="de-DE" sz="1000" dirty="0" smtClean="0"/>
              <a:t>1.Manubrio</a:t>
            </a:r>
          </a:p>
          <a:p>
            <a:pPr algn="just"/>
            <a:endParaRPr lang="de-DE" sz="1000" dirty="0"/>
          </a:p>
          <a:p>
            <a:pPr algn="just"/>
            <a:r>
              <a:rPr lang="de-DE" sz="1000" dirty="0" smtClean="0"/>
              <a:t>2.Capota</a:t>
            </a:r>
          </a:p>
          <a:p>
            <a:pPr algn="just"/>
            <a:endParaRPr lang="de-DE" sz="1000" dirty="0"/>
          </a:p>
          <a:p>
            <a:pPr algn="just"/>
            <a:r>
              <a:rPr lang="de-DE" sz="1000" dirty="0" smtClean="0"/>
              <a:t>3.Sujetador </a:t>
            </a:r>
            <a:r>
              <a:rPr lang="de-DE" sz="1000" dirty="0"/>
              <a:t>de </a:t>
            </a:r>
            <a:r>
              <a:rPr lang="de-DE" sz="1000" dirty="0" smtClean="0"/>
              <a:t>parasol</a:t>
            </a:r>
          </a:p>
          <a:p>
            <a:pPr algn="just"/>
            <a:endParaRPr lang="de-DE" sz="1000" dirty="0"/>
          </a:p>
          <a:p>
            <a:pPr algn="just"/>
            <a:r>
              <a:rPr lang="de-DE" sz="1000" dirty="0" smtClean="0"/>
              <a:t>4.Reposabrazos delantero</a:t>
            </a:r>
          </a:p>
          <a:p>
            <a:pPr algn="just"/>
            <a:endParaRPr lang="de-DE" sz="1000" dirty="0"/>
          </a:p>
          <a:p>
            <a:pPr algn="just"/>
            <a:r>
              <a:rPr lang="de-DE" sz="1000" dirty="0" smtClean="0"/>
              <a:t>5.Reposapiés</a:t>
            </a:r>
          </a:p>
          <a:p>
            <a:pPr algn="just"/>
            <a:endParaRPr lang="de-DE" sz="1000" dirty="0"/>
          </a:p>
          <a:p>
            <a:pPr algn="just"/>
            <a:r>
              <a:rPr lang="de-DE" sz="1000" dirty="0" smtClean="0"/>
              <a:t>6.Almohada </a:t>
            </a:r>
            <a:r>
              <a:rPr lang="de-DE" sz="1000" dirty="0"/>
              <a:t>(protector</a:t>
            </a:r>
            <a:r>
              <a:rPr lang="de-DE" sz="1000" dirty="0" smtClean="0"/>
              <a:t>)</a:t>
            </a:r>
          </a:p>
          <a:p>
            <a:pPr algn="just"/>
            <a:endParaRPr lang="de-DE" sz="1000" dirty="0"/>
          </a:p>
          <a:p>
            <a:pPr algn="just"/>
            <a:r>
              <a:rPr lang="de-DE" sz="1000" dirty="0" smtClean="0"/>
              <a:t>7.Cinturón </a:t>
            </a:r>
            <a:r>
              <a:rPr lang="de-DE" sz="1000" dirty="0"/>
              <a:t>de seguridad</a:t>
            </a:r>
          </a:p>
        </p:txBody>
      </p:sp>
      <p:sp>
        <p:nvSpPr>
          <p:cNvPr id="8" name="Rectangle 7"/>
          <p:cNvSpPr/>
          <p:nvPr/>
        </p:nvSpPr>
        <p:spPr>
          <a:xfrm>
            <a:off x="-15259" y="4581128"/>
            <a:ext cx="3960000" cy="253916"/>
          </a:xfrm>
          <a:prstGeom prst="rect">
            <a:avLst/>
          </a:prstGeom>
        </p:spPr>
        <p:txBody>
          <a:bodyPr>
            <a:spAutoFit/>
          </a:bodyPr>
          <a:lstStyle/>
          <a:p>
            <a:pPr algn="ctr"/>
            <a:r>
              <a:rPr lang="es-ES" sz="1050" b="1" dirty="0"/>
              <a:t>III: INSTRUCCIONES DE MONTAJE Y OPERACIÓN CON EL CARRITO</a:t>
            </a:r>
            <a:endParaRPr lang="en-US" sz="1050" b="1" dirty="0"/>
          </a:p>
        </p:txBody>
      </p:sp>
      <p:pic>
        <p:nvPicPr>
          <p:cNvPr id="9" name="Picture 2" descr="C:\Users\user\Desktop\b_2-assembly\B2_3.jpg"/>
          <p:cNvPicPr>
            <a:picLocks noChangeAspect="1" noChangeArrowheads="1"/>
          </p:cNvPicPr>
          <p:nvPr/>
        </p:nvPicPr>
        <p:blipFill>
          <a:blip r:embed="rId3" cstate="print"/>
          <a:srcRect/>
          <a:stretch>
            <a:fillRect/>
          </a:stretch>
        </p:blipFill>
        <p:spPr bwMode="auto">
          <a:xfrm>
            <a:off x="633133" y="4807024"/>
            <a:ext cx="2880000" cy="1295728"/>
          </a:xfrm>
          <a:prstGeom prst="rect">
            <a:avLst/>
          </a:prstGeom>
          <a:noFill/>
        </p:spPr>
      </p:pic>
      <p:sp>
        <p:nvSpPr>
          <p:cNvPr id="11" name="Rectangle 10"/>
          <p:cNvSpPr/>
          <p:nvPr/>
        </p:nvSpPr>
        <p:spPr>
          <a:xfrm>
            <a:off x="0" y="6093296"/>
            <a:ext cx="4283968" cy="487441"/>
          </a:xfrm>
          <a:prstGeom prst="rect">
            <a:avLst/>
          </a:prstGeom>
        </p:spPr>
        <p:txBody>
          <a:bodyPr wrap="square">
            <a:spAutoFit/>
          </a:bodyPr>
          <a:lstStyle/>
          <a:p>
            <a:pPr algn="just">
              <a:lnSpc>
                <a:spcPct val="107000"/>
              </a:lnSpc>
              <a:spcAft>
                <a:spcPts val="800"/>
              </a:spcAft>
            </a:pPr>
            <a:r>
              <a:rPr lang="es-ES" sz="800" dirty="0">
                <a:ea typeface="Calibri" panose="020F0502020204030204" pitchFamily="34" charset="0"/>
                <a:cs typeface="Times New Roman" panose="02020603050405020304" pitchFamily="18" charset="0"/>
              </a:rPr>
              <a:t>Con una mano agarre el manubrio, mientras con el otro debe apretar el asiento, después de lo cual debe abrir el carrito, tirándolo de los bordes. Presione los dos sujetadores de seguridad hasta que el carrito se abra completamente y las partes que se deben juntar, se junten.</a:t>
            </a:r>
            <a:endParaRPr lang="en-US" sz="800" dirty="0">
              <a:effectLst/>
              <a:ea typeface="Calibri" panose="020F0502020204030204" pitchFamily="34" charset="0"/>
              <a:cs typeface="Times New Roman" panose="02020603050405020304" pitchFamily="18" charset="0"/>
            </a:endParaRPr>
          </a:p>
        </p:txBody>
      </p:sp>
      <p:sp>
        <p:nvSpPr>
          <p:cNvPr id="20" name="TextBox 19"/>
          <p:cNvSpPr txBox="1"/>
          <p:nvPr/>
        </p:nvSpPr>
        <p:spPr>
          <a:xfrm>
            <a:off x="211229" y="6595758"/>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12</a:t>
            </a:r>
            <a:endParaRPr lang="bg-BG" sz="900" b="1" dirty="0">
              <a:cs typeface="Arial" pitchFamily="34" charset="0"/>
            </a:endParaRPr>
          </a:p>
        </p:txBody>
      </p:sp>
      <p:pic>
        <p:nvPicPr>
          <p:cNvPr id="29" name="Picture 3" descr="C:\Users\user\Desktop\stroller - B-1\Picture_8.jpg"/>
          <p:cNvPicPr>
            <a:picLocks noChangeAspect="1" noChangeArrowheads="1"/>
          </p:cNvPicPr>
          <p:nvPr/>
        </p:nvPicPr>
        <p:blipFill>
          <a:blip r:embed="rId4" cstate="print"/>
          <a:srcRect/>
          <a:stretch>
            <a:fillRect/>
          </a:stretch>
        </p:blipFill>
        <p:spPr bwMode="auto">
          <a:xfrm>
            <a:off x="5906277" y="5229040"/>
            <a:ext cx="2523083" cy="955092"/>
          </a:xfrm>
          <a:prstGeom prst="rect">
            <a:avLst/>
          </a:prstGeom>
          <a:noFill/>
        </p:spPr>
      </p:pic>
      <p:sp>
        <p:nvSpPr>
          <p:cNvPr id="30" name="TextBox 29"/>
          <p:cNvSpPr txBox="1"/>
          <p:nvPr/>
        </p:nvSpPr>
        <p:spPr>
          <a:xfrm>
            <a:off x="5682597" y="6215165"/>
            <a:ext cx="1584176" cy="584775"/>
          </a:xfrm>
          <a:prstGeom prst="rect">
            <a:avLst/>
          </a:prstGeom>
          <a:noFill/>
        </p:spPr>
        <p:txBody>
          <a:bodyPr wrap="square" rtlCol="0">
            <a:spAutoFit/>
          </a:bodyPr>
          <a:lstStyle/>
          <a:p>
            <a:pPr algn="just"/>
            <a:r>
              <a:rPr lang="de-DE" sz="800" dirty="0"/>
              <a:t>(1) Ziehen Sie den Verstellmechanismus des Sonnenverdecks hoch, um den Sonnenverdeck zu klappen.</a:t>
            </a:r>
            <a:endParaRPr lang="en-US" sz="800" dirty="0"/>
          </a:p>
        </p:txBody>
      </p:sp>
      <p:sp>
        <p:nvSpPr>
          <p:cNvPr id="31" name="TextBox 30"/>
          <p:cNvSpPr txBox="1"/>
          <p:nvPr/>
        </p:nvSpPr>
        <p:spPr>
          <a:xfrm>
            <a:off x="7270426" y="6184132"/>
            <a:ext cx="1158934" cy="584775"/>
          </a:xfrm>
          <a:prstGeom prst="rect">
            <a:avLst/>
          </a:prstGeom>
          <a:noFill/>
        </p:spPr>
        <p:txBody>
          <a:bodyPr wrap="square" rtlCol="0">
            <a:spAutoFit/>
          </a:bodyPr>
          <a:lstStyle/>
          <a:p>
            <a:pPr algn="just"/>
            <a:r>
              <a:rPr lang="de-DE" sz="800" dirty="0"/>
              <a:t>(2) Ziehen Sie die beiden Verriegelungsmechanismen hoch.</a:t>
            </a:r>
            <a:endParaRPr lang="en-US" sz="800" dirty="0"/>
          </a:p>
        </p:txBody>
      </p:sp>
      <p:sp>
        <p:nvSpPr>
          <p:cNvPr id="51" name="TextBox 50"/>
          <p:cNvSpPr txBox="1"/>
          <p:nvPr/>
        </p:nvSpPr>
        <p:spPr>
          <a:xfrm>
            <a:off x="5187818" y="4993227"/>
            <a:ext cx="3960000" cy="230832"/>
          </a:xfrm>
          <a:prstGeom prst="rect">
            <a:avLst/>
          </a:prstGeom>
          <a:noFill/>
        </p:spPr>
        <p:txBody>
          <a:bodyPr wrap="square" rtlCol="0">
            <a:spAutoFit/>
          </a:bodyPr>
          <a:lstStyle/>
          <a:p>
            <a:pPr algn="ctr"/>
            <a:r>
              <a:rPr lang="de-DE" sz="900" b="1" dirty="0" smtClean="0"/>
              <a:t>Falten </a:t>
            </a:r>
            <a:r>
              <a:rPr lang="de-DE" sz="900" b="1" dirty="0"/>
              <a:t>des Kinderwagens</a:t>
            </a:r>
            <a:endParaRPr lang="en-US" sz="900" dirty="0"/>
          </a:p>
        </p:txBody>
      </p:sp>
      <p:sp>
        <p:nvSpPr>
          <p:cNvPr id="52" name="TextBox 51"/>
          <p:cNvSpPr txBox="1"/>
          <p:nvPr/>
        </p:nvSpPr>
        <p:spPr>
          <a:xfrm>
            <a:off x="8607740" y="6580737"/>
            <a:ext cx="360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27</a:t>
            </a:r>
            <a:endParaRPr lang="bg-BG" sz="900" b="1" dirty="0">
              <a:latin typeface="Arial" pitchFamily="34" charset="0"/>
              <a:cs typeface="Arial" pitchFamily="34" charset="0"/>
            </a:endParaRPr>
          </a:p>
        </p:txBody>
      </p:sp>
      <p:pic>
        <p:nvPicPr>
          <p:cNvPr id="53" name="Picture 5" descr="C:\Users\user\Desktop\b_2-assembly\b2_6.jpg"/>
          <p:cNvPicPr>
            <a:picLocks noChangeAspect="1" noChangeArrowheads="1"/>
          </p:cNvPicPr>
          <p:nvPr/>
        </p:nvPicPr>
        <p:blipFill>
          <a:blip r:embed="rId5" cstate="print"/>
          <a:srcRect/>
          <a:stretch>
            <a:fillRect/>
          </a:stretch>
        </p:blipFill>
        <p:spPr bwMode="auto">
          <a:xfrm>
            <a:off x="5047208" y="1481061"/>
            <a:ext cx="1348289" cy="1153279"/>
          </a:xfrm>
          <a:prstGeom prst="rect">
            <a:avLst/>
          </a:prstGeom>
          <a:noFill/>
        </p:spPr>
      </p:pic>
      <p:sp>
        <p:nvSpPr>
          <p:cNvPr id="54" name="TextBox 53"/>
          <p:cNvSpPr txBox="1"/>
          <p:nvPr/>
        </p:nvSpPr>
        <p:spPr>
          <a:xfrm>
            <a:off x="6325298" y="1241750"/>
            <a:ext cx="2736304" cy="230832"/>
          </a:xfrm>
          <a:prstGeom prst="rect">
            <a:avLst/>
          </a:prstGeom>
          <a:noFill/>
        </p:spPr>
        <p:txBody>
          <a:bodyPr wrap="square" rtlCol="0">
            <a:spAutoFit/>
          </a:bodyPr>
          <a:lstStyle/>
          <a:p>
            <a:pPr algn="ctr"/>
            <a:r>
              <a:rPr lang="en-US" sz="900" b="1" dirty="0"/>
              <a:t>Mit </a:t>
            </a:r>
            <a:r>
              <a:rPr lang="en-US" sz="900" b="1" dirty="0" err="1"/>
              <a:t>einer</a:t>
            </a:r>
            <a:r>
              <a:rPr lang="en-US" sz="900" b="1" dirty="0"/>
              <a:t> </a:t>
            </a:r>
            <a:r>
              <a:rPr lang="en-US" sz="900" b="1" dirty="0" err="1"/>
              <a:t>verstellbaren</a:t>
            </a:r>
            <a:r>
              <a:rPr lang="en-US" sz="900" b="1" dirty="0"/>
              <a:t> </a:t>
            </a:r>
            <a:r>
              <a:rPr lang="en-US" sz="900" b="1" dirty="0" err="1"/>
              <a:t>Rückenlehne</a:t>
            </a:r>
            <a:endParaRPr lang="bg-BG" sz="900" b="1" dirty="0"/>
          </a:p>
        </p:txBody>
      </p:sp>
      <p:graphicFrame>
        <p:nvGraphicFramePr>
          <p:cNvPr id="55" name="Table 54"/>
          <p:cNvGraphicFramePr>
            <a:graphicFrameLocks noGrp="1"/>
          </p:cNvGraphicFramePr>
          <p:nvPr>
            <p:extLst>
              <p:ext uri="{D42A27DB-BD31-4B8C-83A1-F6EECF244321}">
                <p14:modId xmlns:p14="http://schemas.microsoft.com/office/powerpoint/2010/main" val="1873254060"/>
              </p:ext>
            </p:extLst>
          </p:nvPr>
        </p:nvGraphicFramePr>
        <p:xfrm>
          <a:off x="6571491" y="2050687"/>
          <a:ext cx="2316089" cy="579120"/>
        </p:xfrm>
        <a:graphic>
          <a:graphicData uri="http://schemas.openxmlformats.org/drawingml/2006/table">
            <a:tbl>
              <a:tblPr firstRow="1" bandRow="1">
                <a:tableStyleId>{5940675A-B579-460E-94D1-54222C63F5DA}</a:tableStyleId>
              </a:tblPr>
              <a:tblGrid>
                <a:gridCol w="2316089">
                  <a:extLst>
                    <a:ext uri="{9D8B030D-6E8A-4147-A177-3AD203B41FA5}">
                      <a16:colId xmlns:a16="http://schemas.microsoft.com/office/drawing/2014/main" val="20000"/>
                    </a:ext>
                  </a:extLst>
                </a:gridCol>
              </a:tblGrid>
              <a:tr h="370840">
                <a:tc>
                  <a:txBody>
                    <a:bodyPr/>
                    <a:lstStyle/>
                    <a:p>
                      <a:r>
                        <a:rPr lang="de-DE" sz="800" b="0" dirty="0" smtClean="0"/>
                        <a:t>Achtung: Stellen Sie die Rückenlehne vorsichtig ein, wenn sich das Baby nicht darin befindet, um ein plötzliches Verbiegen und Gefährden der Gesundheit des Babys zu vermeiden.</a:t>
                      </a:r>
                      <a:endParaRPr lang="bg-BG" sz="800" b="0" dirty="0"/>
                    </a:p>
                  </a:txBody>
                  <a:tcPr/>
                </a:tc>
                <a:extLst>
                  <a:ext uri="{0D108BD9-81ED-4DB2-BD59-A6C34878D82A}">
                    <a16:rowId xmlns:a16="http://schemas.microsoft.com/office/drawing/2014/main" val="10000"/>
                  </a:ext>
                </a:extLst>
              </a:tr>
            </a:tbl>
          </a:graphicData>
        </a:graphic>
      </p:graphicFrame>
      <p:sp>
        <p:nvSpPr>
          <p:cNvPr id="56" name="TextBox 55"/>
          <p:cNvSpPr txBox="1"/>
          <p:nvPr/>
        </p:nvSpPr>
        <p:spPr>
          <a:xfrm>
            <a:off x="6571491" y="1557327"/>
            <a:ext cx="2304255" cy="461665"/>
          </a:xfrm>
          <a:prstGeom prst="rect">
            <a:avLst/>
          </a:prstGeom>
          <a:noFill/>
        </p:spPr>
        <p:txBody>
          <a:bodyPr wrap="square" rtlCol="0">
            <a:spAutoFit/>
          </a:bodyPr>
          <a:lstStyle/>
          <a:p>
            <a:pPr algn="just"/>
            <a:r>
              <a:rPr lang="de-DE" sz="800" dirty="0"/>
              <a:t>So stellen Sie die Rückenlehne ein: Ziehen Sie mit einer Hand am Kunststoffschloss, und stellen Sie mit der anderen Hand die Länge des Gurtes ein.</a:t>
            </a:r>
            <a:endParaRPr lang="bg-BG" sz="800" dirty="0"/>
          </a:p>
        </p:txBody>
      </p:sp>
      <p:pic>
        <p:nvPicPr>
          <p:cNvPr id="57" name="Picture 2" descr="C:\Users\user\Desktop\b_2-assembly\B2_8.jpg"/>
          <p:cNvPicPr>
            <a:picLocks noChangeAspect="1" noChangeArrowheads="1"/>
          </p:cNvPicPr>
          <p:nvPr/>
        </p:nvPicPr>
        <p:blipFill>
          <a:blip r:embed="rId6" cstate="print"/>
          <a:srcRect/>
          <a:stretch>
            <a:fillRect/>
          </a:stretch>
        </p:blipFill>
        <p:spPr bwMode="auto">
          <a:xfrm>
            <a:off x="5069365" y="2658517"/>
            <a:ext cx="1304253" cy="1114586"/>
          </a:xfrm>
          <a:prstGeom prst="rect">
            <a:avLst/>
          </a:prstGeom>
          <a:noFill/>
        </p:spPr>
      </p:pic>
      <p:sp>
        <p:nvSpPr>
          <p:cNvPr id="58" name="TextBox 57"/>
          <p:cNvSpPr txBox="1"/>
          <p:nvPr/>
        </p:nvSpPr>
        <p:spPr>
          <a:xfrm>
            <a:off x="6447919" y="2604752"/>
            <a:ext cx="2461430" cy="369332"/>
          </a:xfrm>
          <a:prstGeom prst="rect">
            <a:avLst/>
          </a:prstGeom>
          <a:noFill/>
        </p:spPr>
        <p:txBody>
          <a:bodyPr wrap="square" rtlCol="0">
            <a:spAutoFit/>
          </a:bodyPr>
          <a:lstStyle/>
          <a:p>
            <a:pPr algn="ctr"/>
            <a:r>
              <a:rPr lang="de-DE" sz="900" b="1" dirty="0"/>
              <a:t>Hinterradsperre: Betätigen Sie die hintere Bremse.</a:t>
            </a:r>
            <a:endParaRPr lang="bg-BG" sz="900" b="1" dirty="0"/>
          </a:p>
        </p:txBody>
      </p:sp>
      <p:graphicFrame>
        <p:nvGraphicFramePr>
          <p:cNvPr id="59" name="Table 58"/>
          <p:cNvGraphicFramePr>
            <a:graphicFrameLocks noGrp="1"/>
          </p:cNvGraphicFramePr>
          <p:nvPr>
            <p:extLst>
              <p:ext uri="{D42A27DB-BD31-4B8C-83A1-F6EECF244321}">
                <p14:modId xmlns:p14="http://schemas.microsoft.com/office/powerpoint/2010/main" val="3680396802"/>
              </p:ext>
            </p:extLst>
          </p:nvPr>
        </p:nvGraphicFramePr>
        <p:xfrm>
          <a:off x="6580268" y="2919105"/>
          <a:ext cx="2255912" cy="82296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de-DE" sz="800" b="0" dirty="0" smtClean="0"/>
                        <a:t>Achtung: Drücken Sie den Bremshebel, wenn Sie den Wagen auch nur für kurze Zeit anhalten, um zu verhindern, dass sich der Wagen bewegt. Versuchen Sie, den Kinderwagen zu schieben, um sicherzustellen, dass die Mechanismen verriegelt sind.</a:t>
                      </a:r>
                      <a:endParaRPr lang="bg-BG" sz="800" b="0" dirty="0"/>
                    </a:p>
                  </a:txBody>
                  <a:tcPr/>
                </a:tc>
                <a:extLst>
                  <a:ext uri="{0D108BD9-81ED-4DB2-BD59-A6C34878D82A}">
                    <a16:rowId xmlns:a16="http://schemas.microsoft.com/office/drawing/2014/main" val="10000"/>
                  </a:ext>
                </a:extLst>
              </a:tr>
            </a:tbl>
          </a:graphicData>
        </a:graphic>
      </p:graphicFrame>
      <p:pic>
        <p:nvPicPr>
          <p:cNvPr id="60" name="Picture 3" descr="C:\Users\user\Desktop\b_2-assembly\B2_9.jpg"/>
          <p:cNvPicPr>
            <a:picLocks noChangeAspect="1" noChangeArrowheads="1"/>
          </p:cNvPicPr>
          <p:nvPr/>
        </p:nvPicPr>
        <p:blipFill>
          <a:blip r:embed="rId7" cstate="print"/>
          <a:srcRect/>
          <a:stretch>
            <a:fillRect/>
          </a:stretch>
        </p:blipFill>
        <p:spPr bwMode="auto">
          <a:xfrm>
            <a:off x="5908735" y="3991195"/>
            <a:ext cx="2543715" cy="1066436"/>
          </a:xfrm>
          <a:prstGeom prst="rect">
            <a:avLst/>
          </a:prstGeom>
          <a:noFill/>
        </p:spPr>
      </p:pic>
      <p:sp>
        <p:nvSpPr>
          <p:cNvPr id="61" name="TextBox 60"/>
          <p:cNvSpPr txBox="1"/>
          <p:nvPr/>
        </p:nvSpPr>
        <p:spPr>
          <a:xfrm>
            <a:off x="5538615" y="3742288"/>
            <a:ext cx="1878540" cy="215444"/>
          </a:xfrm>
          <a:prstGeom prst="rect">
            <a:avLst/>
          </a:prstGeom>
          <a:noFill/>
        </p:spPr>
        <p:txBody>
          <a:bodyPr wrap="square" rtlCol="0">
            <a:spAutoFit/>
          </a:bodyPr>
          <a:lstStyle/>
          <a:p>
            <a:pPr algn="ctr"/>
            <a:r>
              <a:rPr lang="bg-BG" sz="800" dirty="0" smtClean="0"/>
              <a:t>А</a:t>
            </a:r>
            <a:r>
              <a:rPr lang="en-US" sz="800" dirty="0" err="1" smtClean="0"/>
              <a:t>bnehmbare</a:t>
            </a:r>
            <a:r>
              <a:rPr lang="en-US" sz="800" dirty="0" smtClean="0"/>
              <a:t> </a:t>
            </a:r>
            <a:r>
              <a:rPr lang="en-US" sz="800" dirty="0" err="1"/>
              <a:t>vordere</a:t>
            </a:r>
            <a:r>
              <a:rPr lang="en-US" sz="800" dirty="0"/>
              <a:t> </a:t>
            </a:r>
            <a:r>
              <a:rPr lang="en-US" sz="800" dirty="0" err="1"/>
              <a:t>Handauflage</a:t>
            </a:r>
            <a:endParaRPr lang="bg-BG" sz="800" dirty="0"/>
          </a:p>
        </p:txBody>
      </p:sp>
      <p:sp>
        <p:nvSpPr>
          <p:cNvPr id="62" name="TextBox 61"/>
          <p:cNvSpPr txBox="1"/>
          <p:nvPr/>
        </p:nvSpPr>
        <p:spPr>
          <a:xfrm>
            <a:off x="7021690" y="3744718"/>
            <a:ext cx="1728192" cy="215444"/>
          </a:xfrm>
          <a:prstGeom prst="rect">
            <a:avLst/>
          </a:prstGeom>
          <a:noFill/>
        </p:spPr>
        <p:txBody>
          <a:bodyPr wrap="square" rtlCol="0">
            <a:spAutoFit/>
          </a:bodyPr>
          <a:lstStyle/>
          <a:p>
            <a:pPr algn="ctr"/>
            <a:r>
              <a:rPr lang="en-US" sz="800" dirty="0"/>
              <a:t>Einstellbare </a:t>
            </a:r>
            <a:r>
              <a:rPr lang="en-US" sz="800" dirty="0" err="1"/>
              <a:t>Fußauflage</a:t>
            </a:r>
            <a:endParaRPr lang="bg-BG" sz="800" dirty="0"/>
          </a:p>
        </p:txBody>
      </p:sp>
      <p:pic>
        <p:nvPicPr>
          <p:cNvPr id="63" name="Picture 4" descr="C:\Users\user\Desktop\b_2-assembly\b2_5.jpg"/>
          <p:cNvPicPr>
            <a:picLocks noChangeAspect="1" noChangeArrowheads="1"/>
          </p:cNvPicPr>
          <p:nvPr/>
        </p:nvPicPr>
        <p:blipFill>
          <a:blip r:embed="rId8" cstate="print"/>
          <a:srcRect/>
          <a:stretch>
            <a:fillRect/>
          </a:stretch>
        </p:blipFill>
        <p:spPr bwMode="auto">
          <a:xfrm>
            <a:off x="5047208" y="116467"/>
            <a:ext cx="1183702" cy="1063705"/>
          </a:xfrm>
          <a:prstGeom prst="rect">
            <a:avLst/>
          </a:prstGeom>
          <a:noFill/>
        </p:spPr>
      </p:pic>
      <p:graphicFrame>
        <p:nvGraphicFramePr>
          <p:cNvPr id="64" name="Table 63"/>
          <p:cNvGraphicFramePr>
            <a:graphicFrameLocks noGrp="1"/>
          </p:cNvGraphicFramePr>
          <p:nvPr>
            <p:extLst>
              <p:ext uri="{D42A27DB-BD31-4B8C-83A1-F6EECF244321}">
                <p14:modId xmlns:p14="http://schemas.microsoft.com/office/powerpoint/2010/main" val="4038673226"/>
              </p:ext>
            </p:extLst>
          </p:nvPr>
        </p:nvGraphicFramePr>
        <p:xfrm>
          <a:off x="6294395" y="204022"/>
          <a:ext cx="2517867" cy="457200"/>
        </p:xfrm>
        <a:graphic>
          <a:graphicData uri="http://schemas.openxmlformats.org/drawingml/2006/table">
            <a:tbl>
              <a:tblPr firstRow="1" bandRow="1">
                <a:tableStyleId>{5940675A-B579-460E-94D1-54222C63F5DA}</a:tableStyleId>
              </a:tblPr>
              <a:tblGrid>
                <a:gridCol w="2517867">
                  <a:extLst>
                    <a:ext uri="{9D8B030D-6E8A-4147-A177-3AD203B41FA5}">
                      <a16:colId xmlns:a16="http://schemas.microsoft.com/office/drawing/2014/main" val="20000"/>
                    </a:ext>
                  </a:extLst>
                </a:gridCol>
              </a:tblGrid>
              <a:tr h="370840">
                <a:tc>
                  <a:txBody>
                    <a:bodyPr/>
                    <a:lstStyle/>
                    <a:p>
                      <a:pPr algn="just"/>
                      <a:r>
                        <a:rPr lang="de-DE" sz="800" b="0" dirty="0" smtClean="0"/>
                        <a:t>Achtung: Vergewissern Sie sich, dass alle Verriegelungsmechanismen verriegelt sind, bevor Sie den Kinderwagen mit dem Baby schieben.</a:t>
                      </a:r>
                      <a:endParaRPr lang="bg-BG" sz="800" b="0" dirty="0"/>
                    </a:p>
                  </a:txBody>
                  <a:tcPr/>
                </a:tc>
                <a:extLst>
                  <a:ext uri="{0D108BD9-81ED-4DB2-BD59-A6C34878D82A}">
                    <a16:rowId xmlns:a16="http://schemas.microsoft.com/office/drawing/2014/main" val="10000"/>
                  </a:ext>
                </a:extLst>
              </a:tr>
            </a:tbl>
          </a:graphicData>
        </a:graphic>
      </p:graphicFrame>
      <p:sp>
        <p:nvSpPr>
          <p:cNvPr id="65" name="TextBox 64"/>
          <p:cNvSpPr txBox="1"/>
          <p:nvPr/>
        </p:nvSpPr>
        <p:spPr>
          <a:xfrm>
            <a:off x="6307493" y="-28136"/>
            <a:ext cx="2568254" cy="230832"/>
          </a:xfrm>
          <a:prstGeom prst="rect">
            <a:avLst/>
          </a:prstGeom>
          <a:noFill/>
        </p:spPr>
        <p:txBody>
          <a:bodyPr wrap="square" rtlCol="0">
            <a:spAutoFit/>
          </a:bodyPr>
          <a:lstStyle/>
          <a:p>
            <a:pPr algn="ctr"/>
            <a:r>
              <a:rPr lang="en-US" sz="900" b="1" dirty="0"/>
              <a:t>Entriegelungsknopf</a:t>
            </a:r>
            <a:endParaRPr lang="bg-BG" sz="900" b="1" dirty="0"/>
          </a:p>
        </p:txBody>
      </p:sp>
      <p:sp>
        <p:nvSpPr>
          <p:cNvPr id="66" name="TextBox 65"/>
          <p:cNvSpPr txBox="1"/>
          <p:nvPr/>
        </p:nvSpPr>
        <p:spPr>
          <a:xfrm>
            <a:off x="6283460" y="646524"/>
            <a:ext cx="2604120" cy="230832"/>
          </a:xfrm>
          <a:prstGeom prst="rect">
            <a:avLst/>
          </a:prstGeom>
          <a:noFill/>
        </p:spPr>
        <p:txBody>
          <a:bodyPr wrap="square" rtlCol="0">
            <a:spAutoFit/>
          </a:bodyPr>
          <a:lstStyle/>
          <a:p>
            <a:pPr algn="ctr"/>
            <a:r>
              <a:rPr lang="en-US" sz="900" b="1" dirty="0"/>
              <a:t>Hinterradanordnung</a:t>
            </a:r>
            <a:endParaRPr lang="bg-BG" sz="900" b="1" dirty="0"/>
          </a:p>
        </p:txBody>
      </p:sp>
      <p:sp>
        <p:nvSpPr>
          <p:cNvPr id="67" name="TextBox 66"/>
          <p:cNvSpPr txBox="1"/>
          <p:nvPr/>
        </p:nvSpPr>
        <p:spPr>
          <a:xfrm>
            <a:off x="6243892" y="821027"/>
            <a:ext cx="2685502" cy="461665"/>
          </a:xfrm>
          <a:prstGeom prst="rect">
            <a:avLst/>
          </a:prstGeom>
          <a:noFill/>
        </p:spPr>
        <p:txBody>
          <a:bodyPr wrap="square" rtlCol="0">
            <a:spAutoFit/>
          </a:bodyPr>
          <a:lstStyle/>
          <a:p>
            <a:r>
              <a:rPr lang="de-DE" sz="800" dirty="0"/>
              <a:t>So montieren Sie das Hinterradrohr in die Hinterradbohrung, bis die Feder festgezogen ist. Zum Lösen - Drücken Sie die Feder und lassen Sie das Hinterrad los.</a:t>
            </a:r>
            <a:endParaRPr lang="bg-BG" sz="800" dirty="0"/>
          </a:p>
        </p:txBody>
      </p:sp>
    </p:spTree>
    <p:extLst>
      <p:ext uri="{BB962C8B-B14F-4D97-AF65-F5344CB8AC3E}">
        <p14:creationId xmlns:p14="http://schemas.microsoft.com/office/powerpoint/2010/main" val="34469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31417"/>
            <a:ext cx="3960000" cy="230832"/>
          </a:xfrm>
          <a:prstGeom prst="rect">
            <a:avLst/>
          </a:prstGeom>
        </p:spPr>
        <p:txBody>
          <a:bodyPr>
            <a:spAutoFit/>
          </a:bodyPr>
          <a:lstStyle/>
          <a:p>
            <a:pPr algn="ctr"/>
            <a:r>
              <a:rPr lang="es-ES" sz="900" b="1" dirty="0"/>
              <a:t>Montaje de las ruedas delanteras</a:t>
            </a:r>
            <a:endParaRPr lang="ru-RU" sz="900" b="1" dirty="0"/>
          </a:p>
        </p:txBody>
      </p:sp>
      <p:sp>
        <p:nvSpPr>
          <p:cNvPr id="3" name="Rectangle 2"/>
          <p:cNvSpPr/>
          <p:nvPr/>
        </p:nvSpPr>
        <p:spPr>
          <a:xfrm>
            <a:off x="1187624" y="511754"/>
            <a:ext cx="2951888" cy="707886"/>
          </a:xfrm>
          <a:prstGeom prst="rect">
            <a:avLst/>
          </a:prstGeom>
        </p:spPr>
        <p:txBody>
          <a:bodyPr wrap="square">
            <a:spAutoFit/>
          </a:bodyPr>
          <a:lstStyle/>
          <a:p>
            <a:pPr algn="just"/>
            <a:r>
              <a:rPr lang="es-ES" sz="800" dirty="0"/>
              <a:t>Levante la rueda delantera (véase la figura).</a:t>
            </a:r>
          </a:p>
          <a:p>
            <a:pPr algn="just"/>
            <a:r>
              <a:rPr lang="es-ES" sz="800" dirty="0"/>
              <a:t>Inserte los tubos delanteros a los agujeros en las bases de las dos ruedas delanteras hasta oír un clic, demostrando que se hayan fijado.  Presione el botón de desmontaje en el fondo de la rueda delantera, abriendo hacia afuera las ruedas delanteras.</a:t>
            </a:r>
          </a:p>
        </p:txBody>
      </p:sp>
      <p:pic>
        <p:nvPicPr>
          <p:cNvPr id="4" name="Picture 3" descr="C:\Users\user\Desktop\b_2-assembly\b2_4.jpg"/>
          <p:cNvPicPr>
            <a:picLocks noChangeAspect="1" noChangeArrowheads="1"/>
          </p:cNvPicPr>
          <p:nvPr/>
        </p:nvPicPr>
        <p:blipFill>
          <a:blip r:embed="rId2" cstate="print"/>
          <a:srcRect/>
          <a:stretch>
            <a:fillRect/>
          </a:stretch>
        </p:blipFill>
        <p:spPr bwMode="auto">
          <a:xfrm>
            <a:off x="395536" y="188640"/>
            <a:ext cx="720000" cy="1212413"/>
          </a:xfrm>
          <a:prstGeom prst="rect">
            <a:avLst/>
          </a:prstGeom>
          <a:noFill/>
        </p:spPr>
      </p:pic>
      <p:sp>
        <p:nvSpPr>
          <p:cNvPr id="5" name="TextBox 4"/>
          <p:cNvSpPr txBox="1"/>
          <p:nvPr/>
        </p:nvSpPr>
        <p:spPr>
          <a:xfrm>
            <a:off x="1511520" y="1307245"/>
            <a:ext cx="2520280" cy="230832"/>
          </a:xfrm>
          <a:prstGeom prst="rect">
            <a:avLst/>
          </a:prstGeom>
          <a:noFill/>
        </p:spPr>
        <p:txBody>
          <a:bodyPr wrap="square" rtlCol="0">
            <a:spAutoFit/>
          </a:bodyPr>
          <a:lstStyle/>
          <a:p>
            <a:pPr algn="ctr"/>
            <a:r>
              <a:rPr lang="es-ES" sz="900" b="1" dirty="0"/>
              <a:t>Botón de liberación de las ruedas</a:t>
            </a:r>
            <a:endParaRPr lang="bg-BG" sz="900" b="1" dirty="0"/>
          </a:p>
        </p:txBody>
      </p:sp>
      <p:pic>
        <p:nvPicPr>
          <p:cNvPr id="7" name="Picture 4" descr="C:\Users\user\Desktop\b_2-assembly\b2_5.jpg"/>
          <p:cNvPicPr>
            <a:picLocks noChangeAspect="1" noChangeArrowheads="1"/>
          </p:cNvPicPr>
          <p:nvPr/>
        </p:nvPicPr>
        <p:blipFill>
          <a:blip r:embed="rId3" cstate="print"/>
          <a:srcRect/>
          <a:stretch>
            <a:fillRect/>
          </a:stretch>
        </p:blipFill>
        <p:spPr bwMode="auto">
          <a:xfrm>
            <a:off x="179512" y="1523269"/>
            <a:ext cx="1260000" cy="1132268"/>
          </a:xfrm>
          <a:prstGeom prst="rect">
            <a:avLst/>
          </a:prstGeom>
          <a:noFill/>
        </p:spPr>
      </p:pic>
      <p:sp>
        <p:nvSpPr>
          <p:cNvPr id="8" name="TextBox 7"/>
          <p:cNvSpPr txBox="1"/>
          <p:nvPr/>
        </p:nvSpPr>
        <p:spPr>
          <a:xfrm>
            <a:off x="1583528" y="1988840"/>
            <a:ext cx="2195736" cy="230832"/>
          </a:xfrm>
          <a:prstGeom prst="rect">
            <a:avLst/>
          </a:prstGeom>
          <a:noFill/>
        </p:spPr>
        <p:txBody>
          <a:bodyPr wrap="square" rtlCol="0">
            <a:spAutoFit/>
          </a:bodyPr>
          <a:lstStyle/>
          <a:p>
            <a:pPr algn="ctr"/>
            <a:r>
              <a:rPr lang="es-ES" sz="900" b="1" dirty="0"/>
              <a:t>Montaje de las ruedas traseras</a:t>
            </a:r>
            <a:endParaRPr lang="bg-BG" sz="900" b="1" dirty="0"/>
          </a:p>
        </p:txBody>
      </p:sp>
      <p:sp>
        <p:nvSpPr>
          <p:cNvPr id="9" name="TextBox 8"/>
          <p:cNvSpPr txBox="1"/>
          <p:nvPr/>
        </p:nvSpPr>
        <p:spPr>
          <a:xfrm>
            <a:off x="1511520" y="2186860"/>
            <a:ext cx="2520280" cy="584775"/>
          </a:xfrm>
          <a:prstGeom prst="rect">
            <a:avLst/>
          </a:prstGeom>
          <a:noFill/>
        </p:spPr>
        <p:txBody>
          <a:bodyPr wrap="square" rtlCol="0">
            <a:spAutoFit/>
          </a:bodyPr>
          <a:lstStyle/>
          <a:p>
            <a:pPr algn="just"/>
            <a:r>
              <a:rPr lang="es-ES" sz="800" dirty="0"/>
              <a:t>Monte el tubo de las ruedas traseras a los agujeros de las ruedas traseras y presione hasta que la muelle quede apretada. Para liberar - presione la muelle y libere la rueda trasera.</a:t>
            </a:r>
            <a:endParaRPr lang="bg-BG" sz="800" dirty="0"/>
          </a:p>
        </p:txBody>
      </p:sp>
      <p:pic>
        <p:nvPicPr>
          <p:cNvPr id="10" name="Picture 6" descr="C:\Users\user\Desktop\b_2-assembly\B2_7.jpg"/>
          <p:cNvPicPr>
            <a:picLocks noChangeAspect="1" noChangeArrowheads="1"/>
          </p:cNvPicPr>
          <p:nvPr/>
        </p:nvPicPr>
        <p:blipFill>
          <a:blip r:embed="rId4" cstate="print"/>
          <a:srcRect/>
          <a:stretch>
            <a:fillRect/>
          </a:stretch>
        </p:blipFill>
        <p:spPr bwMode="auto">
          <a:xfrm>
            <a:off x="3841599" y="3636582"/>
            <a:ext cx="523875" cy="252412"/>
          </a:xfrm>
          <a:prstGeom prst="rect">
            <a:avLst/>
          </a:prstGeom>
          <a:noFill/>
        </p:spPr>
      </p:pic>
      <p:sp>
        <p:nvSpPr>
          <p:cNvPr id="11" name="TextBox 10"/>
          <p:cNvSpPr txBox="1"/>
          <p:nvPr/>
        </p:nvSpPr>
        <p:spPr>
          <a:xfrm>
            <a:off x="1561462" y="2813167"/>
            <a:ext cx="2736304" cy="230832"/>
          </a:xfrm>
          <a:prstGeom prst="rect">
            <a:avLst/>
          </a:prstGeom>
          <a:noFill/>
        </p:spPr>
        <p:txBody>
          <a:bodyPr wrap="square" rtlCol="0">
            <a:spAutoFit/>
          </a:bodyPr>
          <a:lstStyle/>
          <a:p>
            <a:pPr algn="ctr"/>
            <a:r>
              <a:rPr lang="es-ES" sz="900" b="1" dirty="0"/>
              <a:t>Cómo utilizar el respaldo ajustable</a:t>
            </a:r>
            <a:endParaRPr lang="bg-BG" sz="900" b="1" dirty="0"/>
          </a:p>
        </p:txBody>
      </p:sp>
      <p:sp>
        <p:nvSpPr>
          <p:cNvPr id="13" name="TextBox 12"/>
          <p:cNvSpPr txBox="1"/>
          <p:nvPr/>
        </p:nvSpPr>
        <p:spPr>
          <a:xfrm>
            <a:off x="1629362" y="3288830"/>
            <a:ext cx="2402438" cy="1200329"/>
          </a:xfrm>
          <a:prstGeom prst="rect">
            <a:avLst/>
          </a:prstGeom>
          <a:noFill/>
        </p:spPr>
        <p:txBody>
          <a:bodyPr wrap="square" rtlCol="0">
            <a:spAutoFit/>
          </a:bodyPr>
          <a:lstStyle/>
          <a:p>
            <a:pPr algn="just"/>
            <a:r>
              <a:rPr lang="es-ES" sz="800" dirty="0"/>
              <a:t>Para ajustar el respaldo: Con la una mano tire del sujetador de plástico, mientras con la otra regule la longitud del cinturón</a:t>
            </a:r>
            <a:r>
              <a:rPr lang="es-ES" sz="800" dirty="0" smtClean="0"/>
              <a:t>.</a:t>
            </a:r>
          </a:p>
          <a:p>
            <a:pPr algn="just"/>
            <a:endParaRPr lang="es-ES" sz="800" dirty="0"/>
          </a:p>
          <a:p>
            <a:pPr algn="just"/>
            <a:endParaRPr lang="es-ES" sz="800" dirty="0"/>
          </a:p>
          <a:p>
            <a:pPr algn="just"/>
            <a:r>
              <a:rPr lang="es-ES" sz="800" dirty="0"/>
              <a:t>¡</a:t>
            </a:r>
            <a:r>
              <a:rPr lang="es-ES" sz="800" b="1" dirty="0"/>
              <a:t>Precaución</a:t>
            </a:r>
            <a:r>
              <a:rPr lang="es-ES" sz="800" dirty="0"/>
              <a:t>! Ajuste el respaldo con cuidado, mientras el bebé no está en él, para evitar que se plegue repentinamente y que se perjudique la salud del bebé.</a:t>
            </a:r>
          </a:p>
        </p:txBody>
      </p:sp>
      <p:pic>
        <p:nvPicPr>
          <p:cNvPr id="14" name="Picture 5" descr="C:\Users\user\Desktop\b_2-assembly\b2_6.jpg"/>
          <p:cNvPicPr>
            <a:picLocks noChangeAspect="1" noChangeArrowheads="1"/>
          </p:cNvPicPr>
          <p:nvPr/>
        </p:nvPicPr>
        <p:blipFill>
          <a:blip r:embed="rId5" cstate="print"/>
          <a:srcRect/>
          <a:stretch>
            <a:fillRect/>
          </a:stretch>
        </p:blipFill>
        <p:spPr bwMode="auto">
          <a:xfrm>
            <a:off x="189362" y="3256345"/>
            <a:ext cx="1440000" cy="1231725"/>
          </a:xfrm>
          <a:prstGeom prst="rect">
            <a:avLst/>
          </a:prstGeom>
          <a:noFill/>
        </p:spPr>
      </p:pic>
      <p:sp>
        <p:nvSpPr>
          <p:cNvPr id="15" name="Rectangle 14"/>
          <p:cNvSpPr/>
          <p:nvPr/>
        </p:nvSpPr>
        <p:spPr>
          <a:xfrm>
            <a:off x="1583528" y="1592701"/>
            <a:ext cx="2555984" cy="461665"/>
          </a:xfrm>
          <a:prstGeom prst="rect">
            <a:avLst/>
          </a:prstGeom>
        </p:spPr>
        <p:txBody>
          <a:bodyPr wrap="square">
            <a:spAutoFit/>
          </a:bodyPr>
          <a:lstStyle/>
          <a:p>
            <a:pPr algn="just"/>
            <a:r>
              <a:rPr lang="es-ES" sz="800" dirty="0"/>
              <a:t>¡</a:t>
            </a:r>
            <a:r>
              <a:rPr lang="es-ES" sz="800" b="1" dirty="0"/>
              <a:t>Precaución</a:t>
            </a:r>
            <a:r>
              <a:rPr lang="es-ES" sz="800" dirty="0"/>
              <a:t>! Antes de empujar el carrito con el bebé, asegúrese de que todos los mecanismos de bloqueo estén activados.</a:t>
            </a:r>
            <a:endParaRPr lang="en-US" sz="800" dirty="0"/>
          </a:p>
        </p:txBody>
      </p:sp>
      <p:sp>
        <p:nvSpPr>
          <p:cNvPr id="16" name="TextBox 15"/>
          <p:cNvSpPr txBox="1"/>
          <p:nvPr/>
        </p:nvSpPr>
        <p:spPr>
          <a:xfrm>
            <a:off x="1459499" y="5057674"/>
            <a:ext cx="2304256" cy="1200329"/>
          </a:xfrm>
          <a:prstGeom prst="rect">
            <a:avLst/>
          </a:prstGeom>
          <a:noFill/>
        </p:spPr>
        <p:txBody>
          <a:bodyPr wrap="square" rtlCol="0">
            <a:spAutoFit/>
          </a:bodyPr>
          <a:lstStyle/>
          <a:p>
            <a:pPr algn="just"/>
            <a:r>
              <a:rPr lang="es-ES" sz="800" dirty="0"/>
              <a:t>Cómo bloquear la rueda trasera: Active el freno trasero</a:t>
            </a:r>
            <a:r>
              <a:rPr lang="es-ES" sz="800" dirty="0" smtClean="0"/>
              <a:t>.</a:t>
            </a:r>
          </a:p>
          <a:p>
            <a:pPr algn="just"/>
            <a:endParaRPr lang="es-ES" sz="800" dirty="0"/>
          </a:p>
          <a:p>
            <a:pPr algn="just"/>
            <a:r>
              <a:rPr lang="es-ES" sz="800" dirty="0"/>
              <a:t>¡</a:t>
            </a:r>
            <a:r>
              <a:rPr lang="es-ES" sz="800" b="1" dirty="0"/>
              <a:t>Precaución</a:t>
            </a:r>
            <a:r>
              <a:rPr lang="es-ES" sz="800" dirty="0"/>
              <a:t>! Presione la palanca de freno, cuando quiere estacionar el carrito, incluso si es por solo un momento, para evitar que el carrito se vaya. Intente empujar el carrito para comprobar si los mecanismos están cerrados.</a:t>
            </a:r>
            <a:endParaRPr lang="en-US" sz="800" dirty="0"/>
          </a:p>
          <a:p>
            <a:pPr algn="just"/>
            <a:endParaRPr lang="bg-BG" sz="800" dirty="0"/>
          </a:p>
        </p:txBody>
      </p:sp>
      <p:pic>
        <p:nvPicPr>
          <p:cNvPr id="18" name="Picture 2" descr="C:\Users\user\Desktop\b_2-assembly\B2_8.jpg"/>
          <p:cNvPicPr>
            <a:picLocks noChangeAspect="1" noChangeArrowheads="1"/>
          </p:cNvPicPr>
          <p:nvPr/>
        </p:nvPicPr>
        <p:blipFill>
          <a:blip r:embed="rId6" cstate="print"/>
          <a:srcRect/>
          <a:stretch>
            <a:fillRect/>
          </a:stretch>
        </p:blipFill>
        <p:spPr bwMode="auto">
          <a:xfrm>
            <a:off x="189362" y="5057675"/>
            <a:ext cx="1260000" cy="1076768"/>
          </a:xfrm>
          <a:prstGeom prst="rect">
            <a:avLst/>
          </a:prstGeom>
          <a:noFill/>
        </p:spPr>
      </p:pic>
      <p:sp>
        <p:nvSpPr>
          <p:cNvPr id="21" name="TextBox 20"/>
          <p:cNvSpPr txBox="1"/>
          <p:nvPr/>
        </p:nvSpPr>
        <p:spPr>
          <a:xfrm>
            <a:off x="189362" y="6581062"/>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13</a:t>
            </a:r>
            <a:endParaRPr lang="bg-BG" sz="900" b="1" dirty="0">
              <a:cs typeface="Arial" pitchFamily="34" charset="0"/>
            </a:endParaRPr>
          </a:p>
        </p:txBody>
      </p:sp>
      <p:sp>
        <p:nvSpPr>
          <p:cNvPr id="37" name="TextBox 36"/>
          <p:cNvSpPr txBox="1"/>
          <p:nvPr/>
        </p:nvSpPr>
        <p:spPr>
          <a:xfrm>
            <a:off x="8570611" y="6593196"/>
            <a:ext cx="360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26</a:t>
            </a:r>
            <a:endParaRPr lang="bg-BG" sz="900" b="1" dirty="0">
              <a:latin typeface="Arial" pitchFamily="34" charset="0"/>
              <a:cs typeface="Arial" pitchFamily="34" charset="0"/>
            </a:endParaRPr>
          </a:p>
        </p:txBody>
      </p:sp>
      <p:sp>
        <p:nvSpPr>
          <p:cNvPr id="38" name="TextBox 37"/>
          <p:cNvSpPr txBox="1"/>
          <p:nvPr/>
        </p:nvSpPr>
        <p:spPr>
          <a:xfrm>
            <a:off x="4977181" y="56371"/>
            <a:ext cx="4012717" cy="1815882"/>
          </a:xfrm>
          <a:prstGeom prst="rect">
            <a:avLst/>
          </a:prstGeom>
          <a:noFill/>
        </p:spPr>
        <p:txBody>
          <a:bodyPr wrap="square" rtlCol="0">
            <a:spAutoFit/>
          </a:bodyPr>
          <a:lstStyle/>
          <a:p>
            <a:pPr lvl="0" algn="just"/>
            <a:r>
              <a:rPr lang="en-US" sz="800" b="1" dirty="0" smtClean="0"/>
              <a:t>1</a:t>
            </a:r>
            <a:r>
              <a:rPr lang="bg-BG" sz="800" b="1" dirty="0" smtClean="0"/>
              <a:t>6</a:t>
            </a:r>
            <a:r>
              <a:rPr lang="en-US" sz="800" b="1" dirty="0" smtClean="0"/>
              <a:t>.</a:t>
            </a:r>
            <a:r>
              <a:rPr lang="bg-BG" sz="800" b="1" dirty="0" smtClean="0"/>
              <a:t> </a:t>
            </a:r>
            <a:r>
              <a:rPr lang="de-DE" sz="800" dirty="0" smtClean="0"/>
              <a:t>Bevor Sie das Kind drin legen, stellen Sie sich sicher, dass der Kinderwagen richtig eingefaltet ist und dass die Mechanismen richtig verriegelt sind, um Verletzungen des Kindes zu vermeiden.</a:t>
            </a:r>
            <a:endParaRPr lang="bg-BG" sz="800" dirty="0"/>
          </a:p>
          <a:p>
            <a:pPr lvl="0" algn="just"/>
            <a:r>
              <a:rPr lang="en-US" sz="800" b="1" dirty="0" smtClean="0"/>
              <a:t>1</a:t>
            </a:r>
            <a:r>
              <a:rPr lang="bg-BG" sz="800" b="1" dirty="0" smtClean="0"/>
              <a:t>7. </a:t>
            </a:r>
            <a:r>
              <a:rPr lang="de-DE" sz="800" dirty="0" smtClean="0"/>
              <a:t>Überprüfen Sie vor dem Gebrauch, dass der Kinderwagen richtig eingefaltet ist, dass alle Teile fest sind und dass diese sicher in der ausgewählten Position verriegelt sind. Das Produkt nicht benutzen, falls es lose Verbindungen, beschädigte oder fehlende Teile gibt.</a:t>
            </a:r>
            <a:endParaRPr lang="bg-BG" sz="800" dirty="0"/>
          </a:p>
          <a:p>
            <a:pPr lvl="0" algn="just"/>
            <a:r>
              <a:rPr lang="en-US" sz="800" b="1" dirty="0" smtClean="0"/>
              <a:t>1</a:t>
            </a:r>
            <a:r>
              <a:rPr lang="bg-BG" sz="800" b="1" dirty="0" smtClean="0"/>
              <a:t>8. </a:t>
            </a:r>
            <a:r>
              <a:rPr lang="de-DE" sz="800" b="1" dirty="0" smtClean="0"/>
              <a:t>WARNUNG: Dieses Produkt ist nicht zum Laufen oder Rutschen geeignet.</a:t>
            </a:r>
            <a:endParaRPr lang="bg-BG" sz="800" b="1" dirty="0"/>
          </a:p>
          <a:p>
            <a:pPr lvl="0" algn="just"/>
            <a:r>
              <a:rPr lang="bg-BG" sz="800" dirty="0" smtClean="0"/>
              <a:t>19</a:t>
            </a:r>
            <a:r>
              <a:rPr lang="en-US" sz="800" dirty="0" smtClean="0"/>
              <a:t>. </a:t>
            </a:r>
            <a:r>
              <a:rPr lang="de-DE" sz="800" dirty="0" smtClean="0"/>
              <a:t>Nie ein Kissen oder Matratze höher als 25 cm drin legen.</a:t>
            </a:r>
            <a:endParaRPr lang="bg-BG" sz="800" dirty="0"/>
          </a:p>
          <a:p>
            <a:pPr algn="just"/>
            <a:r>
              <a:rPr lang="bg-BG" sz="800" dirty="0" smtClean="0"/>
              <a:t>20</a:t>
            </a:r>
            <a:r>
              <a:rPr lang="en-US" sz="800" dirty="0" smtClean="0"/>
              <a:t>. </a:t>
            </a:r>
            <a:r>
              <a:rPr lang="de-DE" sz="800" dirty="0" smtClean="0"/>
              <a:t>Für max. Schutz und Sicherheit sichern Sie immer den Gürtel zwischen den Beinen und um das Kreuz, wenn Ihr Kind beginnt, auf seinen Füßen und Händen allein zu stehen!</a:t>
            </a:r>
            <a:endParaRPr lang="bg-BG" sz="800" dirty="0" smtClean="0"/>
          </a:p>
          <a:p>
            <a:pPr lvl="0" algn="just"/>
            <a:r>
              <a:rPr lang="bg-BG" sz="800" dirty="0" smtClean="0"/>
              <a:t>21. </a:t>
            </a:r>
            <a:r>
              <a:rPr lang="de-DE" sz="800" dirty="0" smtClean="0"/>
              <a:t>Die Sitzposition nur für Kinder mit Mindestalter vo 6 Monate einstellen.</a:t>
            </a:r>
            <a:endParaRPr lang="bg-BG" sz="800" dirty="0" smtClean="0"/>
          </a:p>
          <a:p>
            <a:pPr lvl="0" algn="just"/>
            <a:r>
              <a:rPr lang="bg-BG" sz="800" dirty="0" smtClean="0"/>
              <a:t>22</a:t>
            </a:r>
            <a:r>
              <a:rPr lang="en-US" sz="800" dirty="0" smtClean="0"/>
              <a:t>.</a:t>
            </a:r>
            <a:r>
              <a:rPr lang="de-DE" sz="800" dirty="0" smtClean="0"/>
              <a:t> Falten Sie den Kinderwagen nicht und stellen Sie die Rückenlehneposition nicht ein, während das Kind drin ist!</a:t>
            </a:r>
            <a:endParaRPr lang="bg-BG" sz="800" dirty="0" smtClean="0"/>
          </a:p>
          <a:p>
            <a:pPr lvl="0"/>
            <a:r>
              <a:rPr lang="bg-BG" sz="800" dirty="0" smtClean="0"/>
              <a:t>23</a:t>
            </a:r>
            <a:r>
              <a:rPr lang="en-US" sz="800" dirty="0" smtClean="0"/>
              <a:t>. </a:t>
            </a:r>
            <a:r>
              <a:rPr lang="de-DE" sz="800" b="1" dirty="0" smtClean="0"/>
              <a:t>IMMER</a:t>
            </a:r>
            <a:r>
              <a:rPr lang="de-DE" sz="800" dirty="0" smtClean="0"/>
              <a:t> die Feststellbremse betätigen, wenn der Kinderwagen nicht verwendet wird.</a:t>
            </a:r>
            <a:endParaRPr lang="bg-BG" sz="800" dirty="0"/>
          </a:p>
        </p:txBody>
      </p:sp>
      <p:sp>
        <p:nvSpPr>
          <p:cNvPr id="39" name="Rectangle 38"/>
          <p:cNvSpPr/>
          <p:nvPr/>
        </p:nvSpPr>
        <p:spPr>
          <a:xfrm>
            <a:off x="6676098" y="1852869"/>
            <a:ext cx="566181" cy="224998"/>
          </a:xfrm>
          <a:prstGeom prst="rect">
            <a:avLst/>
          </a:prstGeom>
        </p:spPr>
        <p:txBody>
          <a:bodyPr wrap="none">
            <a:spAutoFit/>
          </a:bodyPr>
          <a:lstStyle/>
          <a:p>
            <a:pPr>
              <a:lnSpc>
                <a:spcPct val="115000"/>
              </a:lnSpc>
            </a:pPr>
            <a:r>
              <a:rPr lang="en-US" sz="800" b="1" dirty="0">
                <a:latin typeface="Times New Roman" panose="02020603050405020304" pitchFamily="18" charset="0"/>
                <a:ea typeface="Calibri" panose="020F0502020204030204" pitchFamily="34" charset="0"/>
                <a:cs typeface="Times New Roman" panose="02020603050405020304" pitchFamily="18" charset="0"/>
              </a:rPr>
              <a:t>II</a:t>
            </a:r>
            <a:r>
              <a:rPr lang="ru-RU" sz="800" b="1" dirty="0">
                <a:latin typeface="Times New Roman" panose="02020603050405020304" pitchFamily="18" charset="0"/>
                <a:ea typeface="Calibri" panose="020F0502020204030204" pitchFamily="34" charset="0"/>
                <a:cs typeface="Times New Roman" panose="02020603050405020304" pitchFamily="18" charset="0"/>
              </a:rPr>
              <a:t>. </a:t>
            </a:r>
            <a:r>
              <a:rPr lang="de-DE" sz="800" b="1" dirty="0">
                <a:latin typeface="Times New Roman" panose="02020603050405020304" pitchFamily="18" charset="0"/>
                <a:ea typeface="Calibri" panose="020F0502020204030204" pitchFamily="34" charset="0"/>
                <a:cs typeface="Times New Roman" panose="02020603050405020304" pitchFamily="18" charset="0"/>
              </a:rPr>
              <a:t>Teile: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 name="Picture 2" descr="C:\Users\user\Desktop\b2_2.jpg"/>
          <p:cNvPicPr>
            <a:picLocks noChangeAspect="1" noChangeArrowheads="1"/>
          </p:cNvPicPr>
          <p:nvPr/>
        </p:nvPicPr>
        <p:blipFill rotWithShape="1">
          <a:blip r:embed="rId7" cstate="print"/>
          <a:srcRect r="14975"/>
          <a:stretch/>
        </p:blipFill>
        <p:spPr bwMode="auto">
          <a:xfrm>
            <a:off x="5076056" y="1988840"/>
            <a:ext cx="1551918" cy="1830421"/>
          </a:xfrm>
          <a:prstGeom prst="rect">
            <a:avLst/>
          </a:prstGeom>
          <a:noFill/>
        </p:spPr>
      </p:pic>
      <p:sp>
        <p:nvSpPr>
          <p:cNvPr id="41" name="Rectangle 40"/>
          <p:cNvSpPr/>
          <p:nvPr/>
        </p:nvSpPr>
        <p:spPr>
          <a:xfrm>
            <a:off x="7193952" y="2234783"/>
            <a:ext cx="1493912" cy="1169551"/>
          </a:xfrm>
          <a:prstGeom prst="rect">
            <a:avLst/>
          </a:prstGeom>
        </p:spPr>
        <p:txBody>
          <a:bodyPr wrap="square">
            <a:spAutoFit/>
          </a:bodyPr>
          <a:lstStyle/>
          <a:p>
            <a:pPr algn="just"/>
            <a:r>
              <a:rPr lang="de-DE" sz="1000" dirty="0" smtClean="0"/>
              <a:t>1. Griff</a:t>
            </a:r>
            <a:endParaRPr lang="de-DE" sz="1000" dirty="0"/>
          </a:p>
          <a:p>
            <a:pPr algn="just"/>
            <a:r>
              <a:rPr lang="de-DE" sz="1000" dirty="0" smtClean="0"/>
              <a:t>2. Markise</a:t>
            </a:r>
            <a:endParaRPr lang="de-DE" sz="1000" dirty="0"/>
          </a:p>
          <a:p>
            <a:pPr algn="just"/>
            <a:r>
              <a:rPr lang="de-DE" sz="1000" dirty="0" smtClean="0"/>
              <a:t>3. Markise </a:t>
            </a:r>
            <a:r>
              <a:rPr lang="de-DE" sz="1000" dirty="0"/>
              <a:t>umklammern</a:t>
            </a:r>
          </a:p>
          <a:p>
            <a:pPr algn="just"/>
            <a:r>
              <a:rPr lang="de-DE" sz="1000" dirty="0"/>
              <a:t>4. Armlehne vorne</a:t>
            </a:r>
          </a:p>
          <a:p>
            <a:pPr algn="just"/>
            <a:r>
              <a:rPr lang="de-DE" sz="1000" dirty="0"/>
              <a:t>5. Fußbank</a:t>
            </a:r>
          </a:p>
          <a:p>
            <a:pPr algn="just"/>
            <a:r>
              <a:rPr lang="de-DE" sz="1000" dirty="0"/>
              <a:t>6. Kissen</a:t>
            </a:r>
          </a:p>
          <a:p>
            <a:pPr algn="just"/>
            <a:r>
              <a:rPr lang="de-DE" sz="1000" dirty="0"/>
              <a:t>7. Sicherheitsgurt</a:t>
            </a:r>
            <a:endParaRPr lang="en-US" sz="1000" dirty="0"/>
          </a:p>
        </p:txBody>
      </p:sp>
      <p:sp>
        <p:nvSpPr>
          <p:cNvPr id="42" name="TextBox 41"/>
          <p:cNvSpPr txBox="1"/>
          <p:nvPr/>
        </p:nvSpPr>
        <p:spPr>
          <a:xfrm>
            <a:off x="5056231" y="3857789"/>
            <a:ext cx="3600400" cy="230832"/>
          </a:xfrm>
          <a:prstGeom prst="rect">
            <a:avLst/>
          </a:prstGeom>
          <a:noFill/>
        </p:spPr>
        <p:txBody>
          <a:bodyPr wrap="square" rtlCol="0">
            <a:spAutoFit/>
          </a:bodyPr>
          <a:lstStyle/>
          <a:p>
            <a:pPr algn="ctr"/>
            <a:r>
              <a:rPr lang="ru-RU" sz="900" b="1" dirty="0"/>
              <a:t>III. </a:t>
            </a:r>
            <a:r>
              <a:rPr lang="de-DE" sz="900" b="1" dirty="0"/>
              <a:t>Zusammenbau- und Bedienungsanleitung für den Kinderwagen</a:t>
            </a:r>
            <a:endParaRPr lang="en-US" sz="900" dirty="0"/>
          </a:p>
        </p:txBody>
      </p:sp>
      <p:pic>
        <p:nvPicPr>
          <p:cNvPr id="43" name="Picture 3" descr="C:\Users\user\Desktop\stroller - B-1\Picture_2.jpg"/>
          <p:cNvPicPr>
            <a:picLocks noChangeAspect="1" noChangeArrowheads="1"/>
          </p:cNvPicPr>
          <p:nvPr/>
        </p:nvPicPr>
        <p:blipFill>
          <a:blip r:embed="rId8" cstate="print"/>
          <a:srcRect/>
          <a:stretch>
            <a:fillRect/>
          </a:stretch>
        </p:blipFill>
        <p:spPr bwMode="auto">
          <a:xfrm>
            <a:off x="6665127" y="4125018"/>
            <a:ext cx="2290084" cy="1016488"/>
          </a:xfrm>
          <a:prstGeom prst="rect">
            <a:avLst/>
          </a:prstGeom>
          <a:noFill/>
        </p:spPr>
      </p:pic>
      <p:sp>
        <p:nvSpPr>
          <p:cNvPr id="44" name="TextBox 43"/>
          <p:cNvSpPr txBox="1"/>
          <p:nvPr/>
        </p:nvSpPr>
        <p:spPr>
          <a:xfrm>
            <a:off x="5142791" y="4068496"/>
            <a:ext cx="1556290" cy="1200329"/>
          </a:xfrm>
          <a:prstGeom prst="rect">
            <a:avLst/>
          </a:prstGeom>
          <a:noFill/>
        </p:spPr>
        <p:txBody>
          <a:bodyPr wrap="square" rtlCol="0">
            <a:spAutoFit/>
          </a:bodyPr>
          <a:lstStyle/>
          <a:p>
            <a:pPr algn="just"/>
            <a:r>
              <a:rPr lang="de-DE" sz="800" dirty="0"/>
              <a:t>Fassen Sie mit einer Hand den Griff, drücken Sie mit der anderen auf den Sitz und ziehen Sie ihn fest nach beiden Seiten. Treten Sie auf beide Sicherheitsschlösser, bis der Wagen vollständig geöffnet und die Verriegelungsteile verriegelt sind.</a:t>
            </a:r>
            <a:endParaRPr lang="en-US" sz="800" dirty="0"/>
          </a:p>
        </p:txBody>
      </p:sp>
      <p:graphicFrame>
        <p:nvGraphicFramePr>
          <p:cNvPr id="45" name="Table 44"/>
          <p:cNvGraphicFramePr>
            <a:graphicFrameLocks noGrp="1"/>
          </p:cNvGraphicFramePr>
          <p:nvPr>
            <p:extLst>
              <p:ext uri="{D42A27DB-BD31-4B8C-83A1-F6EECF244321}">
                <p14:modId xmlns:p14="http://schemas.microsoft.com/office/powerpoint/2010/main" val="3299855308"/>
              </p:ext>
            </p:extLst>
          </p:nvPr>
        </p:nvGraphicFramePr>
        <p:xfrm>
          <a:off x="6159634" y="6028161"/>
          <a:ext cx="2744510" cy="457200"/>
        </p:xfrm>
        <a:graphic>
          <a:graphicData uri="http://schemas.openxmlformats.org/drawingml/2006/table">
            <a:tbl>
              <a:tblPr firstRow="1" bandRow="1">
                <a:tableStyleId>{5940675A-B579-460E-94D1-54222C63F5DA}</a:tableStyleId>
              </a:tblPr>
              <a:tblGrid>
                <a:gridCol w="2744510">
                  <a:extLst>
                    <a:ext uri="{9D8B030D-6E8A-4147-A177-3AD203B41FA5}">
                      <a16:colId xmlns:a16="http://schemas.microsoft.com/office/drawing/2014/main" val="20000"/>
                    </a:ext>
                  </a:extLst>
                </a:gridCol>
              </a:tblGrid>
              <a:tr h="365760">
                <a:tc>
                  <a:txBody>
                    <a:bodyPr/>
                    <a:lstStyle/>
                    <a:p>
                      <a:pPr algn="just"/>
                      <a:r>
                        <a:rPr lang="de-DE" sz="800" kern="1200" dirty="0" smtClean="0">
                          <a:solidFill>
                            <a:schemeClr val="tx1"/>
                          </a:solidFill>
                          <a:effectLst/>
                          <a:latin typeface="+mn-lt"/>
                          <a:ea typeface="+mn-ea"/>
                          <a:cs typeface="+mn-cs"/>
                        </a:rPr>
                        <a:t> </a:t>
                      </a:r>
                      <a:r>
                        <a:rPr lang="de-DE" sz="800" b="1" kern="1200" dirty="0" smtClean="0">
                          <a:solidFill>
                            <a:schemeClr val="tx1"/>
                          </a:solidFill>
                          <a:effectLst/>
                          <a:latin typeface="+mn-lt"/>
                          <a:ea typeface="+mn-ea"/>
                          <a:cs typeface="+mn-cs"/>
                        </a:rPr>
                        <a:t>ACHTUNG!</a:t>
                      </a:r>
                      <a:r>
                        <a:rPr lang="de-DE" sz="800" kern="1200" dirty="0" smtClean="0">
                          <a:solidFill>
                            <a:schemeClr val="tx1"/>
                          </a:solidFill>
                          <a:effectLst/>
                          <a:latin typeface="+mn-lt"/>
                          <a:ea typeface="+mn-ea"/>
                          <a:cs typeface="+mn-cs"/>
                        </a:rPr>
                        <a:t> Stellen Sie sich sicher, dass alle Verriegelungsmechanismen fixiert sind, bevor Sie mit dem Zusammenbau des Kinderwagens fortfahren.</a:t>
                      </a:r>
                      <a:endParaRPr lang="en-US" sz="800" kern="1200" dirty="0">
                        <a:solidFill>
                          <a:schemeClr val="tx1"/>
                        </a:solidFill>
                        <a:effectLst/>
                        <a:latin typeface="+mn-lt"/>
                        <a:ea typeface="+mn-ea"/>
                        <a:cs typeface="+mn-cs"/>
                      </a:endParaRPr>
                    </a:p>
                  </a:txBody>
                  <a:tcPr/>
                </a:tc>
                <a:extLst>
                  <a:ext uri="{0D108BD9-81ED-4DB2-BD59-A6C34878D82A}">
                    <a16:rowId xmlns:a16="http://schemas.microsoft.com/office/drawing/2014/main" val="10000"/>
                  </a:ext>
                </a:extLst>
              </a:tr>
            </a:tbl>
          </a:graphicData>
        </a:graphic>
      </p:graphicFrame>
      <p:sp>
        <p:nvSpPr>
          <p:cNvPr id="46" name="TextBox 45"/>
          <p:cNvSpPr txBox="1"/>
          <p:nvPr/>
        </p:nvSpPr>
        <p:spPr>
          <a:xfrm>
            <a:off x="5086501" y="5057970"/>
            <a:ext cx="3960000" cy="230832"/>
          </a:xfrm>
          <a:prstGeom prst="rect">
            <a:avLst/>
          </a:prstGeom>
          <a:noFill/>
        </p:spPr>
        <p:txBody>
          <a:bodyPr wrap="square" rtlCol="0">
            <a:spAutoFit/>
          </a:bodyPr>
          <a:lstStyle/>
          <a:p>
            <a:pPr algn="ctr"/>
            <a:r>
              <a:rPr lang="de-DE" sz="900" b="1" dirty="0" smtClean="0"/>
              <a:t>Einbau </a:t>
            </a:r>
            <a:r>
              <a:rPr lang="de-DE" sz="900" b="1" dirty="0"/>
              <a:t>der Vorderräder</a:t>
            </a:r>
            <a:endParaRPr lang="en-US" sz="900" dirty="0"/>
          </a:p>
        </p:txBody>
      </p:sp>
      <p:sp>
        <p:nvSpPr>
          <p:cNvPr id="47" name="TextBox 46"/>
          <p:cNvSpPr txBox="1"/>
          <p:nvPr/>
        </p:nvSpPr>
        <p:spPr>
          <a:xfrm>
            <a:off x="6108568" y="5221513"/>
            <a:ext cx="2846643" cy="830997"/>
          </a:xfrm>
          <a:prstGeom prst="rect">
            <a:avLst/>
          </a:prstGeom>
          <a:noFill/>
        </p:spPr>
        <p:txBody>
          <a:bodyPr wrap="square" rtlCol="0">
            <a:spAutoFit/>
          </a:bodyPr>
          <a:lstStyle/>
          <a:p>
            <a:pPr algn="just"/>
            <a:r>
              <a:rPr lang="de-DE" sz="800" dirty="0"/>
              <a:t>Heben Sie den Rahmen des Kinderwagens an und setzen Sie jedes der Vorderräder </a:t>
            </a:r>
            <a:r>
              <a:rPr lang="de-DE" sz="800" dirty="0" smtClean="0"/>
              <a:t>ein </a:t>
            </a:r>
            <a:r>
              <a:rPr lang="de-DE" sz="800" dirty="0"/>
              <a:t>(wie auf dem Bild gezeigt). Sie müssen ein Klickgeräusch hören, das die korrekte Befestigung der Räder anzeigt. Stellen Sie sich sicher, dass die Räder korrekt fixiert sind. Um die Räder abzubauen, drücken Sie den auf dem Bild gezeigten Knopf und ziehen Sie die Räder nach unten.</a:t>
            </a:r>
            <a:endParaRPr lang="en-US" sz="800" dirty="0"/>
          </a:p>
        </p:txBody>
      </p:sp>
      <p:pic>
        <p:nvPicPr>
          <p:cNvPr id="48" name="Picture 4" descr="C:\Users\user\Desktop\stroller - B-1\Picture_3.jpg"/>
          <p:cNvPicPr>
            <a:picLocks noChangeAspect="1" noChangeArrowheads="1"/>
          </p:cNvPicPr>
          <p:nvPr/>
        </p:nvPicPr>
        <p:blipFill>
          <a:blip r:embed="rId9" cstate="print"/>
          <a:srcRect/>
          <a:stretch>
            <a:fillRect/>
          </a:stretch>
        </p:blipFill>
        <p:spPr bwMode="auto">
          <a:xfrm>
            <a:off x="5212941" y="5264313"/>
            <a:ext cx="864000" cy="1459172"/>
          </a:xfrm>
          <a:prstGeom prst="rect">
            <a:avLst/>
          </a:prstGeom>
          <a:noFill/>
        </p:spPr>
      </p:pic>
    </p:spTree>
    <p:extLst>
      <p:ext uri="{BB962C8B-B14F-4D97-AF65-F5344CB8AC3E}">
        <p14:creationId xmlns:p14="http://schemas.microsoft.com/office/powerpoint/2010/main" val="54273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b_2-assembly\b2_11.jpg"/>
          <p:cNvPicPr>
            <a:picLocks noChangeAspect="1" noChangeArrowheads="1"/>
          </p:cNvPicPr>
          <p:nvPr/>
        </p:nvPicPr>
        <p:blipFill>
          <a:blip r:embed="rId2" cstate="print"/>
          <a:srcRect/>
          <a:stretch>
            <a:fillRect/>
          </a:stretch>
        </p:blipFill>
        <p:spPr bwMode="auto">
          <a:xfrm>
            <a:off x="445216" y="4176821"/>
            <a:ext cx="3204000" cy="1683736"/>
          </a:xfrm>
          <a:prstGeom prst="rect">
            <a:avLst/>
          </a:prstGeom>
          <a:noFill/>
        </p:spPr>
      </p:pic>
      <p:pic>
        <p:nvPicPr>
          <p:cNvPr id="3" name="Picture 3" descr="C:\Users\user\Desktop\b_2-assembly\B2_9.jpg"/>
          <p:cNvPicPr>
            <a:picLocks noChangeAspect="1" noChangeArrowheads="1"/>
          </p:cNvPicPr>
          <p:nvPr/>
        </p:nvPicPr>
        <p:blipFill>
          <a:blip r:embed="rId3" cstate="print"/>
          <a:srcRect/>
          <a:stretch>
            <a:fillRect/>
          </a:stretch>
        </p:blipFill>
        <p:spPr bwMode="auto">
          <a:xfrm>
            <a:off x="480864" y="764704"/>
            <a:ext cx="2880000" cy="1207421"/>
          </a:xfrm>
          <a:prstGeom prst="rect">
            <a:avLst/>
          </a:prstGeom>
          <a:noFill/>
        </p:spPr>
      </p:pic>
      <p:sp>
        <p:nvSpPr>
          <p:cNvPr id="4" name="TextBox 3"/>
          <p:cNvSpPr txBox="1"/>
          <p:nvPr/>
        </p:nvSpPr>
        <p:spPr>
          <a:xfrm>
            <a:off x="512868" y="395546"/>
            <a:ext cx="1296144" cy="338554"/>
          </a:xfrm>
          <a:prstGeom prst="rect">
            <a:avLst/>
          </a:prstGeom>
          <a:noFill/>
        </p:spPr>
        <p:txBody>
          <a:bodyPr wrap="square" rtlCol="0">
            <a:spAutoFit/>
          </a:bodyPr>
          <a:lstStyle/>
          <a:p>
            <a:pPr algn="just"/>
            <a:r>
              <a:rPr lang="es-ES" sz="800" dirty="0"/>
              <a:t>Reposabrazos que se puede quitar</a:t>
            </a:r>
            <a:endParaRPr lang="bg-BG" sz="800" dirty="0"/>
          </a:p>
        </p:txBody>
      </p:sp>
      <p:sp>
        <p:nvSpPr>
          <p:cNvPr id="5" name="TextBox 4"/>
          <p:cNvSpPr txBox="1"/>
          <p:nvPr/>
        </p:nvSpPr>
        <p:spPr>
          <a:xfrm>
            <a:off x="2106718" y="471562"/>
            <a:ext cx="1296144" cy="215444"/>
          </a:xfrm>
          <a:prstGeom prst="rect">
            <a:avLst/>
          </a:prstGeom>
          <a:noFill/>
        </p:spPr>
        <p:txBody>
          <a:bodyPr wrap="square" rtlCol="0">
            <a:spAutoFit/>
          </a:bodyPr>
          <a:lstStyle/>
          <a:p>
            <a:r>
              <a:rPr lang="en-US" sz="800" dirty="0" err="1"/>
              <a:t>Reposapiés</a:t>
            </a:r>
            <a:r>
              <a:rPr lang="en-US" sz="800" dirty="0"/>
              <a:t> </a:t>
            </a:r>
            <a:r>
              <a:rPr lang="en-US" sz="800" dirty="0" err="1"/>
              <a:t>ajustable</a:t>
            </a:r>
            <a:endParaRPr lang="bg-BG" sz="800" dirty="0"/>
          </a:p>
        </p:txBody>
      </p:sp>
      <p:pic>
        <p:nvPicPr>
          <p:cNvPr id="7" name="Picture 4" descr="C:\Users\user\Desktop\b_2-assembly\b2_10.jpg"/>
          <p:cNvPicPr>
            <a:picLocks noChangeAspect="1" noChangeArrowheads="1"/>
          </p:cNvPicPr>
          <p:nvPr/>
        </p:nvPicPr>
        <p:blipFill>
          <a:blip r:embed="rId4" cstate="print"/>
          <a:srcRect/>
          <a:stretch>
            <a:fillRect/>
          </a:stretch>
        </p:blipFill>
        <p:spPr bwMode="auto">
          <a:xfrm>
            <a:off x="512868" y="2631483"/>
            <a:ext cx="3187700" cy="1212850"/>
          </a:xfrm>
          <a:prstGeom prst="rect">
            <a:avLst/>
          </a:prstGeom>
          <a:noFill/>
        </p:spPr>
      </p:pic>
      <p:sp>
        <p:nvSpPr>
          <p:cNvPr id="8" name="Rectangle 7"/>
          <p:cNvSpPr/>
          <p:nvPr/>
        </p:nvSpPr>
        <p:spPr>
          <a:xfrm>
            <a:off x="-23192" y="2404173"/>
            <a:ext cx="3960000" cy="230832"/>
          </a:xfrm>
          <a:prstGeom prst="rect">
            <a:avLst/>
          </a:prstGeom>
        </p:spPr>
        <p:txBody>
          <a:bodyPr>
            <a:spAutoFit/>
          </a:bodyPr>
          <a:lstStyle/>
          <a:p>
            <a:pPr algn="ctr"/>
            <a:r>
              <a:rPr lang="es-ES" sz="900" b="1" dirty="0"/>
              <a:t>Pasos para plegar el carrito</a:t>
            </a:r>
            <a:endParaRPr lang="ru-RU" sz="900" b="1" dirty="0" smtClean="0"/>
          </a:p>
        </p:txBody>
      </p:sp>
      <p:sp>
        <p:nvSpPr>
          <p:cNvPr id="9" name="TextBox 8"/>
          <p:cNvSpPr txBox="1"/>
          <p:nvPr/>
        </p:nvSpPr>
        <p:spPr>
          <a:xfrm>
            <a:off x="445368" y="3865819"/>
            <a:ext cx="1835696" cy="338554"/>
          </a:xfrm>
          <a:prstGeom prst="rect">
            <a:avLst/>
          </a:prstGeom>
          <a:noFill/>
        </p:spPr>
        <p:txBody>
          <a:bodyPr wrap="square" rtlCol="0">
            <a:spAutoFit/>
          </a:bodyPr>
          <a:lstStyle/>
          <a:p>
            <a:pPr algn="just"/>
            <a:r>
              <a:rPr lang="bg-BG" sz="800" dirty="0" smtClean="0"/>
              <a:t>(1) </a:t>
            </a:r>
            <a:r>
              <a:rPr lang="es-ES" sz="800" dirty="0" smtClean="0"/>
              <a:t>Tire </a:t>
            </a:r>
            <a:r>
              <a:rPr lang="es-ES" sz="800" dirty="0"/>
              <a:t>del regulador de la capota para plegarla.</a:t>
            </a:r>
            <a:endParaRPr lang="bg-BG" sz="800" dirty="0"/>
          </a:p>
        </p:txBody>
      </p:sp>
      <p:sp>
        <p:nvSpPr>
          <p:cNvPr id="10" name="TextBox 9"/>
          <p:cNvSpPr txBox="1"/>
          <p:nvPr/>
        </p:nvSpPr>
        <p:spPr>
          <a:xfrm>
            <a:off x="2353072" y="3865819"/>
            <a:ext cx="1224136" cy="338554"/>
          </a:xfrm>
          <a:prstGeom prst="rect">
            <a:avLst/>
          </a:prstGeom>
          <a:noFill/>
        </p:spPr>
        <p:txBody>
          <a:bodyPr wrap="square" rtlCol="0">
            <a:spAutoFit/>
          </a:bodyPr>
          <a:lstStyle/>
          <a:p>
            <a:pPr algn="just"/>
            <a:r>
              <a:rPr lang="en-US" sz="800" dirty="0"/>
              <a:t>(</a:t>
            </a:r>
            <a:r>
              <a:rPr lang="en-US" sz="800" dirty="0" smtClean="0"/>
              <a:t>2) Tire </a:t>
            </a:r>
            <a:r>
              <a:rPr lang="en-US" sz="800" dirty="0"/>
              <a:t>de </a:t>
            </a:r>
            <a:r>
              <a:rPr lang="en-US" sz="800" dirty="0" err="1"/>
              <a:t>los</a:t>
            </a:r>
            <a:r>
              <a:rPr lang="en-US" sz="800" dirty="0"/>
              <a:t> dos </a:t>
            </a:r>
            <a:r>
              <a:rPr lang="en-US" sz="800" dirty="0" err="1"/>
              <a:t>sujetadores</a:t>
            </a:r>
            <a:r>
              <a:rPr lang="en-US" sz="800" dirty="0"/>
              <a:t> de </a:t>
            </a:r>
            <a:r>
              <a:rPr lang="en-US" sz="800" dirty="0" err="1"/>
              <a:t>seguro</a:t>
            </a:r>
            <a:r>
              <a:rPr lang="en-US" sz="800" dirty="0"/>
              <a:t>.</a:t>
            </a:r>
            <a:endParaRPr lang="bg-BG" sz="800" dirty="0" smtClean="0"/>
          </a:p>
        </p:txBody>
      </p:sp>
      <p:sp>
        <p:nvSpPr>
          <p:cNvPr id="11" name="Rectangle 10"/>
          <p:cNvSpPr/>
          <p:nvPr/>
        </p:nvSpPr>
        <p:spPr>
          <a:xfrm>
            <a:off x="84488" y="2126685"/>
            <a:ext cx="3616080" cy="338554"/>
          </a:xfrm>
          <a:prstGeom prst="rect">
            <a:avLst/>
          </a:prstGeom>
        </p:spPr>
        <p:txBody>
          <a:bodyPr wrap="square">
            <a:spAutoFit/>
          </a:bodyPr>
          <a:lstStyle/>
          <a:p>
            <a:pPr algn="just"/>
            <a:r>
              <a:rPr lang="es-ES" sz="800" dirty="0"/>
              <a:t>¡</a:t>
            </a:r>
            <a:r>
              <a:rPr lang="es-ES" sz="800" b="1" dirty="0"/>
              <a:t>Precaución</a:t>
            </a:r>
            <a:r>
              <a:rPr lang="es-ES" sz="800" dirty="0"/>
              <a:t>! Tire del reposabrazos delantero para asegurarse de que esté bien fijada.</a:t>
            </a:r>
            <a:endParaRPr lang="en-US" sz="800" dirty="0"/>
          </a:p>
        </p:txBody>
      </p:sp>
      <p:sp>
        <p:nvSpPr>
          <p:cNvPr id="13" name="Rectangle 12"/>
          <p:cNvSpPr/>
          <p:nvPr/>
        </p:nvSpPr>
        <p:spPr>
          <a:xfrm>
            <a:off x="-992" y="6023768"/>
            <a:ext cx="3720560" cy="338554"/>
          </a:xfrm>
          <a:prstGeom prst="rect">
            <a:avLst/>
          </a:prstGeom>
        </p:spPr>
        <p:txBody>
          <a:bodyPr wrap="square">
            <a:spAutoFit/>
          </a:bodyPr>
          <a:lstStyle/>
          <a:p>
            <a:pPr algn="just"/>
            <a:r>
              <a:rPr lang="es-ES" sz="800" dirty="0"/>
              <a:t>(3)Plegue, siguiendo las instrucciones de la figura. Cierre completamente el carrito con la ayuda del gancho de seguridad, para evitar que se abra.</a:t>
            </a:r>
            <a:endParaRPr lang="en-US" sz="800" dirty="0"/>
          </a:p>
        </p:txBody>
      </p:sp>
      <p:sp>
        <p:nvSpPr>
          <p:cNvPr id="25" name="TextBox 24"/>
          <p:cNvSpPr txBox="1"/>
          <p:nvPr/>
        </p:nvSpPr>
        <p:spPr>
          <a:xfrm>
            <a:off x="177468" y="6578311"/>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14</a:t>
            </a:r>
            <a:endParaRPr lang="bg-BG" sz="900" b="1" dirty="0">
              <a:cs typeface="Arial" pitchFamily="34" charset="0"/>
            </a:endParaRPr>
          </a:p>
        </p:txBody>
      </p:sp>
      <p:sp>
        <p:nvSpPr>
          <p:cNvPr id="16" name="TextBox 15"/>
          <p:cNvSpPr txBox="1"/>
          <p:nvPr/>
        </p:nvSpPr>
        <p:spPr>
          <a:xfrm>
            <a:off x="8609171" y="6578311"/>
            <a:ext cx="360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25</a:t>
            </a:r>
            <a:endParaRPr lang="bg-BG" sz="900" b="1" dirty="0">
              <a:latin typeface="Arial" pitchFamily="34" charset="0"/>
              <a:cs typeface="Arial" pitchFamily="34" charset="0"/>
            </a:endParaRPr>
          </a:p>
        </p:txBody>
      </p:sp>
      <p:sp>
        <p:nvSpPr>
          <p:cNvPr id="17" name="TextBox 16"/>
          <p:cNvSpPr txBox="1"/>
          <p:nvPr/>
        </p:nvSpPr>
        <p:spPr>
          <a:xfrm>
            <a:off x="4969410" y="2906991"/>
            <a:ext cx="3999761" cy="3338498"/>
          </a:xfrm>
          <a:prstGeom prst="rect">
            <a:avLst/>
          </a:prstGeom>
          <a:noFill/>
        </p:spPr>
        <p:txBody>
          <a:bodyPr wrap="square" rtlCol="0">
            <a:spAutoFit/>
          </a:bodyPr>
          <a:lstStyle/>
          <a:p>
            <a:pPr marL="285750" lvl="0" indent="-285750" algn="ctr">
              <a:buFontTx/>
              <a:buAutoNum type="romanUcPeriod"/>
            </a:pPr>
            <a:r>
              <a:rPr lang="de-DE" sz="800" b="1" dirty="0" smtClean="0"/>
              <a:t>Sicherheitshinweise</a:t>
            </a:r>
            <a:endParaRPr lang="bg-BG" sz="800" b="1" dirty="0" smtClean="0"/>
          </a:p>
          <a:p>
            <a:r>
              <a:rPr lang="de-DE" sz="800" b="1" dirty="0" smtClean="0"/>
              <a:t>ACHTUNG!</a:t>
            </a:r>
            <a:endParaRPr lang="bg-BG" sz="800" dirty="0" smtClean="0"/>
          </a:p>
          <a:p>
            <a:pPr lvl="0"/>
            <a:r>
              <a:rPr lang="en-US" sz="800" dirty="0" smtClean="0"/>
              <a:t>1.</a:t>
            </a:r>
            <a:r>
              <a:rPr lang="en-US" sz="800" b="1" dirty="0" smtClean="0"/>
              <a:t> </a:t>
            </a:r>
            <a:r>
              <a:rPr lang="de-DE" sz="800" dirty="0" smtClean="0"/>
              <a:t>Bitte lesen Sie diese Anleitung sorgfältig, bevor Sie das Produkt verwenden, um die ordnungsgemäße Verwendung des Kinderwagens zu gewährleisten und bewahren Sie diese für zukünftige Referenz.</a:t>
            </a:r>
            <a:endParaRPr lang="bg-BG" sz="800" dirty="0" smtClean="0"/>
          </a:p>
          <a:p>
            <a:pPr lvl="0"/>
            <a:r>
              <a:rPr lang="de-DE" sz="800" b="1" dirty="0" smtClean="0"/>
              <a:t>2. WARNUNG: NIE DAS KIND UNBEACHTET LASSEN!</a:t>
            </a:r>
            <a:endParaRPr lang="bg-BG" sz="800" dirty="0" smtClean="0"/>
          </a:p>
          <a:p>
            <a:pPr lvl="0"/>
            <a:r>
              <a:rPr lang="de-DE" sz="800" b="1" dirty="0" smtClean="0"/>
              <a:t>3. WARNUNG: Stellen Sie sich vor dem Gebrauch sicher, dass alle Verriegelungen Eeingestellt sind.</a:t>
            </a:r>
            <a:endParaRPr lang="bg-BG" sz="800" dirty="0" smtClean="0"/>
          </a:p>
          <a:p>
            <a:pPr lvl="0"/>
            <a:r>
              <a:rPr lang="de-DE" sz="800" b="1" dirty="0" smtClean="0"/>
              <a:t>4. WARNUNG: Um Verletzungen zu vermeiden, vergewissern Sie sich, dass das Kind beim Entfalten und Falten dieses Produkts in einem sicheren Abstand ist.</a:t>
            </a:r>
            <a:endParaRPr lang="bg-BG" sz="800" dirty="0" smtClean="0"/>
          </a:p>
          <a:p>
            <a:pPr lvl="0"/>
            <a:r>
              <a:rPr lang="de-DE" sz="800" b="1" dirty="0" smtClean="0"/>
              <a:t>5. WARNUNG: Lassen Sie das Kind nicht mit dem Produkt spielen.</a:t>
            </a:r>
            <a:endParaRPr lang="bg-BG" sz="800" dirty="0" smtClean="0"/>
          </a:p>
          <a:p>
            <a:pPr lvl="0"/>
            <a:r>
              <a:rPr lang="de-DE" sz="800" b="1" dirty="0" smtClean="0"/>
              <a:t>6. WARNUNG: Für Kinder im Sitzalter die Sicherheitgurt benutzen.</a:t>
            </a:r>
            <a:endParaRPr lang="bg-BG" sz="800" dirty="0" smtClean="0"/>
          </a:p>
          <a:p>
            <a:pPr lvl="0"/>
            <a:r>
              <a:rPr lang="de-DE" sz="800" b="1" dirty="0" smtClean="0"/>
              <a:t>7. WARNUNG: Stellen Sie sich sicher vor der Verwendung , dass der Korb, der Sitz und der Autokindersitz richtig eingebaut und verriegelt sind.</a:t>
            </a:r>
            <a:endParaRPr lang="bg-BG" sz="800" dirty="0" smtClean="0"/>
          </a:p>
          <a:p>
            <a:pPr lvl="0"/>
            <a:r>
              <a:rPr lang="de-DE" sz="800" b="1" dirty="0" smtClean="0"/>
              <a:t>8. Für Neugeborene bitte die Schlafposition benutzen.</a:t>
            </a:r>
            <a:endParaRPr lang="bg-BG" sz="800" dirty="0" smtClean="0"/>
          </a:p>
          <a:p>
            <a:pPr lvl="0"/>
            <a:r>
              <a:rPr lang="de-DE" sz="800" b="1" dirty="0" smtClean="0"/>
              <a:t>9. Die Feststellbremse soll ein sein, wenn Sie das Kind reinlegen oder rausnehmen.</a:t>
            </a:r>
            <a:endParaRPr lang="bg-BG" sz="800" dirty="0" smtClean="0"/>
          </a:p>
          <a:p>
            <a:pPr lvl="0"/>
            <a:r>
              <a:rPr lang="de-DE" sz="800" b="1" dirty="0" smtClean="0"/>
              <a:t>10. Jede Last an den Kinderwagen angehängt beinflusst die Stabilität.</a:t>
            </a:r>
            <a:endParaRPr lang="bg-BG" sz="800" dirty="0" smtClean="0"/>
          </a:p>
          <a:p>
            <a:pPr lvl="0"/>
            <a:r>
              <a:rPr lang="de-DE" sz="800" dirty="0" smtClean="0"/>
              <a:t>11. Der Kinderwagen nicht überladen. Andernfalls kann der Kinderwagen sich kippen und das Kind kann verletzt werden.</a:t>
            </a:r>
            <a:endParaRPr lang="bg-BG" sz="800" dirty="0" smtClean="0"/>
          </a:p>
          <a:p>
            <a:pPr lvl="0"/>
            <a:r>
              <a:rPr lang="de-DE" sz="800" dirty="0" smtClean="0"/>
              <a:t>12. Kein Zubehör benutzen, das nicht vom Herrsteller genehmigt ist.</a:t>
            </a:r>
            <a:endParaRPr lang="bg-BG" sz="800" dirty="0" smtClean="0"/>
          </a:p>
          <a:p>
            <a:pPr lvl="0"/>
            <a:r>
              <a:rPr lang="de-DE" sz="800" dirty="0" smtClean="0"/>
              <a:t>13. Bitte nur ein Kind in den Kinderwagen setzen. Nicht zulassen, dass mehrere Kinder gleichzeitig drin sind.</a:t>
            </a:r>
            <a:endParaRPr lang="bg-BG" sz="800" dirty="0" smtClean="0"/>
          </a:p>
          <a:p>
            <a:pPr lvl="0"/>
            <a:r>
              <a:rPr lang="de-DE" sz="800" dirty="0" smtClean="0"/>
              <a:t>14. Die max. Belastung des Kofferraums darf 3 kg nicht überschreiten. Überladen Sie den Gepäckraum nicht und legen Sie das Kind nicht drin. Falls diese Hinweise nicht beachtet werden, ist die Garantie ungültig.</a:t>
            </a:r>
          </a:p>
          <a:p>
            <a:r>
              <a:rPr lang="de-DE" sz="800" b="1" dirty="0" smtClean="0"/>
              <a:t>15. WARNUNG!Immer die Feststellbremse benutzen.</a:t>
            </a:r>
            <a:endParaRPr lang="bg-BG" sz="800" dirty="0" smtClean="0"/>
          </a:p>
        </p:txBody>
      </p:sp>
      <p:sp>
        <p:nvSpPr>
          <p:cNvPr id="18" name="TextBox 17"/>
          <p:cNvSpPr txBox="1"/>
          <p:nvPr/>
        </p:nvSpPr>
        <p:spPr>
          <a:xfrm>
            <a:off x="5004048" y="395546"/>
            <a:ext cx="3965123" cy="2464873"/>
          </a:xfrm>
          <a:prstGeom prst="rect">
            <a:avLst/>
          </a:prstGeom>
          <a:noFill/>
        </p:spPr>
        <p:txBody>
          <a:bodyPr wrap="square" rtlCol="0">
            <a:spAutoFit/>
          </a:bodyPr>
          <a:lstStyle/>
          <a:p>
            <a:pPr algn="just"/>
            <a:r>
              <a:rPr lang="de-DE" sz="800" dirty="0" smtClean="0"/>
              <a:t>Dieser Kinderwagen ist für Kinder im Alter zwischen </a:t>
            </a:r>
            <a:r>
              <a:rPr lang="bg-BG" sz="800" dirty="0" smtClean="0"/>
              <a:t>6</a:t>
            </a:r>
            <a:r>
              <a:rPr lang="de-DE" sz="800" dirty="0" smtClean="0"/>
              <a:t> - 36 Monaten, mit einem Höchstgewicht von 15 kg geeignet. Ein Fünf-Punkt-Gurt gewährleistet die Kindersicherheit. Die Positionen der Rückenlehne, der Fußstütze und der Baldachin sind verstellbar.</a:t>
            </a:r>
            <a:endParaRPr lang="bg-BG" sz="800" dirty="0" smtClean="0"/>
          </a:p>
          <a:p>
            <a:pPr algn="just"/>
            <a:r>
              <a:rPr lang="de-DE" sz="800" dirty="0" smtClean="0"/>
              <a:t>Der Sitz kann in zwei Positionen eingebaut werden, so dass das Kind in der Bewegungsrichtung oder gegenüber der Bewegungsrichtung zugewandt ist. Die Sicherung ist einstellbar und kann ausgebaut werden. Der Griff kann in die gewünschte Höhe eigestellt werden. Die vorne Räder können bis zum 360 Grad schwenken. Der Schieber kann ausgebaut werden, so dass der Kinderwagen Sportkinderwagen ist.</a:t>
            </a:r>
            <a:endParaRPr lang="bg-BG" sz="800" dirty="0" smtClean="0"/>
          </a:p>
          <a:p>
            <a:pPr algn="just"/>
            <a:r>
              <a:rPr lang="de-DE" sz="800" dirty="0" smtClean="0"/>
              <a:t>Ein Kindersitz kann drauf eingebaut werden. Der Kinderwagen ist laut des  EU Standards EN 1888:2018 hergestellt- „Austattung für Kindererziehung, Anforderungen für Sicherheit und Testmethoden“.</a:t>
            </a:r>
            <a:endParaRPr lang="bg-BG" sz="800" dirty="0" smtClean="0"/>
          </a:p>
          <a:p>
            <a:pPr algn="just"/>
            <a:r>
              <a:rPr lang="de-DE" sz="800" dirty="0" smtClean="0"/>
              <a:t>ACHTUNG! Ihr Kind ist maximal geschutzt wenn Sie sich an der Bedienungsanleitung und die Hinweise halten! Beachten Sie die Warnungen und nehmen Sie alle notwendigen Vorsorgemaßnahmen, um das Risiko einer Verletzung oder Beschädigung des Kindes zu vermeiden und seine Sicherheit zu gewährleisten! Falls die Hinweise nicht gefolgt sind, sind Sie selbst für die Sicherheit des Kindes verantwortlich! Stellen Sie sich sicher, dass Jeder, der der Kinderwagen benutzt, die Anleitung gelesen hat. Verwenden Sie keine Ersatztele oder Zubehör, die nicht vom Hersteller oder Händler zugelassen sind, da dies Ihr Kind gefährden kann und die Garantie ungültig machen kann.</a:t>
            </a:r>
            <a:endParaRPr lang="bg-BG" sz="800" dirty="0"/>
          </a:p>
        </p:txBody>
      </p:sp>
      <p:sp>
        <p:nvSpPr>
          <p:cNvPr id="19" name="TextBox 18"/>
          <p:cNvSpPr txBox="1"/>
          <p:nvPr/>
        </p:nvSpPr>
        <p:spPr>
          <a:xfrm>
            <a:off x="4806048" y="10380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DE</a:t>
            </a:r>
          </a:p>
        </p:txBody>
      </p:sp>
    </p:spTree>
    <p:extLst>
      <p:ext uri="{BB962C8B-B14F-4D97-AF65-F5344CB8AC3E}">
        <p14:creationId xmlns:p14="http://schemas.microsoft.com/office/powerpoint/2010/main" val="20693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user\Desktop\b_2-assembly\B2_12.jpg"/>
          <p:cNvPicPr>
            <a:picLocks noChangeAspect="1" noChangeArrowheads="1"/>
          </p:cNvPicPr>
          <p:nvPr/>
        </p:nvPicPr>
        <p:blipFill>
          <a:blip r:embed="rId2" cstate="print"/>
          <a:srcRect/>
          <a:stretch>
            <a:fillRect/>
          </a:stretch>
        </p:blipFill>
        <p:spPr bwMode="auto">
          <a:xfrm>
            <a:off x="755576" y="285349"/>
            <a:ext cx="2786062" cy="1009650"/>
          </a:xfrm>
          <a:prstGeom prst="rect">
            <a:avLst/>
          </a:prstGeom>
          <a:noFill/>
        </p:spPr>
      </p:pic>
      <p:sp>
        <p:nvSpPr>
          <p:cNvPr id="3" name="Rectangle 2"/>
          <p:cNvSpPr/>
          <p:nvPr/>
        </p:nvSpPr>
        <p:spPr>
          <a:xfrm>
            <a:off x="179512" y="-2683"/>
            <a:ext cx="3960000" cy="230832"/>
          </a:xfrm>
          <a:prstGeom prst="rect">
            <a:avLst/>
          </a:prstGeom>
        </p:spPr>
        <p:txBody>
          <a:bodyPr>
            <a:spAutoFit/>
          </a:bodyPr>
          <a:lstStyle/>
          <a:p>
            <a:pPr algn="ctr"/>
            <a:r>
              <a:rPr lang="en-US" sz="900" b="1" dirty="0" err="1"/>
              <a:t>Cinturón</a:t>
            </a:r>
            <a:r>
              <a:rPr lang="en-US" sz="900" b="1" dirty="0"/>
              <a:t> de </a:t>
            </a:r>
            <a:r>
              <a:rPr lang="en-US" sz="900" b="1" dirty="0" err="1"/>
              <a:t>seguridad</a:t>
            </a:r>
            <a:endParaRPr lang="ru-RU" sz="900" b="1" dirty="0"/>
          </a:p>
        </p:txBody>
      </p:sp>
      <p:pic>
        <p:nvPicPr>
          <p:cNvPr id="4" name="Picture 3" descr="C:\Users\user\Desktop\black moni version_2015.jpg"/>
          <p:cNvPicPr>
            <a:picLocks noChangeAspect="1" noChangeArrowheads="1"/>
          </p:cNvPicPr>
          <p:nvPr/>
        </p:nvPicPr>
        <p:blipFill>
          <a:blip r:embed="rId3" cstate="print"/>
          <a:srcRect/>
          <a:stretch>
            <a:fillRect/>
          </a:stretch>
        </p:blipFill>
        <p:spPr bwMode="auto">
          <a:xfrm>
            <a:off x="3275416" y="5633919"/>
            <a:ext cx="864096" cy="864096"/>
          </a:xfrm>
          <a:prstGeom prst="rect">
            <a:avLst/>
          </a:prstGeom>
          <a:noFill/>
        </p:spPr>
      </p:pic>
      <p:sp>
        <p:nvSpPr>
          <p:cNvPr id="5" name="Rectangle 4"/>
          <p:cNvSpPr/>
          <p:nvPr/>
        </p:nvSpPr>
        <p:spPr>
          <a:xfrm>
            <a:off x="179512" y="1366809"/>
            <a:ext cx="3960000" cy="355738"/>
          </a:xfrm>
          <a:prstGeom prst="rect">
            <a:avLst/>
          </a:prstGeom>
        </p:spPr>
        <p:txBody>
          <a:bodyPr wrap="square">
            <a:spAutoFit/>
          </a:bodyPr>
          <a:lstStyle/>
          <a:p>
            <a:pPr algn="just">
              <a:lnSpc>
                <a:spcPct val="107000"/>
              </a:lnSpc>
              <a:spcAft>
                <a:spcPts val="800"/>
              </a:spcAft>
            </a:pPr>
            <a:r>
              <a:rPr lang="es-ES" sz="800" dirty="0">
                <a:ea typeface="Calibri" panose="020F0502020204030204" pitchFamily="34" charset="0"/>
                <a:cs typeface="Times New Roman" panose="02020603050405020304" pitchFamily="18" charset="0"/>
              </a:rPr>
              <a:t>¡</a:t>
            </a:r>
            <a:r>
              <a:rPr lang="es-ES" sz="800" b="1" dirty="0">
                <a:ea typeface="Calibri" panose="020F0502020204030204" pitchFamily="34" charset="0"/>
                <a:cs typeface="Times New Roman" panose="02020603050405020304" pitchFamily="18" charset="0"/>
              </a:rPr>
              <a:t>Precaución</a:t>
            </a:r>
            <a:r>
              <a:rPr lang="es-ES" sz="800" dirty="0">
                <a:ea typeface="Calibri" panose="020F0502020204030204" pitchFamily="34" charset="0"/>
                <a:cs typeface="Times New Roman" panose="02020603050405020304" pitchFamily="18" charset="0"/>
              </a:rPr>
              <a:t>! Para una seguridad mayor siempre utilice los cinturones de seguridad y fije el cinturón de seguridad al cinturón de entrepiernas del niño.</a:t>
            </a:r>
            <a:endParaRPr lang="en-US" sz="800" dirty="0">
              <a:effectLst/>
              <a:ea typeface="Calibri" panose="020F0502020204030204" pitchFamily="34" charset="0"/>
              <a:cs typeface="Times New Roman" panose="02020603050405020304" pitchFamily="18" charset="0"/>
            </a:endParaRPr>
          </a:p>
        </p:txBody>
      </p:sp>
      <p:sp>
        <p:nvSpPr>
          <p:cNvPr id="6" name="Rectangle 5"/>
          <p:cNvSpPr/>
          <p:nvPr/>
        </p:nvSpPr>
        <p:spPr>
          <a:xfrm>
            <a:off x="179512" y="1738781"/>
            <a:ext cx="3960000" cy="3824124"/>
          </a:xfrm>
          <a:prstGeom prst="rect">
            <a:avLst/>
          </a:prstGeom>
        </p:spPr>
        <p:txBody>
          <a:bodyPr>
            <a:spAutoFit/>
          </a:bodyPr>
          <a:lstStyle/>
          <a:p>
            <a:pPr algn="ctr"/>
            <a:r>
              <a:rPr lang="es-ES" sz="1050" b="1" dirty="0"/>
              <a:t>V. INSTRUCCIONES DE MANTENIMIENTO Y </a:t>
            </a:r>
            <a:r>
              <a:rPr lang="es-ES" sz="1050" b="1" dirty="0" smtClean="0"/>
              <a:t>PREVENCIÓN</a:t>
            </a:r>
          </a:p>
          <a:p>
            <a:pPr algn="just"/>
            <a:r>
              <a:rPr lang="es-ES" sz="800" dirty="0"/>
              <a:t>1. Asegúrese de forma regular de que los mecanismos de cierre, los frenos, los cinturones de seguridad y las cerraduras, los acoplamientos y los mecanismos de sujeción funcionan correctamente y no están desgastados ni dañados.</a:t>
            </a:r>
          </a:p>
          <a:p>
            <a:pPr algn="just"/>
            <a:r>
              <a:rPr lang="es-ES" sz="800" dirty="0"/>
              <a:t>2. En caso de detectar partes aflojadas, rotas o dañadas, esas deben repararse solo por un taller autorizado, o cambiados con partes originales. En el caso contrario, la garantía del carrito se le anulará.</a:t>
            </a:r>
          </a:p>
          <a:p>
            <a:pPr algn="just"/>
            <a:r>
              <a:rPr lang="es-ES" sz="800" dirty="0"/>
              <a:t>3. No modifique la estructura, ni cambie las partes desgastadas con partes que no sean adecuadas u originales. Esto puede perjudicar al funcionamiento del carrito y llevar a lesiones para su niño. Así también puede causar que la garantía del carrito se anule.</a:t>
            </a:r>
          </a:p>
          <a:p>
            <a:pPr algn="just"/>
            <a:r>
              <a:rPr lang="es-ES" sz="800" dirty="0"/>
              <a:t>4. Utilice un paño de algodón o esponja suave y mojada para limpiar la tapicería, las partes de plástico y metal del producto que están ensuciadas.</a:t>
            </a:r>
          </a:p>
          <a:p>
            <a:pPr algn="just"/>
            <a:r>
              <a:rPr lang="es-ES" sz="800" dirty="0"/>
              <a:t>5. Nunca limpie con detergentes abrasivos o detergentes con lejía, amoniaco o alcohol. NO lave en la lavadora las partes que se pueden quitar, ni los accesorios como la capota, etc., porque esos pueden sufrir daño. En el caso contrario la garantía se le anulará.</a:t>
            </a:r>
          </a:p>
          <a:p>
            <a:pPr algn="just"/>
            <a:r>
              <a:rPr lang="es-ES" sz="800" dirty="0"/>
              <a:t>6. Siempre después de haberlo limpiado deje al carrito hasta que se seque completamente antes de utilizarlo de nuevo o guardarlo.</a:t>
            </a:r>
          </a:p>
          <a:p>
            <a:pPr algn="just"/>
            <a:r>
              <a:rPr lang="es-ES" sz="800" dirty="0"/>
              <a:t>7. Guarde el carrito en lugares que no sean al aire libre. Los impactos ambientales como el aire del mar, las carreteras con sal echada, la lluvia ácida, etc., así como el almacenamiento en aire libre, provocan corrosión.</a:t>
            </a:r>
          </a:p>
          <a:p>
            <a:pPr algn="just"/>
            <a:r>
              <a:rPr lang="es-ES" sz="800" dirty="0"/>
              <a:t>8. No guarde el carrito en un ambiente húmedo. Si ha utilizado el carro en un ambiente húmedo, debe desplegarlo, secarlo con un paño seco y dejar que se seque completamente de forma completamente natural. Es posible que salga molde en el carro, si lo mantenga húmedo.</a:t>
            </a:r>
          </a:p>
          <a:p>
            <a:pPr algn="just"/>
            <a:r>
              <a:rPr lang="es-ES" sz="800" dirty="0"/>
              <a:t>9. La exposición excesiva al sol contribuye al envejecimiento más rápido de las piezas de plástico y al desvanecimiento de los tejidos.</a:t>
            </a:r>
          </a:p>
          <a:p>
            <a:pPr algn="just"/>
            <a:r>
              <a:rPr lang="es-ES" sz="800" dirty="0"/>
              <a:t>10. No coloque otros artículos en/sobre el carrito como equipaje y bolsas de compras, bolsos de mano, etc., durante el almacenamiento o la utilización, porque esto puede causarle daños y también lesiones al niño. Al no cumplir con estas instrucciones, la garantía se anulará.</a:t>
            </a:r>
          </a:p>
        </p:txBody>
      </p:sp>
      <p:sp>
        <p:nvSpPr>
          <p:cNvPr id="7" name="TextBox 6"/>
          <p:cNvSpPr txBox="1"/>
          <p:nvPr/>
        </p:nvSpPr>
        <p:spPr>
          <a:xfrm>
            <a:off x="179512" y="5607129"/>
            <a:ext cx="2765224" cy="707886"/>
          </a:xfrm>
          <a:prstGeom prst="rect">
            <a:avLst/>
          </a:prstGeom>
          <a:noFill/>
        </p:spPr>
        <p:txBody>
          <a:bodyPr wrap="square" rtlCol="0">
            <a:spAutoFit/>
          </a:bodyPr>
          <a:lstStyle/>
          <a:p>
            <a:r>
              <a:rPr lang="en-US" sz="1000" b="1" dirty="0" err="1">
                <a:latin typeface="+mj-lt"/>
                <a:cs typeface="Arial" pitchFamily="34" charset="0"/>
              </a:rPr>
              <a:t>Importador</a:t>
            </a:r>
            <a:r>
              <a:rPr lang="en-US" sz="1000" b="1" dirty="0">
                <a:latin typeface="+mj-lt"/>
                <a:cs typeface="Arial" pitchFamily="34" charset="0"/>
              </a:rPr>
              <a:t>: Moni Trade Ltd </a:t>
            </a:r>
          </a:p>
          <a:p>
            <a:r>
              <a:rPr lang="en-US" sz="1000" b="1" dirty="0" err="1">
                <a:latin typeface="+mj-lt"/>
                <a:cs typeface="Arial" pitchFamily="34" charset="0"/>
              </a:rPr>
              <a:t>Dirección</a:t>
            </a:r>
            <a:r>
              <a:rPr lang="en-US" sz="1000" b="1" dirty="0">
                <a:latin typeface="+mj-lt"/>
                <a:cs typeface="Arial" pitchFamily="34" charset="0"/>
              </a:rPr>
              <a:t>: Sofia, </a:t>
            </a:r>
            <a:r>
              <a:rPr lang="en-US" sz="1000" b="1" dirty="0" err="1">
                <a:latin typeface="+mj-lt"/>
                <a:cs typeface="Arial" pitchFamily="34" charset="0"/>
              </a:rPr>
              <a:t>kv</a:t>
            </a:r>
            <a:r>
              <a:rPr lang="en-US" sz="1000" b="1" dirty="0">
                <a:latin typeface="+mj-lt"/>
                <a:cs typeface="Arial" pitchFamily="34" charset="0"/>
              </a:rPr>
              <a:t>. </a:t>
            </a:r>
            <a:r>
              <a:rPr lang="en-US" sz="1000" b="1" dirty="0" err="1">
                <a:latin typeface="+mj-lt"/>
                <a:cs typeface="Arial" pitchFamily="34" charset="0"/>
              </a:rPr>
              <a:t>Trebich</a:t>
            </a:r>
            <a:r>
              <a:rPr lang="en-US" sz="1000" b="1" dirty="0">
                <a:latin typeface="+mj-lt"/>
                <a:cs typeface="Arial" pitchFamily="34" charset="0"/>
              </a:rPr>
              <a:t>, </a:t>
            </a:r>
            <a:r>
              <a:rPr lang="en-US" sz="1000" b="1" dirty="0" err="1">
                <a:latin typeface="+mj-lt"/>
                <a:cs typeface="Arial" pitchFamily="34" charset="0"/>
              </a:rPr>
              <a:t>Stopanski</a:t>
            </a:r>
            <a:r>
              <a:rPr lang="en-US" sz="1000" b="1" dirty="0">
                <a:latin typeface="+mj-lt"/>
                <a:cs typeface="Arial" pitchFamily="34" charset="0"/>
              </a:rPr>
              <a:t> </a:t>
            </a:r>
            <a:r>
              <a:rPr lang="en-US" sz="1000" b="1" dirty="0" err="1">
                <a:latin typeface="+mj-lt"/>
                <a:cs typeface="Arial" pitchFamily="34" charset="0"/>
              </a:rPr>
              <a:t>dvor</a:t>
            </a:r>
            <a:endParaRPr lang="en-US" sz="1000" b="1" dirty="0">
              <a:latin typeface="+mj-lt"/>
              <a:cs typeface="Arial" pitchFamily="34" charset="0"/>
            </a:endParaRPr>
          </a:p>
          <a:p>
            <a:r>
              <a:rPr lang="en-US" sz="1000" b="1" dirty="0">
                <a:latin typeface="+mj-lt"/>
                <a:cs typeface="Arial" pitchFamily="34" charset="0"/>
              </a:rPr>
              <a:t>tel.: 02 / 936 07 90; fax: 02/ 936 07 95</a:t>
            </a:r>
          </a:p>
          <a:p>
            <a:r>
              <a:rPr lang="en-US" sz="1000" b="1" dirty="0">
                <a:latin typeface="+mj-lt"/>
                <a:cs typeface="Arial" pitchFamily="34" charset="0"/>
              </a:rPr>
              <a:t>www.moni.bg</a:t>
            </a:r>
          </a:p>
        </p:txBody>
      </p:sp>
      <p:sp>
        <p:nvSpPr>
          <p:cNvPr id="8" name="TextBox 7"/>
          <p:cNvSpPr txBox="1"/>
          <p:nvPr/>
        </p:nvSpPr>
        <p:spPr>
          <a:xfrm>
            <a:off x="179512" y="6548540"/>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15</a:t>
            </a:r>
            <a:endParaRPr lang="bg-BG" sz="900" b="1" dirty="0">
              <a:cs typeface="Arial" pitchFamily="34" charset="0"/>
            </a:endParaRPr>
          </a:p>
        </p:txBody>
      </p:sp>
      <p:sp>
        <p:nvSpPr>
          <p:cNvPr id="16" name="TextBox 15"/>
          <p:cNvSpPr txBox="1"/>
          <p:nvPr/>
        </p:nvSpPr>
        <p:spPr>
          <a:xfrm>
            <a:off x="8559699" y="6548540"/>
            <a:ext cx="360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24</a:t>
            </a:r>
            <a:endParaRPr lang="bg-BG" sz="900" b="1" dirty="0">
              <a:latin typeface="Arial" pitchFamily="34" charset="0"/>
              <a:cs typeface="Arial" pitchFamily="34" charset="0"/>
            </a:endParaRPr>
          </a:p>
        </p:txBody>
      </p:sp>
      <p:pic>
        <p:nvPicPr>
          <p:cNvPr id="17" name="Picture 4" descr="C:\Users\user\Desktop\stroller - B-1\Picture_9.jpg"/>
          <p:cNvPicPr>
            <a:picLocks noChangeAspect="1" noChangeArrowheads="1"/>
          </p:cNvPicPr>
          <p:nvPr/>
        </p:nvPicPr>
        <p:blipFill>
          <a:blip r:embed="rId4" cstate="print"/>
          <a:srcRect/>
          <a:stretch>
            <a:fillRect/>
          </a:stretch>
        </p:blipFill>
        <p:spPr bwMode="auto">
          <a:xfrm>
            <a:off x="5256160" y="13391"/>
            <a:ext cx="2145563" cy="1137775"/>
          </a:xfrm>
          <a:prstGeom prst="rect">
            <a:avLst/>
          </a:prstGeom>
          <a:noFill/>
        </p:spPr>
      </p:pic>
      <p:sp>
        <p:nvSpPr>
          <p:cNvPr id="18" name="TextBox 17"/>
          <p:cNvSpPr txBox="1"/>
          <p:nvPr/>
        </p:nvSpPr>
        <p:spPr>
          <a:xfrm>
            <a:off x="7340985" y="366599"/>
            <a:ext cx="1578714" cy="584775"/>
          </a:xfrm>
          <a:prstGeom prst="rect">
            <a:avLst/>
          </a:prstGeom>
          <a:noFill/>
        </p:spPr>
        <p:txBody>
          <a:bodyPr wrap="square" rtlCol="0">
            <a:spAutoFit/>
          </a:bodyPr>
          <a:lstStyle/>
          <a:p>
            <a:pPr algn="just"/>
            <a:r>
              <a:rPr lang="de-DE" sz="800" dirty="0"/>
              <a:t>(3)   Pliați așa cum se arată în imagine. Închideți căruciorul complet cu ajutorul cârligului pentru a nu se desface.</a:t>
            </a:r>
            <a:endParaRPr lang="bg-BG" sz="800" dirty="0"/>
          </a:p>
        </p:txBody>
      </p:sp>
      <p:sp>
        <p:nvSpPr>
          <p:cNvPr id="19" name="TextBox 18"/>
          <p:cNvSpPr txBox="1"/>
          <p:nvPr/>
        </p:nvSpPr>
        <p:spPr>
          <a:xfrm>
            <a:off x="5256160" y="1195557"/>
            <a:ext cx="3960000" cy="230832"/>
          </a:xfrm>
          <a:prstGeom prst="rect">
            <a:avLst/>
          </a:prstGeom>
          <a:noFill/>
        </p:spPr>
        <p:txBody>
          <a:bodyPr wrap="square" rtlCol="0">
            <a:spAutoFit/>
          </a:bodyPr>
          <a:lstStyle/>
          <a:p>
            <a:pPr algn="ctr"/>
            <a:r>
              <a:rPr lang="de-DE" sz="900" b="1" dirty="0"/>
              <a:t>Centura de siguranță</a:t>
            </a:r>
            <a:endParaRPr lang="en-US" sz="900" dirty="0"/>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1423091"/>
            <a:ext cx="2448000" cy="894519"/>
          </a:xfrm>
          <a:prstGeom prst="rect">
            <a:avLst/>
          </a:prstGeom>
        </p:spPr>
      </p:pic>
      <p:sp>
        <p:nvSpPr>
          <p:cNvPr id="28" name="TextBox 27"/>
          <p:cNvSpPr txBox="1"/>
          <p:nvPr/>
        </p:nvSpPr>
        <p:spPr>
          <a:xfrm>
            <a:off x="5075541" y="2252932"/>
            <a:ext cx="3960000" cy="338554"/>
          </a:xfrm>
          <a:prstGeom prst="rect">
            <a:avLst/>
          </a:prstGeom>
          <a:noFill/>
        </p:spPr>
        <p:txBody>
          <a:bodyPr wrap="square" rtlCol="0">
            <a:spAutoFit/>
          </a:bodyPr>
          <a:lstStyle/>
          <a:p>
            <a:r>
              <a:rPr lang="de-DE" sz="800" b="1" dirty="0"/>
              <a:t>Atenție: </a:t>
            </a:r>
            <a:r>
              <a:rPr lang="de-DE" sz="800" dirty="0"/>
              <a:t>din motive de siguranță, utilizați întotdeauna centurile de siguranță și atașați centura de siguranță la cureaua dintre picioarele copilului.</a:t>
            </a:r>
            <a:endParaRPr lang="en-US" sz="800" dirty="0"/>
          </a:p>
        </p:txBody>
      </p:sp>
      <p:sp>
        <p:nvSpPr>
          <p:cNvPr id="29" name="Rectangle 28"/>
          <p:cNvSpPr/>
          <p:nvPr/>
        </p:nvSpPr>
        <p:spPr>
          <a:xfrm>
            <a:off x="4959419" y="2528155"/>
            <a:ext cx="3960280" cy="3677930"/>
          </a:xfrm>
          <a:prstGeom prst="rect">
            <a:avLst/>
          </a:prstGeom>
        </p:spPr>
        <p:txBody>
          <a:bodyPr wrap="square">
            <a:spAutoFit/>
          </a:bodyPr>
          <a:lstStyle/>
          <a:p>
            <a:pPr algn="ctr"/>
            <a:r>
              <a:rPr lang="en-US" sz="900" b="1" dirty="0"/>
              <a:t>V. INSTRUCȚIUNI PENTRU ÎNTREȚINERE ȘI PREVENIRE</a:t>
            </a:r>
          </a:p>
          <a:p>
            <a:pPr algn="just"/>
            <a:r>
              <a:rPr lang="en-US" sz="800" dirty="0"/>
              <a:t>1. </a:t>
            </a:r>
            <a:r>
              <a:rPr lang="en-US" sz="800" dirty="0" err="1"/>
              <a:t>Verificați</a:t>
            </a:r>
            <a:r>
              <a:rPr lang="en-US" sz="800" dirty="0"/>
              <a:t> </a:t>
            </a:r>
            <a:r>
              <a:rPr lang="en-US" sz="800" dirty="0" err="1"/>
              <a:t>regulat</a:t>
            </a:r>
            <a:r>
              <a:rPr lang="en-US" sz="800" dirty="0"/>
              <a:t> </a:t>
            </a:r>
            <a:r>
              <a:rPr lang="en-US" sz="800" dirty="0" err="1"/>
              <a:t>mecanismele</a:t>
            </a:r>
            <a:r>
              <a:rPr lang="en-US" sz="800" dirty="0"/>
              <a:t> de </a:t>
            </a:r>
            <a:r>
              <a:rPr lang="en-US" sz="800" dirty="0" err="1"/>
              <a:t>blocare</a:t>
            </a:r>
            <a:r>
              <a:rPr lang="en-US" sz="800" dirty="0"/>
              <a:t> </a:t>
            </a:r>
            <a:r>
              <a:rPr lang="en-US" sz="800" dirty="0" err="1"/>
              <a:t>și</a:t>
            </a:r>
            <a:r>
              <a:rPr lang="en-US" sz="800" dirty="0"/>
              <a:t> de </a:t>
            </a:r>
            <a:r>
              <a:rPr lang="en-US" sz="800" dirty="0" err="1"/>
              <a:t>conectare</a:t>
            </a:r>
            <a:r>
              <a:rPr lang="en-US" sz="800" dirty="0"/>
              <a:t>, </a:t>
            </a:r>
            <a:r>
              <a:rPr lang="en-US" sz="800" dirty="0" err="1"/>
              <a:t>încuiere</a:t>
            </a:r>
            <a:r>
              <a:rPr lang="en-US" sz="800" dirty="0"/>
              <a:t> </a:t>
            </a:r>
            <a:r>
              <a:rPr lang="en-US" sz="800" dirty="0" err="1"/>
              <a:t>și</a:t>
            </a:r>
            <a:r>
              <a:rPr lang="en-US" sz="800" dirty="0"/>
              <a:t> </a:t>
            </a:r>
            <a:r>
              <a:rPr lang="en-US" sz="800" dirty="0" err="1"/>
              <a:t>reglare</a:t>
            </a:r>
            <a:r>
              <a:rPr lang="en-US" sz="800" dirty="0"/>
              <a:t>, </a:t>
            </a:r>
            <a:r>
              <a:rPr lang="en-US" sz="800" dirty="0" err="1"/>
              <a:t>frânele</a:t>
            </a:r>
            <a:r>
              <a:rPr lang="en-US" sz="800" dirty="0"/>
              <a:t>, </a:t>
            </a:r>
            <a:r>
              <a:rPr lang="en-US" sz="800" dirty="0" err="1"/>
              <a:t>centurile</a:t>
            </a:r>
            <a:r>
              <a:rPr lang="en-US" sz="800" dirty="0"/>
              <a:t> de </a:t>
            </a:r>
            <a:r>
              <a:rPr lang="en-US" sz="800" dirty="0" err="1"/>
              <a:t>siguranță</a:t>
            </a:r>
            <a:r>
              <a:rPr lang="en-US" sz="800" dirty="0"/>
              <a:t> </a:t>
            </a:r>
            <a:r>
              <a:rPr lang="en-US" sz="800" dirty="0" err="1"/>
              <a:t>și</a:t>
            </a:r>
            <a:r>
              <a:rPr lang="en-US" sz="800" dirty="0"/>
              <a:t> </a:t>
            </a:r>
            <a:r>
              <a:rPr lang="en-US" sz="800" dirty="0" err="1"/>
              <a:t>tapițeria</a:t>
            </a:r>
            <a:r>
              <a:rPr lang="en-US" sz="800" dirty="0"/>
              <a:t> </a:t>
            </a:r>
            <a:r>
              <a:rPr lang="en-US" sz="800" dirty="0" err="1"/>
              <a:t>pentru</a:t>
            </a:r>
            <a:r>
              <a:rPr lang="en-US" sz="800" dirty="0"/>
              <a:t> a </a:t>
            </a:r>
            <a:r>
              <a:rPr lang="en-US" sz="800" dirty="0" err="1"/>
              <a:t>vă</a:t>
            </a:r>
            <a:r>
              <a:rPr lang="en-US" sz="800" dirty="0"/>
              <a:t> </a:t>
            </a:r>
            <a:r>
              <a:rPr lang="en-US" sz="800" dirty="0" err="1"/>
              <a:t>asigura</a:t>
            </a:r>
            <a:r>
              <a:rPr lang="en-US" sz="800" dirty="0"/>
              <a:t> </a:t>
            </a:r>
            <a:r>
              <a:rPr lang="en-US" sz="800" dirty="0" err="1"/>
              <a:t>că</a:t>
            </a:r>
            <a:r>
              <a:rPr lang="en-US" sz="800" dirty="0"/>
              <a:t> </a:t>
            </a:r>
            <a:r>
              <a:rPr lang="en-US" sz="800" dirty="0" err="1"/>
              <a:t>acestea</a:t>
            </a:r>
            <a:r>
              <a:rPr lang="en-US" sz="800" dirty="0"/>
              <a:t> nu </a:t>
            </a:r>
            <a:r>
              <a:rPr lang="en-US" sz="800" dirty="0" err="1"/>
              <a:t>sunt</a:t>
            </a:r>
            <a:r>
              <a:rPr lang="en-US" sz="800" dirty="0"/>
              <a:t> deteriorate, </a:t>
            </a:r>
            <a:r>
              <a:rPr lang="en-US" sz="800" dirty="0" err="1"/>
              <a:t>uzate</a:t>
            </a:r>
            <a:r>
              <a:rPr lang="en-US" sz="800" dirty="0"/>
              <a:t> </a:t>
            </a:r>
            <a:r>
              <a:rPr lang="en-US" sz="800" dirty="0" err="1"/>
              <a:t>sau</a:t>
            </a:r>
            <a:r>
              <a:rPr lang="en-US" sz="800" dirty="0"/>
              <a:t> </a:t>
            </a:r>
            <a:r>
              <a:rPr lang="en-US" sz="800" dirty="0" err="1"/>
              <a:t>stricate</a:t>
            </a:r>
            <a:r>
              <a:rPr lang="en-US" sz="800" dirty="0"/>
              <a:t> </a:t>
            </a:r>
            <a:r>
              <a:rPr lang="en-US" sz="800" dirty="0" err="1"/>
              <a:t>și</a:t>
            </a:r>
            <a:r>
              <a:rPr lang="en-US" sz="800" dirty="0"/>
              <a:t> </a:t>
            </a:r>
            <a:r>
              <a:rPr lang="en-US" sz="800" dirty="0" err="1"/>
              <a:t>că</a:t>
            </a:r>
            <a:r>
              <a:rPr lang="en-US" sz="800" dirty="0"/>
              <a:t> </a:t>
            </a:r>
            <a:r>
              <a:rPr lang="en-US" sz="800" dirty="0" err="1"/>
              <a:t>utilizarea</a:t>
            </a:r>
            <a:r>
              <a:rPr lang="en-US" sz="800" dirty="0"/>
              <a:t> </a:t>
            </a:r>
            <a:r>
              <a:rPr lang="en-US" sz="800" dirty="0" err="1"/>
              <a:t>lor</a:t>
            </a:r>
            <a:r>
              <a:rPr lang="en-US" sz="800" dirty="0"/>
              <a:t> </a:t>
            </a:r>
            <a:r>
              <a:rPr lang="en-US" sz="800" dirty="0" err="1"/>
              <a:t>este</a:t>
            </a:r>
            <a:r>
              <a:rPr lang="en-US" sz="800" dirty="0"/>
              <a:t> </a:t>
            </a:r>
            <a:r>
              <a:rPr lang="en-US" sz="800" dirty="0" err="1"/>
              <a:t>în</a:t>
            </a:r>
            <a:r>
              <a:rPr lang="en-US" sz="800" dirty="0"/>
              <a:t> </a:t>
            </a:r>
            <a:r>
              <a:rPr lang="en-US" sz="800" dirty="0" err="1"/>
              <a:t>siguranță</a:t>
            </a:r>
            <a:r>
              <a:rPr lang="en-US" sz="800" dirty="0"/>
              <a:t>.</a:t>
            </a:r>
          </a:p>
          <a:p>
            <a:pPr algn="just"/>
            <a:r>
              <a:rPr lang="en-US" sz="800" dirty="0"/>
              <a:t>2. </a:t>
            </a:r>
            <a:r>
              <a:rPr lang="en-US" sz="800" dirty="0" err="1"/>
              <a:t>Dacă</a:t>
            </a:r>
            <a:r>
              <a:rPr lang="en-US" sz="800" dirty="0"/>
              <a:t> </a:t>
            </a:r>
            <a:r>
              <a:rPr lang="en-US" sz="800" dirty="0" err="1"/>
              <a:t>găsiți</a:t>
            </a:r>
            <a:r>
              <a:rPr lang="en-US" sz="800" dirty="0"/>
              <a:t> </a:t>
            </a:r>
            <a:r>
              <a:rPr lang="en-US" sz="800" dirty="0" err="1"/>
              <a:t>piese</a:t>
            </a:r>
            <a:r>
              <a:rPr lang="en-US" sz="800" dirty="0"/>
              <a:t> </a:t>
            </a:r>
            <a:r>
              <a:rPr lang="en-US" sz="800" dirty="0" err="1"/>
              <a:t>slăbite</a:t>
            </a:r>
            <a:r>
              <a:rPr lang="en-US" sz="800" dirty="0"/>
              <a:t>, </a:t>
            </a:r>
            <a:r>
              <a:rPr lang="en-US" sz="800" dirty="0" err="1"/>
              <a:t>rupte</a:t>
            </a:r>
            <a:r>
              <a:rPr lang="en-US" sz="800" dirty="0"/>
              <a:t> </a:t>
            </a:r>
            <a:r>
              <a:rPr lang="en-US" sz="800" dirty="0" err="1"/>
              <a:t>sau</a:t>
            </a:r>
            <a:r>
              <a:rPr lang="en-US" sz="800" dirty="0"/>
              <a:t> deteriorate, </a:t>
            </a:r>
            <a:r>
              <a:rPr lang="en-US" sz="800" dirty="0" err="1"/>
              <a:t>acestea</a:t>
            </a:r>
            <a:r>
              <a:rPr lang="en-US" sz="800" dirty="0"/>
              <a:t> </a:t>
            </a:r>
            <a:r>
              <a:rPr lang="en-US" sz="800" dirty="0" err="1"/>
              <a:t>trebuie</a:t>
            </a:r>
            <a:r>
              <a:rPr lang="en-US" sz="800" dirty="0"/>
              <a:t> </a:t>
            </a:r>
            <a:r>
              <a:rPr lang="en-US" sz="800" dirty="0" err="1"/>
              <a:t>reparate</a:t>
            </a:r>
            <a:r>
              <a:rPr lang="en-US" sz="800" dirty="0"/>
              <a:t> de un </a:t>
            </a:r>
            <a:r>
              <a:rPr lang="en-US" sz="800" dirty="0" err="1"/>
              <a:t>servise</a:t>
            </a:r>
            <a:r>
              <a:rPr lang="en-US" sz="800" dirty="0"/>
              <a:t> </a:t>
            </a:r>
            <a:r>
              <a:rPr lang="en-US" sz="800" dirty="0" err="1"/>
              <a:t>autorizat</a:t>
            </a:r>
            <a:r>
              <a:rPr lang="en-US" sz="800" dirty="0"/>
              <a:t> </a:t>
            </a:r>
            <a:r>
              <a:rPr lang="en-US" sz="800" dirty="0" err="1"/>
              <a:t>sau</a:t>
            </a:r>
            <a:r>
              <a:rPr lang="en-US" sz="800" dirty="0"/>
              <a:t> </a:t>
            </a:r>
            <a:r>
              <a:rPr lang="en-US" sz="800" dirty="0" err="1"/>
              <a:t>înlocuite</a:t>
            </a:r>
            <a:r>
              <a:rPr lang="en-US" sz="800" dirty="0"/>
              <a:t> cu </a:t>
            </a:r>
            <a:r>
              <a:rPr lang="en-US" sz="800" dirty="0" err="1"/>
              <a:t>piese</a:t>
            </a:r>
            <a:r>
              <a:rPr lang="en-US" sz="800" dirty="0"/>
              <a:t> </a:t>
            </a:r>
            <a:r>
              <a:rPr lang="en-US" sz="800" dirty="0" err="1"/>
              <a:t>originale</a:t>
            </a:r>
            <a:r>
              <a:rPr lang="en-US" sz="800" dirty="0"/>
              <a:t>. </a:t>
            </a:r>
            <a:r>
              <a:rPr lang="en-US" sz="800" dirty="0" err="1"/>
              <a:t>În</a:t>
            </a:r>
            <a:r>
              <a:rPr lang="en-US" sz="800" dirty="0"/>
              <a:t> </a:t>
            </a:r>
            <a:r>
              <a:rPr lang="en-US" sz="800" dirty="0" err="1"/>
              <a:t>caz</a:t>
            </a:r>
            <a:r>
              <a:rPr lang="en-US" sz="800" dirty="0"/>
              <a:t> </a:t>
            </a:r>
            <a:r>
              <a:rPr lang="en-US" sz="800" dirty="0" err="1"/>
              <a:t>contrar</a:t>
            </a:r>
            <a:r>
              <a:rPr lang="en-US" sz="800" dirty="0"/>
              <a:t>, </a:t>
            </a:r>
            <a:r>
              <a:rPr lang="en-US" sz="800" dirty="0" err="1"/>
              <a:t>garanția</a:t>
            </a:r>
            <a:r>
              <a:rPr lang="en-US" sz="800" dirty="0"/>
              <a:t> </a:t>
            </a:r>
            <a:r>
              <a:rPr lang="en-US" sz="800" dirty="0" err="1"/>
              <a:t>căruciorului</a:t>
            </a:r>
            <a:r>
              <a:rPr lang="en-US" sz="800" dirty="0"/>
              <a:t> </a:t>
            </a:r>
            <a:r>
              <a:rPr lang="en-US" sz="800" dirty="0" err="1"/>
              <a:t>va</a:t>
            </a:r>
            <a:r>
              <a:rPr lang="en-US" sz="800" dirty="0"/>
              <a:t> fi </a:t>
            </a:r>
            <a:r>
              <a:rPr lang="en-US" sz="800" dirty="0" err="1"/>
              <a:t>anulată</a:t>
            </a:r>
            <a:r>
              <a:rPr lang="en-US" sz="800" dirty="0"/>
              <a:t>.</a:t>
            </a:r>
          </a:p>
          <a:p>
            <a:pPr algn="just"/>
            <a:r>
              <a:rPr lang="en-US" sz="800" dirty="0"/>
              <a:t>3. Nu </a:t>
            </a:r>
            <a:r>
              <a:rPr lang="en-US" sz="800" dirty="0" err="1"/>
              <a:t>modificați</a:t>
            </a:r>
            <a:r>
              <a:rPr lang="en-US" sz="800" dirty="0"/>
              <a:t> </a:t>
            </a:r>
            <a:r>
              <a:rPr lang="en-US" sz="800" dirty="0" err="1"/>
              <a:t>structura</a:t>
            </a:r>
            <a:r>
              <a:rPr lang="en-US" sz="800" dirty="0"/>
              <a:t> </a:t>
            </a:r>
            <a:r>
              <a:rPr lang="en-US" sz="800" dirty="0" err="1"/>
              <a:t>și</a:t>
            </a:r>
            <a:r>
              <a:rPr lang="en-US" sz="800" dirty="0"/>
              <a:t> nu </a:t>
            </a:r>
            <a:r>
              <a:rPr lang="en-US" sz="800" dirty="0" err="1"/>
              <a:t>înlocuiți</a:t>
            </a:r>
            <a:r>
              <a:rPr lang="en-US" sz="800" dirty="0"/>
              <a:t> </a:t>
            </a:r>
            <a:r>
              <a:rPr lang="en-US" sz="800" dirty="0" err="1"/>
              <a:t>piesele</a:t>
            </a:r>
            <a:r>
              <a:rPr lang="en-US" sz="800" dirty="0"/>
              <a:t> </a:t>
            </a:r>
            <a:r>
              <a:rPr lang="en-US" sz="800" dirty="0" err="1"/>
              <a:t>uzate</a:t>
            </a:r>
            <a:r>
              <a:rPr lang="en-US" sz="800" dirty="0"/>
              <a:t> cu </a:t>
            </a:r>
            <a:r>
              <a:rPr lang="en-US" sz="800" dirty="0" err="1"/>
              <a:t>cele</a:t>
            </a:r>
            <a:r>
              <a:rPr lang="en-US" sz="800" dirty="0"/>
              <a:t> care nu </a:t>
            </a:r>
            <a:r>
              <a:rPr lang="en-US" sz="800" dirty="0" err="1"/>
              <a:t>sunt</a:t>
            </a:r>
            <a:r>
              <a:rPr lang="en-US" sz="800" dirty="0"/>
              <a:t> </a:t>
            </a:r>
            <a:r>
              <a:rPr lang="en-US" sz="800" dirty="0" err="1"/>
              <a:t>potrivite</a:t>
            </a:r>
            <a:r>
              <a:rPr lang="en-US" sz="800" dirty="0"/>
              <a:t> </a:t>
            </a:r>
            <a:r>
              <a:rPr lang="en-US" sz="800" dirty="0" err="1"/>
              <a:t>sau</a:t>
            </a:r>
            <a:r>
              <a:rPr lang="en-US" sz="800" dirty="0"/>
              <a:t> </a:t>
            </a:r>
            <a:r>
              <a:rPr lang="en-US" sz="800" dirty="0" err="1"/>
              <a:t>originale</a:t>
            </a:r>
            <a:r>
              <a:rPr lang="en-US" sz="800" dirty="0"/>
              <a:t>. </a:t>
            </a:r>
            <a:r>
              <a:rPr lang="en-US" sz="800" dirty="0" err="1"/>
              <a:t>Acest</a:t>
            </a:r>
            <a:r>
              <a:rPr lang="en-US" sz="800" dirty="0"/>
              <a:t> </a:t>
            </a:r>
            <a:r>
              <a:rPr lang="en-US" sz="800" dirty="0" err="1"/>
              <a:t>lucru</a:t>
            </a:r>
            <a:r>
              <a:rPr lang="en-US" sz="800" dirty="0"/>
              <a:t> </a:t>
            </a:r>
            <a:r>
              <a:rPr lang="en-US" sz="800" dirty="0" err="1"/>
              <a:t>poate</a:t>
            </a:r>
            <a:r>
              <a:rPr lang="en-US" sz="800" dirty="0"/>
              <a:t> </a:t>
            </a:r>
            <a:r>
              <a:rPr lang="en-US" sz="800" dirty="0" err="1"/>
              <a:t>provoca</a:t>
            </a:r>
            <a:r>
              <a:rPr lang="en-US" sz="800" dirty="0"/>
              <a:t> </a:t>
            </a:r>
            <a:r>
              <a:rPr lang="en-US" sz="800" dirty="0" err="1"/>
              <a:t>funcționarea</a:t>
            </a:r>
            <a:r>
              <a:rPr lang="en-US" sz="800" dirty="0"/>
              <a:t> </a:t>
            </a:r>
            <a:r>
              <a:rPr lang="en-US" sz="800" dirty="0" err="1"/>
              <a:t>defectuoasă</a:t>
            </a:r>
            <a:r>
              <a:rPr lang="en-US" sz="800" dirty="0"/>
              <a:t> a </a:t>
            </a:r>
            <a:r>
              <a:rPr lang="en-US" sz="800" dirty="0" err="1"/>
              <a:t>căruciorului</a:t>
            </a:r>
            <a:r>
              <a:rPr lang="en-US" sz="800" dirty="0"/>
              <a:t> </a:t>
            </a:r>
            <a:r>
              <a:rPr lang="en-US" sz="800" dirty="0" err="1"/>
              <a:t>și</a:t>
            </a:r>
            <a:r>
              <a:rPr lang="en-US" sz="800" dirty="0"/>
              <a:t> </a:t>
            </a:r>
            <a:r>
              <a:rPr lang="en-US" sz="800" dirty="0" err="1"/>
              <a:t>rănirea</a:t>
            </a:r>
            <a:r>
              <a:rPr lang="en-US" sz="800" dirty="0"/>
              <a:t> </a:t>
            </a:r>
            <a:r>
              <a:rPr lang="en-US" sz="800" dirty="0" err="1"/>
              <a:t>copilului</a:t>
            </a:r>
            <a:r>
              <a:rPr lang="en-US" sz="800" dirty="0"/>
              <a:t>. </a:t>
            </a:r>
            <a:r>
              <a:rPr lang="en-US" sz="800" dirty="0" err="1"/>
              <a:t>Și</a:t>
            </a:r>
            <a:r>
              <a:rPr lang="en-US" sz="800" dirty="0"/>
              <a:t>, de </a:t>
            </a:r>
            <a:r>
              <a:rPr lang="en-US" sz="800" dirty="0" err="1"/>
              <a:t>asemenea</a:t>
            </a:r>
            <a:r>
              <a:rPr lang="en-US" sz="800" dirty="0"/>
              <a:t>, </a:t>
            </a:r>
            <a:r>
              <a:rPr lang="en-US" sz="800" dirty="0" err="1"/>
              <a:t>anulează</a:t>
            </a:r>
            <a:r>
              <a:rPr lang="en-US" sz="800" dirty="0"/>
              <a:t> </a:t>
            </a:r>
            <a:r>
              <a:rPr lang="en-US" sz="800" dirty="0" err="1"/>
              <a:t>garanția</a:t>
            </a:r>
            <a:r>
              <a:rPr lang="en-US" sz="800" dirty="0"/>
              <a:t> </a:t>
            </a:r>
            <a:r>
              <a:rPr lang="en-US" sz="800" dirty="0" err="1"/>
              <a:t>căruciorului</a:t>
            </a:r>
            <a:r>
              <a:rPr lang="en-US" sz="800" dirty="0"/>
              <a:t>.</a:t>
            </a:r>
          </a:p>
          <a:p>
            <a:pPr algn="just"/>
            <a:r>
              <a:rPr lang="en-US" sz="800" dirty="0"/>
              <a:t>4. </a:t>
            </a:r>
            <a:r>
              <a:rPr lang="en-US" sz="800" dirty="0" err="1"/>
              <a:t>Pentru</a:t>
            </a:r>
            <a:r>
              <a:rPr lang="en-US" sz="800" dirty="0"/>
              <a:t> a </a:t>
            </a:r>
            <a:r>
              <a:rPr lang="en-US" sz="800" dirty="0" err="1"/>
              <a:t>curăța</a:t>
            </a:r>
            <a:r>
              <a:rPr lang="en-US" sz="800" dirty="0"/>
              <a:t> </a:t>
            </a:r>
            <a:r>
              <a:rPr lang="en-US" sz="800" dirty="0" err="1"/>
              <a:t>țesătura</a:t>
            </a:r>
            <a:r>
              <a:rPr lang="en-US" sz="800" dirty="0"/>
              <a:t>, </a:t>
            </a:r>
            <a:r>
              <a:rPr lang="en-US" sz="800" dirty="0" err="1"/>
              <a:t>părțile</a:t>
            </a:r>
            <a:r>
              <a:rPr lang="en-US" sz="800" dirty="0"/>
              <a:t> din plastic </a:t>
            </a:r>
            <a:r>
              <a:rPr lang="en-US" sz="800" dirty="0" err="1"/>
              <a:t>sau</a:t>
            </a:r>
            <a:r>
              <a:rPr lang="en-US" sz="800" dirty="0"/>
              <a:t> metal </a:t>
            </a:r>
            <a:r>
              <a:rPr lang="en-US" sz="800" dirty="0" err="1"/>
              <a:t>murdărite</a:t>
            </a:r>
            <a:r>
              <a:rPr lang="en-US" sz="800" dirty="0"/>
              <a:t> ale </a:t>
            </a:r>
            <a:r>
              <a:rPr lang="en-US" sz="800" dirty="0" err="1"/>
              <a:t>produsului</a:t>
            </a:r>
            <a:r>
              <a:rPr lang="en-US" sz="800" dirty="0"/>
              <a:t>, </a:t>
            </a:r>
            <a:r>
              <a:rPr lang="en-US" sz="800" dirty="0" err="1"/>
              <a:t>utilizați</a:t>
            </a:r>
            <a:r>
              <a:rPr lang="en-US" sz="800" dirty="0"/>
              <a:t> o </a:t>
            </a:r>
            <a:r>
              <a:rPr lang="en-US" sz="800" dirty="0" err="1"/>
              <a:t>cârpă</a:t>
            </a:r>
            <a:r>
              <a:rPr lang="en-US" sz="800" dirty="0"/>
              <a:t> </a:t>
            </a:r>
            <a:r>
              <a:rPr lang="en-US" sz="800" dirty="0" err="1"/>
              <a:t>moale</a:t>
            </a:r>
            <a:r>
              <a:rPr lang="en-US" sz="800" dirty="0"/>
              <a:t> de </a:t>
            </a:r>
            <a:r>
              <a:rPr lang="en-US" sz="800" dirty="0" err="1"/>
              <a:t>bumbac</a:t>
            </a:r>
            <a:r>
              <a:rPr lang="en-US" sz="800" dirty="0"/>
              <a:t> </a:t>
            </a:r>
            <a:r>
              <a:rPr lang="en-US" sz="800" dirty="0" err="1"/>
              <a:t>sau</a:t>
            </a:r>
            <a:r>
              <a:rPr lang="en-US" sz="800" dirty="0"/>
              <a:t> un </a:t>
            </a:r>
            <a:r>
              <a:rPr lang="en-US" sz="800" dirty="0" err="1"/>
              <a:t>burete</a:t>
            </a:r>
            <a:r>
              <a:rPr lang="en-US" sz="800" dirty="0"/>
              <a:t> </a:t>
            </a:r>
            <a:r>
              <a:rPr lang="en-US" sz="800" dirty="0" err="1"/>
              <a:t>umezit</a:t>
            </a:r>
            <a:r>
              <a:rPr lang="en-US" sz="800" dirty="0"/>
              <a:t> cu </a:t>
            </a:r>
            <a:r>
              <a:rPr lang="en-US" sz="800" dirty="0" err="1"/>
              <a:t>apă</a:t>
            </a:r>
            <a:r>
              <a:rPr lang="en-US" sz="800" dirty="0"/>
              <a:t>.</a:t>
            </a:r>
          </a:p>
          <a:p>
            <a:pPr algn="just"/>
            <a:r>
              <a:rPr lang="en-US" sz="800" dirty="0"/>
              <a:t>5. Nu </a:t>
            </a:r>
            <a:r>
              <a:rPr lang="en-US" sz="800" dirty="0" err="1"/>
              <a:t>curățați</a:t>
            </a:r>
            <a:r>
              <a:rPr lang="en-US" sz="800" dirty="0"/>
              <a:t> </a:t>
            </a:r>
            <a:r>
              <a:rPr lang="en-US" sz="800" dirty="0" err="1"/>
              <a:t>niciodată</a:t>
            </a:r>
            <a:r>
              <a:rPr lang="en-US" sz="800" dirty="0"/>
              <a:t> cu </a:t>
            </a:r>
            <a:r>
              <a:rPr lang="en-US" sz="800" dirty="0" err="1"/>
              <a:t>preparate</a:t>
            </a:r>
            <a:r>
              <a:rPr lang="en-US" sz="800" dirty="0"/>
              <a:t> care </a:t>
            </a:r>
            <a:r>
              <a:rPr lang="en-US" sz="800" dirty="0" err="1"/>
              <a:t>conțin</a:t>
            </a:r>
            <a:r>
              <a:rPr lang="en-US" sz="800" dirty="0"/>
              <a:t> </a:t>
            </a:r>
            <a:r>
              <a:rPr lang="en-US" sz="800" dirty="0" err="1"/>
              <a:t>particule</a:t>
            </a:r>
            <a:r>
              <a:rPr lang="en-US" sz="800" dirty="0"/>
              <a:t> </a:t>
            </a:r>
            <a:r>
              <a:rPr lang="en-US" sz="800" dirty="0" err="1"/>
              <a:t>abrazive</a:t>
            </a:r>
            <a:r>
              <a:rPr lang="en-US" sz="800" dirty="0"/>
              <a:t>, </a:t>
            </a:r>
            <a:r>
              <a:rPr lang="en-US" sz="800" dirty="0" err="1"/>
              <a:t>amoniac</a:t>
            </a:r>
            <a:r>
              <a:rPr lang="en-US" sz="800" dirty="0"/>
              <a:t>, </a:t>
            </a:r>
            <a:r>
              <a:rPr lang="en-US" sz="800" dirty="0" err="1"/>
              <a:t>înălbitor</a:t>
            </a:r>
            <a:r>
              <a:rPr lang="en-US" sz="800" dirty="0"/>
              <a:t> </a:t>
            </a:r>
            <a:r>
              <a:rPr lang="en-US" sz="800" dirty="0" err="1"/>
              <a:t>sau</a:t>
            </a:r>
            <a:r>
              <a:rPr lang="en-US" sz="800" dirty="0"/>
              <a:t> </a:t>
            </a:r>
            <a:r>
              <a:rPr lang="en-US" sz="800" dirty="0" err="1"/>
              <a:t>alcool</a:t>
            </a:r>
            <a:r>
              <a:rPr lang="en-US" sz="800" dirty="0"/>
              <a:t>. NU </a:t>
            </a:r>
            <a:r>
              <a:rPr lang="en-US" sz="800" dirty="0" err="1"/>
              <a:t>spălați</a:t>
            </a:r>
            <a:r>
              <a:rPr lang="en-US" sz="800" dirty="0"/>
              <a:t> </a:t>
            </a:r>
            <a:r>
              <a:rPr lang="en-US" sz="800" dirty="0" err="1"/>
              <a:t>piesele</a:t>
            </a:r>
            <a:r>
              <a:rPr lang="en-US" sz="800" dirty="0"/>
              <a:t> </a:t>
            </a:r>
            <a:r>
              <a:rPr lang="en-US" sz="800" dirty="0" err="1"/>
              <a:t>și</a:t>
            </a:r>
            <a:r>
              <a:rPr lang="en-US" sz="800" dirty="0"/>
              <a:t> </a:t>
            </a:r>
            <a:r>
              <a:rPr lang="en-US" sz="800" dirty="0" err="1"/>
              <a:t>accesoriile</a:t>
            </a:r>
            <a:r>
              <a:rPr lang="en-US" sz="800" dirty="0"/>
              <a:t> </a:t>
            </a:r>
            <a:r>
              <a:rPr lang="en-US" sz="800" dirty="0" err="1"/>
              <a:t>detașabile</a:t>
            </a:r>
            <a:r>
              <a:rPr lang="en-US" sz="800" dirty="0"/>
              <a:t> </a:t>
            </a:r>
            <a:r>
              <a:rPr lang="en-US" sz="800" dirty="0" err="1"/>
              <a:t>în</a:t>
            </a:r>
            <a:r>
              <a:rPr lang="en-US" sz="800" dirty="0"/>
              <a:t> </a:t>
            </a:r>
            <a:r>
              <a:rPr lang="en-US" sz="800" dirty="0" err="1"/>
              <a:t>mașina</a:t>
            </a:r>
            <a:r>
              <a:rPr lang="en-US" sz="800" dirty="0"/>
              <a:t> de </a:t>
            </a:r>
            <a:r>
              <a:rPr lang="en-US" sz="800" dirty="0" err="1"/>
              <a:t>spălat</a:t>
            </a:r>
            <a:r>
              <a:rPr lang="en-US" sz="800" dirty="0"/>
              <a:t> - </a:t>
            </a:r>
            <a:r>
              <a:rPr lang="en-US" sz="800" dirty="0" err="1"/>
              <a:t>copertină</a:t>
            </a:r>
            <a:r>
              <a:rPr lang="en-US" sz="800" dirty="0"/>
              <a:t> etc., </a:t>
            </a:r>
            <a:r>
              <a:rPr lang="en-US" sz="800" dirty="0" err="1"/>
              <a:t>deoarece</a:t>
            </a:r>
            <a:r>
              <a:rPr lang="en-US" sz="800" dirty="0"/>
              <a:t> </a:t>
            </a:r>
            <a:r>
              <a:rPr lang="en-US" sz="800" dirty="0" err="1"/>
              <a:t>acestea</a:t>
            </a:r>
            <a:r>
              <a:rPr lang="en-US" sz="800" dirty="0"/>
              <a:t> le-</a:t>
            </a:r>
            <a:r>
              <a:rPr lang="en-US" sz="800" dirty="0" err="1"/>
              <a:t>ar</a:t>
            </a:r>
            <a:r>
              <a:rPr lang="en-US" sz="800" dirty="0"/>
              <a:t> </a:t>
            </a:r>
            <a:r>
              <a:rPr lang="en-US" sz="800" dirty="0" err="1"/>
              <a:t>putea</a:t>
            </a:r>
            <a:r>
              <a:rPr lang="en-US" sz="800" dirty="0"/>
              <a:t> </a:t>
            </a:r>
            <a:r>
              <a:rPr lang="en-US" sz="800" dirty="0" err="1"/>
              <a:t>deteriora</a:t>
            </a:r>
            <a:r>
              <a:rPr lang="en-US" sz="800" dirty="0"/>
              <a:t>. </a:t>
            </a:r>
            <a:r>
              <a:rPr lang="en-US" sz="800" dirty="0" err="1"/>
              <a:t>În</a:t>
            </a:r>
            <a:r>
              <a:rPr lang="en-US" sz="800" dirty="0"/>
              <a:t> </a:t>
            </a:r>
            <a:r>
              <a:rPr lang="en-US" sz="800" dirty="0" err="1"/>
              <a:t>caz</a:t>
            </a:r>
            <a:r>
              <a:rPr lang="en-US" sz="800" dirty="0"/>
              <a:t> </a:t>
            </a:r>
            <a:r>
              <a:rPr lang="en-US" sz="800" dirty="0" err="1"/>
              <a:t>contrar</a:t>
            </a:r>
            <a:r>
              <a:rPr lang="en-US" sz="800" dirty="0"/>
              <a:t>, </a:t>
            </a:r>
            <a:r>
              <a:rPr lang="en-US" sz="800" dirty="0" err="1"/>
              <a:t>garanția</a:t>
            </a:r>
            <a:r>
              <a:rPr lang="en-US" sz="800" dirty="0"/>
              <a:t> </a:t>
            </a:r>
            <a:r>
              <a:rPr lang="en-US" sz="800" dirty="0" err="1"/>
              <a:t>căruciorului</a:t>
            </a:r>
            <a:r>
              <a:rPr lang="en-US" sz="800" dirty="0"/>
              <a:t> </a:t>
            </a:r>
            <a:r>
              <a:rPr lang="en-US" sz="800" dirty="0" err="1"/>
              <a:t>va</a:t>
            </a:r>
            <a:r>
              <a:rPr lang="en-US" sz="800" dirty="0"/>
              <a:t> fi </a:t>
            </a:r>
            <a:r>
              <a:rPr lang="en-US" sz="800" dirty="0" err="1"/>
              <a:t>anulată</a:t>
            </a:r>
            <a:r>
              <a:rPr lang="en-US" sz="800" dirty="0"/>
              <a:t>.</a:t>
            </a:r>
          </a:p>
          <a:p>
            <a:pPr algn="just"/>
            <a:r>
              <a:rPr lang="en-US" sz="800" dirty="0"/>
              <a:t>6. </a:t>
            </a:r>
            <a:r>
              <a:rPr lang="en-US" sz="800" dirty="0" err="1"/>
              <a:t>Lăsați</a:t>
            </a:r>
            <a:r>
              <a:rPr lang="en-US" sz="800" dirty="0"/>
              <a:t> </a:t>
            </a:r>
            <a:r>
              <a:rPr lang="en-US" sz="800" dirty="0" err="1"/>
              <a:t>întotdeauna</a:t>
            </a:r>
            <a:r>
              <a:rPr lang="en-US" sz="800" dirty="0"/>
              <a:t> </a:t>
            </a:r>
            <a:r>
              <a:rPr lang="en-US" sz="800" dirty="0" err="1"/>
              <a:t>căruciorul</a:t>
            </a:r>
            <a:r>
              <a:rPr lang="en-US" sz="800" dirty="0"/>
              <a:t> </a:t>
            </a:r>
            <a:r>
              <a:rPr lang="en-US" sz="800" dirty="0" err="1"/>
              <a:t>să</a:t>
            </a:r>
            <a:r>
              <a:rPr lang="en-US" sz="800" dirty="0"/>
              <a:t> se </a:t>
            </a:r>
            <a:r>
              <a:rPr lang="en-US" sz="800" dirty="0" err="1"/>
              <a:t>usuce</a:t>
            </a:r>
            <a:r>
              <a:rPr lang="en-US" sz="800" dirty="0"/>
              <a:t> </a:t>
            </a:r>
            <a:r>
              <a:rPr lang="en-US" sz="800" dirty="0" err="1"/>
              <a:t>complet</a:t>
            </a:r>
            <a:r>
              <a:rPr lang="en-US" sz="800" dirty="0"/>
              <a:t> </a:t>
            </a:r>
            <a:r>
              <a:rPr lang="en-US" sz="800" dirty="0" err="1"/>
              <a:t>după</a:t>
            </a:r>
            <a:r>
              <a:rPr lang="en-US" sz="800" dirty="0"/>
              <a:t> </a:t>
            </a:r>
            <a:r>
              <a:rPr lang="en-US" sz="800" dirty="0" err="1"/>
              <a:t>curățare</a:t>
            </a:r>
            <a:r>
              <a:rPr lang="en-US" sz="800" dirty="0"/>
              <a:t>, </a:t>
            </a:r>
            <a:r>
              <a:rPr lang="en-US" sz="800" dirty="0" err="1"/>
              <a:t>apoi</a:t>
            </a:r>
            <a:r>
              <a:rPr lang="en-US" sz="800" dirty="0"/>
              <a:t> </a:t>
            </a:r>
            <a:r>
              <a:rPr lang="en-US" sz="800" dirty="0" err="1"/>
              <a:t>folosiți</a:t>
            </a:r>
            <a:r>
              <a:rPr lang="en-US" sz="800" dirty="0"/>
              <a:t>-l </a:t>
            </a:r>
            <a:r>
              <a:rPr lang="en-US" sz="800" dirty="0" err="1"/>
              <a:t>sau</a:t>
            </a:r>
            <a:r>
              <a:rPr lang="en-US" sz="800" dirty="0"/>
              <a:t> </a:t>
            </a:r>
            <a:r>
              <a:rPr lang="en-US" sz="800" dirty="0" err="1"/>
              <a:t>depozitați</a:t>
            </a:r>
            <a:r>
              <a:rPr lang="en-US" sz="800" dirty="0"/>
              <a:t>-l.</a:t>
            </a:r>
          </a:p>
          <a:p>
            <a:pPr algn="just"/>
            <a:r>
              <a:rPr lang="en-US" sz="800" dirty="0"/>
              <a:t>7. </a:t>
            </a:r>
            <a:r>
              <a:rPr lang="en-US" sz="800" dirty="0" err="1"/>
              <a:t>Păstrați</a:t>
            </a:r>
            <a:r>
              <a:rPr lang="en-US" sz="800" dirty="0"/>
              <a:t> </a:t>
            </a:r>
            <a:r>
              <a:rPr lang="en-US" sz="800" dirty="0" err="1"/>
              <a:t>căruciorul</a:t>
            </a:r>
            <a:r>
              <a:rPr lang="en-US" sz="800" dirty="0"/>
              <a:t> </a:t>
            </a:r>
            <a:r>
              <a:rPr lang="en-US" sz="800" dirty="0" err="1"/>
              <a:t>în</a:t>
            </a:r>
            <a:r>
              <a:rPr lang="en-US" sz="800" dirty="0"/>
              <a:t> interior. </a:t>
            </a:r>
            <a:r>
              <a:rPr lang="en-US" sz="800" dirty="0" err="1"/>
              <a:t>Impactul</a:t>
            </a:r>
            <a:r>
              <a:rPr lang="en-US" sz="800" dirty="0"/>
              <a:t> </a:t>
            </a:r>
            <a:r>
              <a:rPr lang="en-US" sz="800" dirty="0" err="1"/>
              <a:t>mediului</a:t>
            </a:r>
            <a:r>
              <a:rPr lang="en-US" sz="800" dirty="0"/>
              <a:t> - </a:t>
            </a:r>
            <a:r>
              <a:rPr lang="en-US" sz="800" dirty="0" err="1"/>
              <a:t>aerul</a:t>
            </a:r>
            <a:r>
              <a:rPr lang="en-US" sz="800" dirty="0"/>
              <a:t> </a:t>
            </a:r>
            <a:r>
              <a:rPr lang="en-US" sz="800" dirty="0" err="1"/>
              <a:t>mării</a:t>
            </a:r>
            <a:r>
              <a:rPr lang="en-US" sz="800" dirty="0"/>
              <a:t>, </a:t>
            </a:r>
            <a:r>
              <a:rPr lang="en-US" sz="800" dirty="0" err="1"/>
              <a:t>drumurile</a:t>
            </a:r>
            <a:r>
              <a:rPr lang="en-US" sz="800" dirty="0"/>
              <a:t> </a:t>
            </a:r>
            <a:r>
              <a:rPr lang="en-US" sz="800" dirty="0" err="1"/>
              <a:t>presărate</a:t>
            </a:r>
            <a:r>
              <a:rPr lang="en-US" sz="800" dirty="0"/>
              <a:t> cu </a:t>
            </a:r>
            <a:r>
              <a:rPr lang="en-US" sz="800" dirty="0" err="1"/>
              <a:t>sare</a:t>
            </a:r>
            <a:r>
              <a:rPr lang="en-US" sz="800" dirty="0"/>
              <a:t>, </a:t>
            </a:r>
            <a:r>
              <a:rPr lang="en-US" sz="800" dirty="0" err="1"/>
              <a:t>ploile</a:t>
            </a:r>
            <a:r>
              <a:rPr lang="en-US" sz="800" dirty="0"/>
              <a:t> </a:t>
            </a:r>
            <a:r>
              <a:rPr lang="en-US" sz="800" dirty="0" err="1"/>
              <a:t>acide</a:t>
            </a:r>
            <a:r>
              <a:rPr lang="en-US" sz="800" dirty="0"/>
              <a:t> etc., </a:t>
            </a:r>
            <a:r>
              <a:rPr lang="en-US" sz="800" dirty="0" err="1"/>
              <a:t>precum</a:t>
            </a:r>
            <a:r>
              <a:rPr lang="en-US" sz="800" dirty="0"/>
              <a:t> </a:t>
            </a:r>
            <a:r>
              <a:rPr lang="en-US" sz="800" dirty="0" err="1"/>
              <a:t>și</a:t>
            </a:r>
            <a:r>
              <a:rPr lang="en-US" sz="800" dirty="0"/>
              <a:t> </a:t>
            </a:r>
            <a:r>
              <a:rPr lang="en-US" sz="800" dirty="0" err="1"/>
              <a:t>depozitarea</a:t>
            </a:r>
            <a:r>
              <a:rPr lang="en-US" sz="800" dirty="0"/>
              <a:t> </a:t>
            </a:r>
            <a:r>
              <a:rPr lang="en-US" sz="800" dirty="0" err="1"/>
              <a:t>în</a:t>
            </a:r>
            <a:r>
              <a:rPr lang="en-US" sz="800" dirty="0"/>
              <a:t> </a:t>
            </a:r>
            <a:r>
              <a:rPr lang="en-US" sz="800" dirty="0" err="1"/>
              <a:t>aer</a:t>
            </a:r>
            <a:r>
              <a:rPr lang="en-US" sz="800" dirty="0"/>
              <a:t> liber </a:t>
            </a:r>
            <a:r>
              <a:rPr lang="en-US" sz="800" dirty="0" err="1"/>
              <a:t>conduc</a:t>
            </a:r>
            <a:r>
              <a:rPr lang="en-US" sz="800" dirty="0"/>
              <a:t> la </a:t>
            </a:r>
            <a:r>
              <a:rPr lang="en-US" sz="800" dirty="0" err="1"/>
              <a:t>coroziune</a:t>
            </a:r>
            <a:r>
              <a:rPr lang="en-US" sz="800" dirty="0"/>
              <a:t>.</a:t>
            </a:r>
          </a:p>
          <a:p>
            <a:pPr algn="just"/>
            <a:r>
              <a:rPr lang="en-US" sz="800" dirty="0"/>
              <a:t>8. Nu </a:t>
            </a:r>
            <a:r>
              <a:rPr lang="en-US" sz="800" dirty="0" err="1"/>
              <a:t>depozitați</a:t>
            </a:r>
            <a:r>
              <a:rPr lang="en-US" sz="800" dirty="0"/>
              <a:t> </a:t>
            </a:r>
            <a:r>
              <a:rPr lang="en-US" sz="800" dirty="0" err="1"/>
              <a:t>căruciorul</a:t>
            </a:r>
            <a:r>
              <a:rPr lang="en-US" sz="800" dirty="0"/>
              <a:t> </a:t>
            </a:r>
            <a:r>
              <a:rPr lang="en-US" sz="800" dirty="0" err="1"/>
              <a:t>într</a:t>
            </a:r>
            <a:r>
              <a:rPr lang="en-US" sz="800" dirty="0"/>
              <a:t>-un </a:t>
            </a:r>
            <a:r>
              <a:rPr lang="en-US" sz="800" dirty="0" err="1"/>
              <a:t>mediu</a:t>
            </a:r>
            <a:r>
              <a:rPr lang="en-US" sz="800" dirty="0"/>
              <a:t> </a:t>
            </a:r>
            <a:r>
              <a:rPr lang="en-US" sz="800" dirty="0" err="1"/>
              <a:t>umed</a:t>
            </a:r>
            <a:r>
              <a:rPr lang="en-US" sz="800" dirty="0"/>
              <a:t>. </a:t>
            </a:r>
            <a:r>
              <a:rPr lang="en-US" sz="800" dirty="0" err="1"/>
              <a:t>Dacă</a:t>
            </a:r>
            <a:r>
              <a:rPr lang="en-US" sz="800" dirty="0"/>
              <a:t> </a:t>
            </a:r>
            <a:r>
              <a:rPr lang="en-US" sz="800" dirty="0" err="1"/>
              <a:t>ați</a:t>
            </a:r>
            <a:r>
              <a:rPr lang="en-US" sz="800" dirty="0"/>
              <a:t> </a:t>
            </a:r>
            <a:r>
              <a:rPr lang="en-US" sz="800" dirty="0" err="1"/>
              <a:t>folosit</a:t>
            </a:r>
            <a:r>
              <a:rPr lang="en-US" sz="800" dirty="0"/>
              <a:t> </a:t>
            </a:r>
            <a:r>
              <a:rPr lang="en-US" sz="800" dirty="0" err="1"/>
              <a:t>căruciorul</a:t>
            </a:r>
            <a:r>
              <a:rPr lang="en-US" sz="800" dirty="0"/>
              <a:t> </a:t>
            </a:r>
            <a:r>
              <a:rPr lang="en-US" sz="800" dirty="0" err="1"/>
              <a:t>într</a:t>
            </a:r>
            <a:r>
              <a:rPr lang="en-US" sz="800" dirty="0"/>
              <a:t>-un </a:t>
            </a:r>
            <a:r>
              <a:rPr lang="en-US" sz="800" dirty="0" err="1"/>
              <a:t>mediu</a:t>
            </a:r>
            <a:r>
              <a:rPr lang="en-US" sz="800" dirty="0"/>
              <a:t> </a:t>
            </a:r>
            <a:r>
              <a:rPr lang="en-US" sz="800" dirty="0" err="1"/>
              <a:t>umed</a:t>
            </a:r>
            <a:r>
              <a:rPr lang="en-US" sz="800" dirty="0"/>
              <a:t>, </a:t>
            </a:r>
            <a:r>
              <a:rPr lang="en-US" sz="800" dirty="0" err="1"/>
              <a:t>trebuie</a:t>
            </a:r>
            <a:r>
              <a:rPr lang="en-US" sz="800" dirty="0"/>
              <a:t> </a:t>
            </a:r>
            <a:r>
              <a:rPr lang="en-US" sz="800" dirty="0" err="1"/>
              <a:t>să</a:t>
            </a:r>
            <a:r>
              <a:rPr lang="en-US" sz="800" dirty="0"/>
              <a:t>-l </a:t>
            </a:r>
            <a:r>
              <a:rPr lang="en-US" sz="800" dirty="0" err="1"/>
              <a:t>desfaceți</a:t>
            </a:r>
            <a:r>
              <a:rPr lang="en-US" sz="800" dirty="0"/>
              <a:t>, </a:t>
            </a:r>
            <a:r>
              <a:rPr lang="en-US" sz="800" dirty="0" err="1"/>
              <a:t>să</a:t>
            </a:r>
            <a:r>
              <a:rPr lang="en-US" sz="800" dirty="0"/>
              <a:t>-l </a:t>
            </a:r>
            <a:r>
              <a:rPr lang="en-US" sz="800" dirty="0" err="1"/>
              <a:t>uscați</a:t>
            </a:r>
            <a:r>
              <a:rPr lang="en-US" sz="800" dirty="0"/>
              <a:t> cu o </a:t>
            </a:r>
            <a:r>
              <a:rPr lang="en-US" sz="800" dirty="0" err="1"/>
              <a:t>cârpă</a:t>
            </a:r>
            <a:r>
              <a:rPr lang="en-US" sz="800" dirty="0"/>
              <a:t> </a:t>
            </a:r>
            <a:r>
              <a:rPr lang="en-US" sz="800" dirty="0" err="1"/>
              <a:t>uscată</a:t>
            </a:r>
            <a:r>
              <a:rPr lang="en-US" sz="800" dirty="0"/>
              <a:t> </a:t>
            </a:r>
            <a:r>
              <a:rPr lang="en-US" sz="800" dirty="0" err="1"/>
              <a:t>și</a:t>
            </a:r>
            <a:r>
              <a:rPr lang="en-US" sz="800" dirty="0"/>
              <a:t> </a:t>
            </a:r>
            <a:r>
              <a:rPr lang="en-US" sz="800" dirty="0" err="1"/>
              <a:t>să</a:t>
            </a:r>
            <a:r>
              <a:rPr lang="en-US" sz="800" dirty="0"/>
              <a:t>-l </a:t>
            </a:r>
            <a:r>
              <a:rPr lang="en-US" sz="800" dirty="0" err="1"/>
              <a:t>lăsați</a:t>
            </a:r>
            <a:r>
              <a:rPr lang="en-US" sz="800" dirty="0"/>
              <a:t> </a:t>
            </a:r>
            <a:r>
              <a:rPr lang="en-US" sz="800" dirty="0" err="1"/>
              <a:t>să</a:t>
            </a:r>
            <a:r>
              <a:rPr lang="en-US" sz="800" dirty="0"/>
              <a:t> se </a:t>
            </a:r>
            <a:r>
              <a:rPr lang="en-US" sz="800" dirty="0" err="1"/>
              <a:t>usuce</a:t>
            </a:r>
            <a:r>
              <a:rPr lang="en-US" sz="800" dirty="0"/>
              <a:t> </a:t>
            </a:r>
            <a:r>
              <a:rPr lang="en-US" sz="800" dirty="0" err="1"/>
              <a:t>complet</a:t>
            </a:r>
            <a:r>
              <a:rPr lang="en-US" sz="800" dirty="0"/>
              <a:t> natural. Este </a:t>
            </a:r>
            <a:r>
              <a:rPr lang="en-US" sz="800" dirty="0" err="1"/>
              <a:t>posibil</a:t>
            </a:r>
            <a:r>
              <a:rPr lang="en-US" sz="800" dirty="0"/>
              <a:t> </a:t>
            </a:r>
            <a:r>
              <a:rPr lang="en-US" sz="800" dirty="0" err="1"/>
              <a:t>să</a:t>
            </a:r>
            <a:endParaRPr lang="en-US" sz="800" dirty="0"/>
          </a:p>
          <a:p>
            <a:pPr algn="just"/>
            <a:r>
              <a:rPr lang="en-US" sz="800" dirty="0" err="1"/>
              <a:t>apară</a:t>
            </a:r>
            <a:r>
              <a:rPr lang="en-US" sz="800" dirty="0"/>
              <a:t> </a:t>
            </a:r>
            <a:r>
              <a:rPr lang="en-US" sz="800" dirty="0" err="1"/>
              <a:t>mucegai</a:t>
            </a:r>
            <a:r>
              <a:rPr lang="en-US" sz="800" dirty="0"/>
              <a:t> </a:t>
            </a:r>
            <a:r>
              <a:rPr lang="en-US" sz="800" dirty="0" err="1"/>
              <a:t>pe</a:t>
            </a:r>
            <a:r>
              <a:rPr lang="en-US" sz="800" dirty="0"/>
              <a:t> </a:t>
            </a:r>
            <a:r>
              <a:rPr lang="en-US" sz="800" dirty="0" err="1"/>
              <a:t>cărucior</a:t>
            </a:r>
            <a:r>
              <a:rPr lang="en-US" sz="800" dirty="0"/>
              <a:t> </a:t>
            </a:r>
            <a:r>
              <a:rPr lang="en-US" sz="800" dirty="0" err="1"/>
              <a:t>dacă</a:t>
            </a:r>
            <a:r>
              <a:rPr lang="en-US" sz="800" dirty="0"/>
              <a:t> </a:t>
            </a:r>
            <a:r>
              <a:rPr lang="en-US" sz="800" dirty="0" err="1"/>
              <a:t>îl</a:t>
            </a:r>
            <a:r>
              <a:rPr lang="en-US" sz="800" dirty="0"/>
              <a:t> </a:t>
            </a:r>
            <a:r>
              <a:rPr lang="en-US" sz="800" dirty="0" err="1"/>
              <a:t>mențineți</a:t>
            </a:r>
            <a:r>
              <a:rPr lang="en-US" sz="800" dirty="0"/>
              <a:t> </a:t>
            </a:r>
            <a:r>
              <a:rPr lang="en-US" sz="800" dirty="0" err="1"/>
              <a:t>umed</a:t>
            </a:r>
            <a:r>
              <a:rPr lang="en-US" sz="800" dirty="0"/>
              <a:t>.</a:t>
            </a:r>
          </a:p>
          <a:p>
            <a:pPr algn="just"/>
            <a:r>
              <a:rPr lang="en-US" sz="800" dirty="0"/>
              <a:t>9. </a:t>
            </a:r>
            <a:r>
              <a:rPr lang="en-US" sz="800" dirty="0" err="1"/>
              <a:t>Expunerea</a:t>
            </a:r>
            <a:r>
              <a:rPr lang="en-US" sz="800" dirty="0"/>
              <a:t> </a:t>
            </a:r>
            <a:r>
              <a:rPr lang="en-US" sz="800" dirty="0" err="1"/>
              <a:t>excesivă</a:t>
            </a:r>
            <a:r>
              <a:rPr lang="en-US" sz="800" dirty="0"/>
              <a:t> la </a:t>
            </a:r>
            <a:r>
              <a:rPr lang="en-US" sz="800" dirty="0" err="1"/>
              <a:t>soare</a:t>
            </a:r>
            <a:r>
              <a:rPr lang="en-US" sz="800" dirty="0"/>
              <a:t> </a:t>
            </a:r>
            <a:r>
              <a:rPr lang="en-US" sz="800" dirty="0" err="1"/>
              <a:t>contribuie</a:t>
            </a:r>
            <a:r>
              <a:rPr lang="en-US" sz="800" dirty="0"/>
              <a:t> la </a:t>
            </a:r>
            <a:r>
              <a:rPr lang="en-US" sz="800" dirty="0" err="1"/>
              <a:t>îmbătrânirea</a:t>
            </a:r>
            <a:r>
              <a:rPr lang="en-US" sz="800" dirty="0"/>
              <a:t> </a:t>
            </a:r>
            <a:r>
              <a:rPr lang="en-US" sz="800" dirty="0" err="1"/>
              <a:t>mai</a:t>
            </a:r>
            <a:r>
              <a:rPr lang="en-US" sz="800" dirty="0"/>
              <a:t> </a:t>
            </a:r>
            <a:r>
              <a:rPr lang="en-US" sz="800" dirty="0" err="1"/>
              <a:t>rapidă</a:t>
            </a:r>
            <a:r>
              <a:rPr lang="en-US" sz="800" dirty="0"/>
              <a:t> a </a:t>
            </a:r>
            <a:r>
              <a:rPr lang="en-US" sz="800" dirty="0" err="1"/>
              <a:t>părților</a:t>
            </a:r>
            <a:r>
              <a:rPr lang="en-US" sz="800" dirty="0"/>
              <a:t> din plastic </a:t>
            </a:r>
            <a:r>
              <a:rPr lang="en-US" sz="800" dirty="0" err="1"/>
              <a:t>și</a:t>
            </a:r>
            <a:r>
              <a:rPr lang="en-US" sz="800" dirty="0"/>
              <a:t> la </a:t>
            </a:r>
            <a:r>
              <a:rPr lang="en-US" sz="800" dirty="0" err="1"/>
              <a:t>decolorarea</a:t>
            </a:r>
            <a:r>
              <a:rPr lang="en-US" sz="800" dirty="0"/>
              <a:t> </a:t>
            </a:r>
            <a:r>
              <a:rPr lang="en-US" sz="800" dirty="0" err="1"/>
              <a:t>țesăturii</a:t>
            </a:r>
            <a:r>
              <a:rPr lang="en-US" sz="800" dirty="0"/>
              <a:t>.</a:t>
            </a:r>
          </a:p>
          <a:p>
            <a:pPr algn="just"/>
            <a:r>
              <a:rPr lang="en-US" sz="800" dirty="0"/>
              <a:t>10. Nu </a:t>
            </a:r>
            <a:r>
              <a:rPr lang="en-US" sz="800" dirty="0" err="1"/>
              <a:t>așezați</a:t>
            </a:r>
            <a:r>
              <a:rPr lang="en-US" sz="800" dirty="0"/>
              <a:t> </a:t>
            </a:r>
            <a:r>
              <a:rPr lang="en-US" sz="800" dirty="0" err="1"/>
              <a:t>alte</a:t>
            </a:r>
            <a:r>
              <a:rPr lang="en-US" sz="800" dirty="0"/>
              <a:t> </a:t>
            </a:r>
            <a:r>
              <a:rPr lang="en-US" sz="800" dirty="0" err="1"/>
              <a:t>articole</a:t>
            </a:r>
            <a:r>
              <a:rPr lang="en-US" sz="800" dirty="0"/>
              <a:t> </a:t>
            </a:r>
            <a:r>
              <a:rPr lang="en-US" sz="800" dirty="0" err="1"/>
              <a:t>pe</a:t>
            </a:r>
            <a:r>
              <a:rPr lang="en-US" sz="800" dirty="0"/>
              <a:t> </a:t>
            </a:r>
            <a:r>
              <a:rPr lang="en-US" sz="800" dirty="0" err="1"/>
              <a:t>cărucior</a:t>
            </a:r>
            <a:r>
              <a:rPr lang="en-US" sz="800" dirty="0"/>
              <a:t> - </a:t>
            </a:r>
            <a:r>
              <a:rPr lang="en-US" sz="800" dirty="0" err="1"/>
              <a:t>bagaje</a:t>
            </a:r>
            <a:r>
              <a:rPr lang="en-US" sz="800" dirty="0"/>
              <a:t> </a:t>
            </a:r>
            <a:r>
              <a:rPr lang="en-US" sz="800" dirty="0" err="1"/>
              <a:t>și</a:t>
            </a:r>
            <a:r>
              <a:rPr lang="en-US" sz="800" dirty="0"/>
              <a:t> </a:t>
            </a:r>
            <a:r>
              <a:rPr lang="en-US" sz="800" dirty="0" err="1"/>
              <a:t>pungi</a:t>
            </a:r>
            <a:r>
              <a:rPr lang="en-US" sz="800" dirty="0"/>
              <a:t> de </a:t>
            </a:r>
            <a:r>
              <a:rPr lang="en-US" sz="800" dirty="0" err="1"/>
              <a:t>cumpărături</a:t>
            </a:r>
            <a:r>
              <a:rPr lang="en-US" sz="800" dirty="0"/>
              <a:t>, </a:t>
            </a:r>
            <a:r>
              <a:rPr lang="en-US" sz="800" dirty="0" err="1"/>
              <a:t>genți</a:t>
            </a:r>
            <a:r>
              <a:rPr lang="en-US" sz="800" dirty="0"/>
              <a:t> etc., </a:t>
            </a:r>
            <a:r>
              <a:rPr lang="en-US" sz="800" dirty="0" err="1"/>
              <a:t>atunci</a:t>
            </a:r>
            <a:r>
              <a:rPr lang="en-US" sz="800" dirty="0"/>
              <a:t> </a:t>
            </a:r>
            <a:r>
              <a:rPr lang="en-US" sz="800" dirty="0" err="1"/>
              <a:t>când</a:t>
            </a:r>
            <a:r>
              <a:rPr lang="en-US" sz="800" dirty="0"/>
              <a:t> </a:t>
            </a:r>
            <a:r>
              <a:rPr lang="en-US" sz="800" dirty="0" err="1"/>
              <a:t>îl</a:t>
            </a:r>
            <a:r>
              <a:rPr lang="en-US" sz="800" dirty="0"/>
              <a:t> </a:t>
            </a:r>
            <a:r>
              <a:rPr lang="en-US" sz="800" dirty="0" err="1"/>
              <a:t>utilizați</a:t>
            </a:r>
            <a:r>
              <a:rPr lang="en-US" sz="800" dirty="0"/>
              <a:t> </a:t>
            </a:r>
            <a:r>
              <a:rPr lang="en-US" sz="800" dirty="0" err="1"/>
              <a:t>sau</a:t>
            </a:r>
            <a:r>
              <a:rPr lang="en-US" sz="800" dirty="0"/>
              <a:t> </a:t>
            </a:r>
            <a:r>
              <a:rPr lang="en-US" sz="800" dirty="0" err="1"/>
              <a:t>depozitați</a:t>
            </a:r>
            <a:r>
              <a:rPr lang="en-US" sz="800" dirty="0"/>
              <a:t>, </a:t>
            </a:r>
            <a:r>
              <a:rPr lang="en-US" sz="800" dirty="0" err="1"/>
              <a:t>deoarece</a:t>
            </a:r>
            <a:r>
              <a:rPr lang="en-US" sz="800" dirty="0"/>
              <a:t> </a:t>
            </a:r>
            <a:r>
              <a:rPr lang="en-US" sz="800" dirty="0" err="1"/>
              <a:t>acestea</a:t>
            </a:r>
            <a:r>
              <a:rPr lang="en-US" sz="800" dirty="0"/>
              <a:t> </a:t>
            </a:r>
            <a:r>
              <a:rPr lang="en-US" sz="800" dirty="0" err="1"/>
              <a:t>îl</a:t>
            </a:r>
            <a:r>
              <a:rPr lang="en-US" sz="800" dirty="0"/>
              <a:t> pot </a:t>
            </a:r>
            <a:r>
              <a:rPr lang="en-US" sz="800" dirty="0" err="1"/>
              <a:t>deteriora</a:t>
            </a:r>
            <a:r>
              <a:rPr lang="en-US" sz="800" dirty="0"/>
              <a:t> </a:t>
            </a:r>
            <a:r>
              <a:rPr lang="en-US" sz="800" dirty="0" err="1"/>
              <a:t>și</a:t>
            </a:r>
            <a:r>
              <a:rPr lang="en-US" sz="800" dirty="0"/>
              <a:t> pot </a:t>
            </a:r>
            <a:r>
              <a:rPr lang="en-US" sz="800" dirty="0" err="1"/>
              <a:t>provoca</a:t>
            </a:r>
            <a:r>
              <a:rPr lang="en-US" sz="800" dirty="0"/>
              <a:t> </a:t>
            </a:r>
            <a:r>
              <a:rPr lang="en-US" sz="800" dirty="0" err="1"/>
              <a:t>vătămarea</a:t>
            </a:r>
            <a:r>
              <a:rPr lang="en-US" sz="800" dirty="0"/>
              <a:t> </a:t>
            </a:r>
            <a:r>
              <a:rPr lang="en-US" sz="800" dirty="0" err="1"/>
              <a:t>copilului</a:t>
            </a:r>
            <a:r>
              <a:rPr lang="en-US" sz="800" dirty="0"/>
              <a:t> din el. </a:t>
            </a:r>
            <a:r>
              <a:rPr lang="en-US" sz="800" dirty="0" err="1"/>
              <a:t>În</a:t>
            </a:r>
            <a:r>
              <a:rPr lang="en-US" sz="800" dirty="0"/>
              <a:t> </a:t>
            </a:r>
            <a:r>
              <a:rPr lang="en-US" sz="800" dirty="0" err="1"/>
              <a:t>caz</a:t>
            </a:r>
            <a:r>
              <a:rPr lang="en-US" sz="800" dirty="0"/>
              <a:t> de </a:t>
            </a:r>
            <a:r>
              <a:rPr lang="en-US" sz="800" dirty="0" err="1"/>
              <a:t>nerespectare</a:t>
            </a:r>
            <a:r>
              <a:rPr lang="en-US" sz="800" dirty="0"/>
              <a:t> a </a:t>
            </a:r>
            <a:r>
              <a:rPr lang="en-US" sz="800" dirty="0" err="1"/>
              <a:t>acestor</a:t>
            </a:r>
            <a:r>
              <a:rPr lang="en-US" sz="800" dirty="0"/>
              <a:t> </a:t>
            </a:r>
            <a:r>
              <a:rPr lang="en-US" sz="800" dirty="0" err="1"/>
              <a:t>cerințe</a:t>
            </a:r>
            <a:r>
              <a:rPr lang="en-US" sz="800" dirty="0"/>
              <a:t>, </a:t>
            </a:r>
            <a:r>
              <a:rPr lang="en-US" sz="800" dirty="0" err="1"/>
              <a:t>garanția</a:t>
            </a:r>
            <a:r>
              <a:rPr lang="en-US" sz="800" dirty="0"/>
              <a:t> </a:t>
            </a:r>
            <a:r>
              <a:rPr lang="en-US" sz="800" dirty="0" err="1"/>
              <a:t>va</a:t>
            </a:r>
            <a:r>
              <a:rPr lang="en-US" sz="800" dirty="0"/>
              <a:t> fi </a:t>
            </a:r>
            <a:r>
              <a:rPr lang="en-US" sz="800" dirty="0" err="1"/>
              <a:t>anulată</a:t>
            </a:r>
            <a:r>
              <a:rPr lang="en-US" sz="800" dirty="0"/>
              <a:t>.</a:t>
            </a:r>
          </a:p>
          <a:p>
            <a:pPr algn="just"/>
            <a:endParaRPr lang="en-US" sz="800" dirty="0" smtClean="0"/>
          </a:p>
          <a:p>
            <a:pPr algn="just"/>
            <a:endParaRPr lang="bg-BG" sz="800" dirty="0" smtClean="0">
              <a:solidFill>
                <a:prstClr val="black"/>
              </a:solidFill>
            </a:endParaRPr>
          </a:p>
        </p:txBody>
      </p:sp>
      <p:sp>
        <p:nvSpPr>
          <p:cNvPr id="30" name="TextBox 29"/>
          <p:cNvSpPr txBox="1"/>
          <p:nvPr/>
        </p:nvSpPr>
        <p:spPr>
          <a:xfrm>
            <a:off x="4958979" y="5954965"/>
            <a:ext cx="2429400" cy="923330"/>
          </a:xfrm>
          <a:prstGeom prst="rect">
            <a:avLst/>
          </a:prstGeom>
          <a:noFill/>
        </p:spPr>
        <p:txBody>
          <a:bodyPr wrap="square" rtlCol="0">
            <a:spAutoFit/>
          </a:bodyPr>
          <a:lstStyle/>
          <a:p>
            <a:pPr algn="ctr"/>
            <a:r>
              <a:rPr lang="en-US" sz="900" b="1" dirty="0" err="1">
                <a:latin typeface="+mj-lt"/>
                <a:cs typeface="Arial" pitchFamily="34" charset="0"/>
              </a:rPr>
              <a:t>Importator</a:t>
            </a:r>
            <a:r>
              <a:rPr lang="en-US" sz="900" b="1" dirty="0">
                <a:latin typeface="+mj-lt"/>
                <a:cs typeface="Arial" pitchFamily="34" charset="0"/>
              </a:rPr>
              <a:t>: Moni Trade Ltd., </a:t>
            </a:r>
          </a:p>
          <a:p>
            <a:pPr algn="ctr"/>
            <a:r>
              <a:rPr lang="en-US" sz="900" b="1" dirty="0" err="1">
                <a:latin typeface="+mj-lt"/>
                <a:cs typeface="Arial" pitchFamily="34" charset="0"/>
              </a:rPr>
              <a:t>Adresa</a:t>
            </a:r>
            <a:r>
              <a:rPr lang="en-US" sz="900" b="1" dirty="0">
                <a:latin typeface="+mj-lt"/>
                <a:cs typeface="Arial" pitchFamily="34" charset="0"/>
              </a:rPr>
              <a:t>: </a:t>
            </a:r>
            <a:r>
              <a:rPr lang="en-US" sz="900" b="1" dirty="0" err="1">
                <a:latin typeface="+mj-lt"/>
                <a:cs typeface="Arial" pitchFamily="34" charset="0"/>
              </a:rPr>
              <a:t>oraș</a:t>
            </a:r>
            <a:r>
              <a:rPr lang="en-US" sz="900" b="1" dirty="0">
                <a:latin typeface="+mj-lt"/>
                <a:cs typeface="Arial" pitchFamily="34" charset="0"/>
              </a:rPr>
              <a:t> Sofia, </a:t>
            </a:r>
            <a:endParaRPr lang="en-US" sz="900" b="1" dirty="0" smtClean="0">
              <a:latin typeface="+mj-lt"/>
              <a:cs typeface="Arial" pitchFamily="34" charset="0"/>
            </a:endParaRPr>
          </a:p>
          <a:p>
            <a:pPr algn="ctr"/>
            <a:r>
              <a:rPr lang="en-US" sz="900" b="1" dirty="0" err="1" smtClean="0">
                <a:latin typeface="+mj-lt"/>
                <a:cs typeface="Arial" pitchFamily="34" charset="0"/>
              </a:rPr>
              <a:t>cartier</a:t>
            </a:r>
            <a:r>
              <a:rPr lang="en-US" sz="900" b="1" dirty="0" smtClean="0">
                <a:latin typeface="+mj-lt"/>
                <a:cs typeface="Arial" pitchFamily="34" charset="0"/>
              </a:rPr>
              <a:t> </a:t>
            </a:r>
            <a:r>
              <a:rPr lang="en-US" sz="900" b="1" dirty="0" err="1">
                <a:latin typeface="+mj-lt"/>
                <a:cs typeface="Arial" pitchFamily="34" charset="0"/>
              </a:rPr>
              <a:t>Trebich</a:t>
            </a:r>
            <a:r>
              <a:rPr lang="en-US" sz="900" b="1" dirty="0">
                <a:latin typeface="+mj-lt"/>
                <a:cs typeface="Arial" pitchFamily="34" charset="0"/>
              </a:rPr>
              <a:t>, </a:t>
            </a:r>
            <a:r>
              <a:rPr lang="en-US" sz="900" b="1" dirty="0" err="1">
                <a:latin typeface="+mj-lt"/>
                <a:cs typeface="Arial" pitchFamily="34" charset="0"/>
              </a:rPr>
              <a:t>Stopanski</a:t>
            </a:r>
            <a:r>
              <a:rPr lang="en-US" sz="900" b="1" dirty="0">
                <a:latin typeface="+mj-lt"/>
                <a:cs typeface="Arial" pitchFamily="34" charset="0"/>
              </a:rPr>
              <a:t> </a:t>
            </a:r>
            <a:r>
              <a:rPr lang="en-US" sz="900" b="1" dirty="0" err="1">
                <a:latin typeface="+mj-lt"/>
                <a:cs typeface="Arial" pitchFamily="34" charset="0"/>
              </a:rPr>
              <a:t>dvor</a:t>
            </a:r>
            <a:endParaRPr lang="en-US" sz="900" b="1" dirty="0">
              <a:latin typeface="+mj-lt"/>
              <a:cs typeface="Arial" pitchFamily="34" charset="0"/>
            </a:endParaRPr>
          </a:p>
          <a:p>
            <a:pPr algn="ctr"/>
            <a:r>
              <a:rPr lang="en-US" sz="900" b="1" dirty="0">
                <a:latin typeface="+mj-lt"/>
                <a:cs typeface="Arial" pitchFamily="34" charset="0"/>
              </a:rPr>
              <a:t>Tel.: 02 / 936 07 90 ; </a:t>
            </a:r>
            <a:endParaRPr lang="en-US" sz="900" b="1" dirty="0" smtClean="0">
              <a:latin typeface="+mj-lt"/>
              <a:cs typeface="Arial" pitchFamily="34" charset="0"/>
            </a:endParaRPr>
          </a:p>
          <a:p>
            <a:pPr algn="ctr"/>
            <a:r>
              <a:rPr lang="en-US" sz="900" b="1" dirty="0" smtClean="0">
                <a:latin typeface="+mj-lt"/>
                <a:cs typeface="Arial" pitchFamily="34" charset="0"/>
              </a:rPr>
              <a:t>Fax</a:t>
            </a:r>
            <a:r>
              <a:rPr lang="en-US" sz="900" b="1" dirty="0">
                <a:latin typeface="+mj-lt"/>
                <a:cs typeface="Arial" pitchFamily="34" charset="0"/>
              </a:rPr>
              <a:t>: 02/ 936 07 95</a:t>
            </a:r>
          </a:p>
          <a:p>
            <a:pPr algn="ctr"/>
            <a:r>
              <a:rPr lang="en-US" sz="900" b="1" dirty="0">
                <a:latin typeface="+mj-lt"/>
                <a:cs typeface="Arial" pitchFamily="34" charset="0"/>
              </a:rPr>
              <a:t>www.moni.bg</a:t>
            </a:r>
          </a:p>
        </p:txBody>
      </p:sp>
      <p:pic>
        <p:nvPicPr>
          <p:cNvPr id="31" name="Picture 3" descr="C:\Users\user\Desktop\black moni version_2015.jpg"/>
          <p:cNvPicPr>
            <a:picLocks noChangeAspect="1" noChangeArrowheads="1"/>
          </p:cNvPicPr>
          <p:nvPr/>
        </p:nvPicPr>
        <p:blipFill>
          <a:blip r:embed="rId3" cstate="print"/>
          <a:srcRect/>
          <a:stretch>
            <a:fillRect/>
          </a:stretch>
        </p:blipFill>
        <p:spPr bwMode="auto">
          <a:xfrm>
            <a:off x="7385571" y="5968547"/>
            <a:ext cx="864096" cy="864096"/>
          </a:xfrm>
          <a:prstGeom prst="rect">
            <a:avLst/>
          </a:prstGeom>
          <a:noFill/>
        </p:spPr>
      </p:pic>
    </p:spTree>
    <p:extLst>
      <p:ext uri="{BB962C8B-B14F-4D97-AF65-F5344CB8AC3E}">
        <p14:creationId xmlns:p14="http://schemas.microsoft.com/office/powerpoint/2010/main" val="395073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446" y="78873"/>
            <a:ext cx="411085" cy="255389"/>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GR</a:t>
            </a:r>
            <a:endParaRPr lang="bg-BG" sz="900" b="1" dirty="0">
              <a:cs typeface="Arial" pitchFamily="34" charset="0"/>
            </a:endParaRPr>
          </a:p>
        </p:txBody>
      </p:sp>
      <p:sp>
        <p:nvSpPr>
          <p:cNvPr id="3" name="TextBox 2"/>
          <p:cNvSpPr txBox="1"/>
          <p:nvPr/>
        </p:nvSpPr>
        <p:spPr>
          <a:xfrm>
            <a:off x="251520" y="334262"/>
            <a:ext cx="3965123" cy="6494085"/>
          </a:xfrm>
          <a:prstGeom prst="rect">
            <a:avLst/>
          </a:prstGeom>
          <a:noFill/>
        </p:spPr>
        <p:txBody>
          <a:bodyPr wrap="square" rtlCol="0">
            <a:spAutoFit/>
          </a:bodyPr>
          <a:lstStyle/>
          <a:p>
            <a:pPr algn="just"/>
            <a:r>
              <a:rPr lang="el-GR" sz="800" dirty="0"/>
              <a:t>Αυτό το καροτσάκι είναι κατάλληλο για παιδιά ηλικίας από 6 έως 36 μηνών με μέγιστο βάρος μέχρι 15 </a:t>
            </a:r>
            <a:r>
              <a:rPr lang="el-GR" sz="800" dirty="0" smtClean="0"/>
              <a:t>κιλά.</a:t>
            </a:r>
            <a:r>
              <a:rPr lang="en-US" sz="800" dirty="0" smtClean="0"/>
              <a:t> </a:t>
            </a:r>
            <a:r>
              <a:rPr lang="el-GR" sz="800" dirty="0" smtClean="0"/>
              <a:t>ζώνη </a:t>
            </a:r>
            <a:r>
              <a:rPr lang="el-GR" sz="800" dirty="0"/>
              <a:t>με πέντε σημεία εξασφαλίζει την ασφάλεια του παιδιού. Οι θέσεις του ερεισίνωτου για την πλάτη του παιδιού, του υποπόδιο και της τέντας ρυθμίζονται.</a:t>
            </a:r>
          </a:p>
          <a:p>
            <a:pPr algn="just"/>
            <a:r>
              <a:rPr lang="el-GR" sz="800" dirty="0"/>
              <a:t>Το κάθισμα τοποθετείται σε δύο θέσεις, εξασφαλίζοντας το παιδί να είναι με το πρόσωπο στην κατεύθυνση κινήσεως ή στην αντίθετη κατεύθυνση. Ο προφυλακτήρας είναι ρυθμιζόμενο και μπορεί να αφαιρεθεί αν αυτό είναι επιθυμητό. Η λαβή είναι επίσης ρυθμιζόμενη και μπορεί να προσαρμοστεί στην επιθυμητή θέση.  Ο μπροστινός τροχός περιστρέφεται σε 360°. Η τέντα μπορεί να αφαιρεθεί και έτσι το καρότσι σας πηγαίνει σε καλοκαιρινή επιλογή.</a:t>
            </a:r>
          </a:p>
          <a:p>
            <a:pPr algn="just"/>
            <a:r>
              <a:rPr lang="el-GR" sz="800" dirty="0"/>
              <a:t>Το καρότσι είναι κατασκευασμένο σύμφωνα με το ευρωπαϊκό πρότυπο EN 1888: -1 – «Αντικείμενα για τη διατροφή μικρών παιδιών. Τροχοφόρα μέσα για τη μετακίνηση των παιδιών. Μέρος 1: Παιδικά καρότσια και καλάθι για καρότσι μωρού“. EN 1888-2 „Προϊόντα για τη διατροφή μικρών παιδιών. Τροχοφόρα μέσα για τη μετακίνηση των παιδιών. </a:t>
            </a:r>
            <a:endParaRPr lang="en-US" sz="800" dirty="0" smtClean="0"/>
          </a:p>
          <a:p>
            <a:pPr algn="just"/>
            <a:r>
              <a:rPr lang="el-GR" sz="800" dirty="0" smtClean="0"/>
              <a:t>ΠΡΟΣΟΧΗ</a:t>
            </a:r>
            <a:r>
              <a:rPr lang="el-GR" sz="800" dirty="0"/>
              <a:t>! Το παιδί σας θα είναι το καλύτερα προστατευμένο υπό την προϋπόθεση ότι ακολουθείτε τις οδηγίες τις συστάσεις του παρόντος εγχειρίδιου! Δώστε προσοχή στις προειδοποιήσεις και εξασφαλίστε όλες τις απαραίτητες προφυλάξεις για να αποτραπεί ο κίνδυνος τραυματισμού ή βλάβης του παιδιού και για να εξασφαλιστεί η ασφάλειά του! Είστε υπεύθυνοι για την ασφάλεια του παιδιού, αν δεν διατηρείτε και δεν συμμορφώνεστε με τις εν λόγω οδηγίες και συστάσεις! Βεβαιωθείτε ότι όποιος χρησιμοποιεί το καρότσι έχει διαβάσει τις οδηγίες και συμμορφώνεται με αυτές. Μην χρησιμοποιείτε μέρη ή εξαρτήματα για το καρότσι που δεν έχουν εγκριθεί από τον κατασκευαστή ή τον διανομέα, επειδή μπορεί να θέσει σε κίνδυνο το παιδί σας και να ακυρώσει την εγγύηση του καροτσιού.</a:t>
            </a:r>
          </a:p>
          <a:p>
            <a:pPr marL="285750" lvl="0" indent="-285750" algn="ctr">
              <a:buFontTx/>
              <a:buAutoNum type="romanUcPeriod"/>
            </a:pPr>
            <a:r>
              <a:rPr lang="el-GR" sz="800" b="1" dirty="0"/>
              <a:t>I. ΠΡΟΕΙΔΟΠΟΙΗΣΕΙΣ ΓΙΑ ΤΗΝ ΑΣΦΑΛΗ ΧΡΗΣΗ</a:t>
            </a:r>
          </a:p>
          <a:p>
            <a:pPr lvl="0" algn="just"/>
            <a:r>
              <a:rPr lang="el-GR" sz="800" b="1" dirty="0"/>
              <a:t>ΠΡΟΣΟΧΗ: </a:t>
            </a:r>
          </a:p>
          <a:p>
            <a:pPr lvl="0" algn="just"/>
            <a:r>
              <a:rPr lang="el-GR" sz="800" dirty="0"/>
              <a:t>01. ΣΗΜΑΝΤΙΚΟ! ΔΙΑΒΑΣΤΕ ΠΡΟΣΕΚΤΙΚΑ ΚΑΙ ΔΙΑΤΗΡΗΣΤΕ ΓΙΑ ΜΕΛΛΟΝΤΙΚΗ ΑΝΑΦΟΡΑ.</a:t>
            </a:r>
          </a:p>
          <a:p>
            <a:pPr lvl="0" algn="just"/>
            <a:r>
              <a:rPr lang="el-GR" sz="800" dirty="0"/>
              <a:t>02. Ποτέ μην αφήνετε το παιδί χωρίς επίβλεψη.</a:t>
            </a:r>
          </a:p>
          <a:p>
            <a:pPr lvl="0" algn="just"/>
            <a:r>
              <a:rPr lang="el-GR" sz="800" dirty="0"/>
              <a:t>03. Πριν από τη χρήση, βεβαιωθείτε ότι όλες οι συσκευές κλειδώματος είναι ενεργοποιημένες.</a:t>
            </a:r>
          </a:p>
          <a:p>
            <a:pPr lvl="0" algn="just"/>
            <a:r>
              <a:rPr lang="el-GR" sz="800" dirty="0"/>
              <a:t>04. Για να αποφύγετε τραυματισμούς, βεβαιωθείτε ότι το παιδί είναι σε ασφαλή απόσταση, πριν να αναδιπλώσετε ή να διπλώσετε αυτό το προϊόν.</a:t>
            </a:r>
          </a:p>
          <a:p>
            <a:pPr lvl="0" algn="just"/>
            <a:r>
              <a:rPr lang="el-GR" sz="800" dirty="0"/>
              <a:t>05. Χρησιμοποιήστε τη ζώνη ασφαλείας όταν το παιδί αρχίσει να κάθεται χωρίς βοήθεια.</a:t>
            </a:r>
          </a:p>
          <a:p>
            <a:pPr lvl="0" algn="just"/>
            <a:r>
              <a:rPr lang="el-GR" sz="800" dirty="0"/>
              <a:t>06. Μην αφήνετε το παιδί σας να παίξει με αυτό το προϊόν.</a:t>
            </a:r>
          </a:p>
          <a:p>
            <a:pPr lvl="0" algn="just"/>
            <a:r>
              <a:rPr lang="el-GR" sz="800" dirty="0"/>
              <a:t>07. Στο καρότσι χρησιμοποιείτε μόνο εξαρτήματα που έχουν εγκριθεί ή συνιστάται από τον εισαγωγέα. </a:t>
            </a:r>
          </a:p>
          <a:p>
            <a:pPr lvl="0" algn="just"/>
            <a:r>
              <a:rPr lang="el-GR" sz="800" dirty="0"/>
              <a:t>08. Το καρότσι είναι σχεδιασμένο για χρήση από ένα παιδί, μην αφήνετε δύο ή περισσότερα παιδιά να οδηγούνται σε αυτό</a:t>
            </a:r>
            <a:r>
              <a:rPr lang="el-GR" sz="800" dirty="0" smtClean="0"/>
              <a:t>.</a:t>
            </a:r>
            <a:endParaRPr lang="en-US" sz="800" dirty="0" smtClean="0"/>
          </a:p>
          <a:p>
            <a:pPr lvl="0" algn="just"/>
            <a:r>
              <a:rPr lang="el-GR" sz="800" dirty="0"/>
              <a:t>09. Πριν από την τοποθέτηση του παιδιού στο καρότσι, βεβαιωθείτε ότι είναι πλήρως ξεδιπλωμένο και όλοι οι μηχανισμοί κλειδώματος ενεργοποιούνται, για την αποφυγή τραυματισμού στο παιδί από μια ξαφνική αναδίπλωση. </a:t>
            </a:r>
          </a:p>
          <a:p>
            <a:pPr lvl="0" algn="just"/>
            <a:r>
              <a:rPr lang="el-GR" sz="800" dirty="0"/>
              <a:t>10. Πατήστε το φρένο πριν να βάλετε ή να αφαιρέσετε το παιδί από το καρότσι. </a:t>
            </a:r>
          </a:p>
          <a:p>
            <a:pPr lvl="0" algn="just"/>
            <a:r>
              <a:rPr lang="el-GR" sz="800" dirty="0"/>
              <a:t>11. Κάθε φορτίο που συνδέεται με τη λαβή, τον προφυλακτήρα, το ερεισίνωτο ή στην πλευρά του καροτσιού θα επηρεάσει τη σταθερότητά του. Μην υπερφορτώνεστε το καρότσι. Διαφορετικά, αυτό μπορεί να γυριστεί και το παιδί να πληγώσει. </a:t>
            </a:r>
          </a:p>
          <a:p>
            <a:pPr lvl="0" algn="just"/>
            <a:r>
              <a:rPr lang="el-GR" sz="800" dirty="0"/>
              <a:t>12. Πριν από τη χρήση, ελέγξτε αν το καρότσι είναι σωστά ξεδιπλωμένο, αν όλα τα μέρη είναι σε καλή κατάσταση λειτουργίας και είναι ακριβώς στερεωμένα στην επιλεγμένη θέση. Διακόψτε τη χρήση εάν υπάρχουν φθαρμένες ή χαλαρές συνδέσεις, κατεστραμμένα ή λείπουν εξαρτήματα. </a:t>
            </a:r>
          </a:p>
          <a:p>
            <a:pPr lvl="0" algn="just"/>
            <a:endParaRPr lang="el-GR" sz="800" dirty="0"/>
          </a:p>
        </p:txBody>
      </p:sp>
      <p:sp>
        <p:nvSpPr>
          <p:cNvPr id="4" name="TextBox 3"/>
          <p:cNvSpPr txBox="1"/>
          <p:nvPr/>
        </p:nvSpPr>
        <p:spPr>
          <a:xfrm>
            <a:off x="218808" y="6565404"/>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16</a:t>
            </a:r>
            <a:endParaRPr lang="bg-BG" sz="900" b="1" dirty="0">
              <a:cs typeface="Arial" pitchFamily="34" charset="0"/>
            </a:endParaRPr>
          </a:p>
        </p:txBody>
      </p:sp>
      <p:sp>
        <p:nvSpPr>
          <p:cNvPr id="16" name="TextBox 15"/>
          <p:cNvSpPr txBox="1"/>
          <p:nvPr/>
        </p:nvSpPr>
        <p:spPr>
          <a:xfrm>
            <a:off x="8572502" y="6565404"/>
            <a:ext cx="360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23</a:t>
            </a:r>
            <a:endParaRPr lang="bg-BG" sz="900" b="1" dirty="0">
              <a:latin typeface="Arial" pitchFamily="34" charset="0"/>
              <a:cs typeface="Arial" pitchFamily="34" charset="0"/>
            </a:endParaRPr>
          </a:p>
        </p:txBody>
      </p:sp>
      <p:pic>
        <p:nvPicPr>
          <p:cNvPr id="17" name="Picture 3" descr="C:\Users\user\Desktop\stroller - B-1\Picture_8.jpg"/>
          <p:cNvPicPr>
            <a:picLocks noChangeAspect="1" noChangeArrowheads="1"/>
          </p:cNvPicPr>
          <p:nvPr/>
        </p:nvPicPr>
        <p:blipFill>
          <a:blip r:embed="rId2" cstate="print"/>
          <a:srcRect/>
          <a:stretch>
            <a:fillRect/>
          </a:stretch>
        </p:blipFill>
        <p:spPr bwMode="auto">
          <a:xfrm>
            <a:off x="5919524" y="5242055"/>
            <a:ext cx="2523083" cy="955092"/>
          </a:xfrm>
          <a:prstGeom prst="rect">
            <a:avLst/>
          </a:prstGeom>
          <a:noFill/>
        </p:spPr>
      </p:pic>
      <p:sp>
        <p:nvSpPr>
          <p:cNvPr id="18" name="TextBox 17"/>
          <p:cNvSpPr txBox="1"/>
          <p:nvPr/>
        </p:nvSpPr>
        <p:spPr>
          <a:xfrm>
            <a:off x="5666785" y="6177567"/>
            <a:ext cx="1584176" cy="461665"/>
          </a:xfrm>
          <a:prstGeom prst="rect">
            <a:avLst/>
          </a:prstGeom>
          <a:noFill/>
        </p:spPr>
        <p:txBody>
          <a:bodyPr wrap="square" rtlCol="0">
            <a:spAutoFit/>
          </a:bodyPr>
          <a:lstStyle/>
          <a:p>
            <a:pPr algn="just"/>
            <a:r>
              <a:rPr lang="de-DE" sz="800" dirty="0"/>
              <a:t>(1) Trageți mecanismul de reglare a copertinei pentru a plia copertina.</a:t>
            </a:r>
            <a:endParaRPr lang="en-US" sz="800" dirty="0"/>
          </a:p>
        </p:txBody>
      </p:sp>
      <p:sp>
        <p:nvSpPr>
          <p:cNvPr id="19" name="TextBox 18"/>
          <p:cNvSpPr txBox="1"/>
          <p:nvPr/>
        </p:nvSpPr>
        <p:spPr>
          <a:xfrm>
            <a:off x="7283673" y="6197147"/>
            <a:ext cx="1158934" cy="338554"/>
          </a:xfrm>
          <a:prstGeom prst="rect">
            <a:avLst/>
          </a:prstGeom>
          <a:noFill/>
        </p:spPr>
        <p:txBody>
          <a:bodyPr wrap="square" rtlCol="0">
            <a:spAutoFit/>
          </a:bodyPr>
          <a:lstStyle/>
          <a:p>
            <a:pPr algn="just"/>
            <a:r>
              <a:rPr lang="pt-BR" sz="800" dirty="0"/>
              <a:t>(2) Trageți cele două siguranțe de prindere</a:t>
            </a:r>
            <a:endParaRPr lang="en-US" sz="800" dirty="0"/>
          </a:p>
        </p:txBody>
      </p:sp>
      <p:sp>
        <p:nvSpPr>
          <p:cNvPr id="20" name="TextBox 19"/>
          <p:cNvSpPr txBox="1"/>
          <p:nvPr/>
        </p:nvSpPr>
        <p:spPr>
          <a:xfrm>
            <a:off x="5201065" y="5025439"/>
            <a:ext cx="3960000" cy="230832"/>
          </a:xfrm>
          <a:prstGeom prst="rect">
            <a:avLst/>
          </a:prstGeom>
          <a:noFill/>
        </p:spPr>
        <p:txBody>
          <a:bodyPr wrap="square" rtlCol="0">
            <a:spAutoFit/>
          </a:bodyPr>
          <a:lstStyle/>
          <a:p>
            <a:pPr algn="ctr"/>
            <a:r>
              <a:rPr lang="de-DE" sz="900" b="1" dirty="0"/>
              <a:t>Pași pentru a plia căruciorul</a:t>
            </a:r>
            <a:endParaRPr lang="en-US" sz="900" dirty="0"/>
          </a:p>
        </p:txBody>
      </p:sp>
      <p:pic>
        <p:nvPicPr>
          <p:cNvPr id="21" name="Picture 5" descr="C:\Users\user\Desktop\b_2-assembly\b2_6.jpg"/>
          <p:cNvPicPr>
            <a:picLocks noChangeAspect="1" noChangeArrowheads="1"/>
          </p:cNvPicPr>
          <p:nvPr/>
        </p:nvPicPr>
        <p:blipFill>
          <a:blip r:embed="rId3" cstate="print"/>
          <a:srcRect/>
          <a:stretch>
            <a:fillRect/>
          </a:stretch>
        </p:blipFill>
        <p:spPr bwMode="auto">
          <a:xfrm>
            <a:off x="5060455" y="1494076"/>
            <a:ext cx="1348289" cy="1153279"/>
          </a:xfrm>
          <a:prstGeom prst="rect">
            <a:avLst/>
          </a:prstGeom>
          <a:noFill/>
        </p:spPr>
      </p:pic>
      <p:sp>
        <p:nvSpPr>
          <p:cNvPr id="22" name="TextBox 21"/>
          <p:cNvSpPr txBox="1"/>
          <p:nvPr/>
        </p:nvSpPr>
        <p:spPr>
          <a:xfrm>
            <a:off x="6338545" y="1254765"/>
            <a:ext cx="2736304" cy="230832"/>
          </a:xfrm>
          <a:prstGeom prst="rect">
            <a:avLst/>
          </a:prstGeom>
          <a:noFill/>
        </p:spPr>
        <p:txBody>
          <a:bodyPr wrap="square" rtlCol="0">
            <a:spAutoFit/>
          </a:bodyPr>
          <a:lstStyle/>
          <a:p>
            <a:pPr algn="ctr"/>
            <a:r>
              <a:rPr lang="en-US" sz="900" b="1" dirty="0" err="1"/>
              <a:t>Folosirea</a:t>
            </a:r>
            <a:r>
              <a:rPr lang="en-US" sz="900" b="1" dirty="0"/>
              <a:t> </a:t>
            </a:r>
            <a:r>
              <a:rPr lang="en-US" sz="900" b="1" dirty="0" err="1"/>
              <a:t>spătarului</a:t>
            </a:r>
            <a:r>
              <a:rPr lang="en-US" sz="900" b="1" dirty="0"/>
              <a:t> </a:t>
            </a:r>
            <a:r>
              <a:rPr lang="en-US" sz="900" b="1" dirty="0" err="1"/>
              <a:t>reglabil</a:t>
            </a:r>
            <a:endParaRPr lang="bg-BG" sz="900" b="1" dirty="0"/>
          </a:p>
        </p:txBody>
      </p:sp>
      <p:sp>
        <p:nvSpPr>
          <p:cNvPr id="23" name="TextBox 22"/>
          <p:cNvSpPr txBox="1"/>
          <p:nvPr/>
        </p:nvSpPr>
        <p:spPr>
          <a:xfrm>
            <a:off x="6584738" y="1570342"/>
            <a:ext cx="2304255" cy="954107"/>
          </a:xfrm>
          <a:prstGeom prst="rect">
            <a:avLst/>
          </a:prstGeom>
          <a:noFill/>
        </p:spPr>
        <p:txBody>
          <a:bodyPr wrap="square" rtlCol="0">
            <a:spAutoFit/>
          </a:bodyPr>
          <a:lstStyle/>
          <a:p>
            <a:pPr algn="just"/>
            <a:r>
              <a:rPr lang="de-DE" sz="800" dirty="0"/>
              <a:t>Pentru a regla spătarul: cu o mână trageți dispozitivul de blocarea din plastic, cu cealaltă reglați lungimea centurii</a:t>
            </a:r>
            <a:r>
              <a:rPr lang="de-DE" sz="800" dirty="0" smtClean="0"/>
              <a:t>.</a:t>
            </a:r>
          </a:p>
          <a:p>
            <a:pPr algn="just"/>
            <a:endParaRPr lang="de-DE" sz="800" dirty="0"/>
          </a:p>
          <a:p>
            <a:pPr algn="just"/>
            <a:r>
              <a:rPr lang="de-DE" sz="800" b="1" dirty="0"/>
              <a:t>Atenție</a:t>
            </a:r>
            <a:r>
              <a:rPr lang="de-DE" sz="800" dirty="0"/>
              <a:t>: Reglați spătarul cu grijă atunci când copilul se află în el pentru a evita o schimbare bruscă de poziție.</a:t>
            </a:r>
          </a:p>
        </p:txBody>
      </p:sp>
      <p:pic>
        <p:nvPicPr>
          <p:cNvPr id="24" name="Picture 2" descr="C:\Users\user\Desktop\b_2-assembly\B2_8.jpg"/>
          <p:cNvPicPr>
            <a:picLocks noChangeAspect="1" noChangeArrowheads="1"/>
          </p:cNvPicPr>
          <p:nvPr/>
        </p:nvPicPr>
        <p:blipFill>
          <a:blip r:embed="rId4" cstate="print"/>
          <a:srcRect/>
          <a:stretch>
            <a:fillRect/>
          </a:stretch>
        </p:blipFill>
        <p:spPr bwMode="auto">
          <a:xfrm>
            <a:off x="5082612" y="2671532"/>
            <a:ext cx="1304253" cy="1114586"/>
          </a:xfrm>
          <a:prstGeom prst="rect">
            <a:avLst/>
          </a:prstGeom>
          <a:noFill/>
        </p:spPr>
      </p:pic>
      <p:sp>
        <p:nvSpPr>
          <p:cNvPr id="25" name="TextBox 24"/>
          <p:cNvSpPr txBox="1"/>
          <p:nvPr/>
        </p:nvSpPr>
        <p:spPr>
          <a:xfrm>
            <a:off x="6461166" y="2505159"/>
            <a:ext cx="2461430" cy="369332"/>
          </a:xfrm>
          <a:prstGeom prst="rect">
            <a:avLst/>
          </a:prstGeom>
          <a:noFill/>
        </p:spPr>
        <p:txBody>
          <a:bodyPr wrap="square" rtlCol="0">
            <a:spAutoFit/>
          </a:bodyPr>
          <a:lstStyle/>
          <a:p>
            <a:pPr algn="ctr"/>
            <a:r>
              <a:rPr lang="de-DE" sz="900" b="1" dirty="0"/>
              <a:t>Blocarea roții din spate: apăsați mecanismul de frânare al roții din spate.</a:t>
            </a:r>
            <a:endParaRPr lang="bg-BG" sz="900" b="1" dirty="0"/>
          </a:p>
        </p:txBody>
      </p:sp>
      <p:pic>
        <p:nvPicPr>
          <p:cNvPr id="26" name="Picture 3" descr="C:\Users\user\Desktop\b_2-assembly\B2_9.jpg"/>
          <p:cNvPicPr>
            <a:picLocks noChangeAspect="1" noChangeArrowheads="1"/>
          </p:cNvPicPr>
          <p:nvPr/>
        </p:nvPicPr>
        <p:blipFill>
          <a:blip r:embed="rId5" cstate="print"/>
          <a:srcRect/>
          <a:stretch>
            <a:fillRect/>
          </a:stretch>
        </p:blipFill>
        <p:spPr bwMode="auto">
          <a:xfrm>
            <a:off x="5921982" y="4004210"/>
            <a:ext cx="2543715" cy="1066436"/>
          </a:xfrm>
          <a:prstGeom prst="rect">
            <a:avLst/>
          </a:prstGeom>
          <a:noFill/>
        </p:spPr>
      </p:pic>
      <p:sp>
        <p:nvSpPr>
          <p:cNvPr id="27" name="TextBox 26"/>
          <p:cNvSpPr txBox="1"/>
          <p:nvPr/>
        </p:nvSpPr>
        <p:spPr>
          <a:xfrm>
            <a:off x="5548662" y="3768660"/>
            <a:ext cx="1878540" cy="215444"/>
          </a:xfrm>
          <a:prstGeom prst="rect">
            <a:avLst/>
          </a:prstGeom>
          <a:noFill/>
        </p:spPr>
        <p:txBody>
          <a:bodyPr wrap="square" rtlCol="0">
            <a:spAutoFit/>
          </a:bodyPr>
          <a:lstStyle/>
          <a:p>
            <a:pPr algn="ctr"/>
            <a:r>
              <a:rPr lang="en-US" sz="800" dirty="0" err="1"/>
              <a:t>Bord</a:t>
            </a:r>
            <a:r>
              <a:rPr lang="en-US" sz="800" dirty="0"/>
              <a:t> </a:t>
            </a:r>
            <a:r>
              <a:rPr lang="en-US" sz="800" dirty="0" err="1"/>
              <a:t>detașabil</a:t>
            </a:r>
            <a:r>
              <a:rPr lang="en-US" sz="800" dirty="0"/>
              <a:t> </a:t>
            </a:r>
            <a:r>
              <a:rPr lang="en-US" sz="800" dirty="0" err="1"/>
              <a:t>pentru</a:t>
            </a:r>
            <a:r>
              <a:rPr lang="en-US" sz="800" dirty="0"/>
              <a:t> </a:t>
            </a:r>
            <a:r>
              <a:rPr lang="en-US" sz="800" dirty="0" err="1"/>
              <a:t>mâini</a:t>
            </a:r>
            <a:r>
              <a:rPr lang="en-US" sz="800" dirty="0"/>
              <a:t> </a:t>
            </a:r>
            <a:r>
              <a:rPr lang="en-US" sz="800" dirty="0" err="1"/>
              <a:t>pe</a:t>
            </a:r>
            <a:r>
              <a:rPr lang="en-US" sz="800" dirty="0"/>
              <a:t> </a:t>
            </a:r>
            <a:r>
              <a:rPr lang="en-US" sz="800" dirty="0" err="1"/>
              <a:t>față</a:t>
            </a:r>
            <a:endParaRPr lang="bg-BG" sz="800" dirty="0"/>
          </a:p>
        </p:txBody>
      </p:sp>
      <p:sp>
        <p:nvSpPr>
          <p:cNvPr id="28" name="TextBox 27"/>
          <p:cNvSpPr txBox="1"/>
          <p:nvPr/>
        </p:nvSpPr>
        <p:spPr>
          <a:xfrm>
            <a:off x="7181881" y="3783785"/>
            <a:ext cx="1728192" cy="215444"/>
          </a:xfrm>
          <a:prstGeom prst="rect">
            <a:avLst/>
          </a:prstGeom>
          <a:noFill/>
        </p:spPr>
        <p:txBody>
          <a:bodyPr wrap="square" rtlCol="0">
            <a:spAutoFit/>
          </a:bodyPr>
          <a:lstStyle/>
          <a:p>
            <a:pPr algn="ctr"/>
            <a:r>
              <a:rPr lang="en-US" sz="800" dirty="0" err="1"/>
              <a:t>Suport</a:t>
            </a:r>
            <a:r>
              <a:rPr lang="en-US" sz="800" dirty="0"/>
              <a:t> </a:t>
            </a:r>
            <a:r>
              <a:rPr lang="en-US" sz="800" dirty="0" err="1"/>
              <a:t>pentru</a:t>
            </a:r>
            <a:r>
              <a:rPr lang="en-US" sz="800" dirty="0"/>
              <a:t> </a:t>
            </a:r>
            <a:r>
              <a:rPr lang="en-US" sz="800" dirty="0" err="1"/>
              <a:t>picioare</a:t>
            </a:r>
            <a:r>
              <a:rPr lang="en-US" sz="800" dirty="0"/>
              <a:t> </a:t>
            </a:r>
            <a:r>
              <a:rPr lang="en-US" sz="800" dirty="0" err="1"/>
              <a:t>reglabil</a:t>
            </a:r>
            <a:endParaRPr lang="bg-BG" sz="800" dirty="0"/>
          </a:p>
        </p:txBody>
      </p:sp>
      <p:pic>
        <p:nvPicPr>
          <p:cNvPr id="29" name="Picture 4" descr="C:\Users\user\Desktop\b_2-assembly\b2_5.jpg"/>
          <p:cNvPicPr>
            <a:picLocks noChangeAspect="1" noChangeArrowheads="1"/>
          </p:cNvPicPr>
          <p:nvPr/>
        </p:nvPicPr>
        <p:blipFill>
          <a:blip r:embed="rId6" cstate="print"/>
          <a:srcRect/>
          <a:stretch>
            <a:fillRect/>
          </a:stretch>
        </p:blipFill>
        <p:spPr bwMode="auto">
          <a:xfrm>
            <a:off x="5060455" y="129482"/>
            <a:ext cx="1183702" cy="1063705"/>
          </a:xfrm>
          <a:prstGeom prst="rect">
            <a:avLst/>
          </a:prstGeom>
          <a:noFill/>
        </p:spPr>
      </p:pic>
      <p:sp>
        <p:nvSpPr>
          <p:cNvPr id="30" name="TextBox 29"/>
          <p:cNvSpPr txBox="1"/>
          <p:nvPr/>
        </p:nvSpPr>
        <p:spPr>
          <a:xfrm>
            <a:off x="6320740" y="-15121"/>
            <a:ext cx="2568254" cy="230832"/>
          </a:xfrm>
          <a:prstGeom prst="rect">
            <a:avLst/>
          </a:prstGeom>
          <a:noFill/>
        </p:spPr>
        <p:txBody>
          <a:bodyPr wrap="square" rtlCol="0">
            <a:spAutoFit/>
          </a:bodyPr>
          <a:lstStyle/>
          <a:p>
            <a:pPr algn="ctr"/>
            <a:r>
              <a:rPr lang="en-US" sz="900" b="1" dirty="0" err="1"/>
              <a:t>Buton</a:t>
            </a:r>
            <a:r>
              <a:rPr lang="en-US" sz="900" b="1" dirty="0"/>
              <a:t> de </a:t>
            </a:r>
            <a:r>
              <a:rPr lang="en-US" sz="900" b="1" dirty="0" err="1"/>
              <a:t>eliberare</a:t>
            </a:r>
            <a:r>
              <a:rPr lang="en-US" sz="900" b="1" dirty="0"/>
              <a:t> a </a:t>
            </a:r>
            <a:r>
              <a:rPr lang="en-US" sz="900" b="1" dirty="0" err="1"/>
              <a:t>roții</a:t>
            </a:r>
            <a:endParaRPr lang="bg-BG" sz="900" b="1" dirty="0"/>
          </a:p>
        </p:txBody>
      </p:sp>
      <p:sp>
        <p:nvSpPr>
          <p:cNvPr id="31" name="TextBox 30"/>
          <p:cNvSpPr txBox="1"/>
          <p:nvPr/>
        </p:nvSpPr>
        <p:spPr>
          <a:xfrm>
            <a:off x="6284873" y="557737"/>
            <a:ext cx="2604120" cy="230832"/>
          </a:xfrm>
          <a:prstGeom prst="rect">
            <a:avLst/>
          </a:prstGeom>
          <a:noFill/>
        </p:spPr>
        <p:txBody>
          <a:bodyPr wrap="square" rtlCol="0">
            <a:spAutoFit/>
          </a:bodyPr>
          <a:lstStyle/>
          <a:p>
            <a:pPr algn="ctr"/>
            <a:r>
              <a:rPr lang="en-US" sz="900" b="1" dirty="0" err="1"/>
              <a:t>Montarea</a:t>
            </a:r>
            <a:r>
              <a:rPr lang="en-US" sz="900" b="1" dirty="0"/>
              <a:t> </a:t>
            </a:r>
            <a:r>
              <a:rPr lang="en-US" sz="900" b="1" dirty="0" err="1"/>
              <a:t>roților</a:t>
            </a:r>
            <a:r>
              <a:rPr lang="en-US" sz="900" b="1" dirty="0"/>
              <a:t> de </a:t>
            </a:r>
            <a:r>
              <a:rPr lang="en-US" sz="900" b="1" dirty="0" err="1"/>
              <a:t>pe</a:t>
            </a:r>
            <a:r>
              <a:rPr lang="en-US" sz="900" b="1" dirty="0"/>
              <a:t> spate</a:t>
            </a:r>
            <a:endParaRPr lang="bg-BG" sz="900" b="1" dirty="0"/>
          </a:p>
        </p:txBody>
      </p:sp>
      <p:sp>
        <p:nvSpPr>
          <p:cNvPr id="32" name="TextBox 31"/>
          <p:cNvSpPr txBox="1"/>
          <p:nvPr/>
        </p:nvSpPr>
        <p:spPr>
          <a:xfrm>
            <a:off x="6262116" y="757133"/>
            <a:ext cx="2685502" cy="461665"/>
          </a:xfrm>
          <a:prstGeom prst="rect">
            <a:avLst/>
          </a:prstGeom>
          <a:noFill/>
        </p:spPr>
        <p:txBody>
          <a:bodyPr wrap="square" rtlCol="0">
            <a:spAutoFit/>
          </a:bodyPr>
          <a:lstStyle/>
          <a:p>
            <a:pPr algn="just"/>
            <a:r>
              <a:rPr lang="de-DE" sz="800" dirty="0"/>
              <a:t>Pentru a monta țeava roțile de pe spate în orificiul roților de pe spate până la strângerea arcului. Pentru eliberare - Apăsați arcul și eliberați roata din spate.</a:t>
            </a:r>
            <a:endParaRPr lang="bg-BG" sz="800" dirty="0"/>
          </a:p>
        </p:txBody>
      </p:sp>
      <p:sp>
        <p:nvSpPr>
          <p:cNvPr id="33" name="Rectangle 32"/>
          <p:cNvSpPr/>
          <p:nvPr/>
        </p:nvSpPr>
        <p:spPr>
          <a:xfrm>
            <a:off x="6244157" y="215711"/>
            <a:ext cx="2644836" cy="338554"/>
          </a:xfrm>
          <a:prstGeom prst="rect">
            <a:avLst/>
          </a:prstGeom>
        </p:spPr>
        <p:txBody>
          <a:bodyPr wrap="square">
            <a:spAutoFit/>
          </a:bodyPr>
          <a:lstStyle/>
          <a:p>
            <a:pPr algn="just"/>
            <a:r>
              <a:rPr lang="en-US" sz="800" b="1" dirty="0" err="1"/>
              <a:t>Atenție</a:t>
            </a:r>
            <a:r>
              <a:rPr lang="en-US" sz="800" dirty="0"/>
              <a:t>: </a:t>
            </a:r>
            <a:r>
              <a:rPr lang="en-US" sz="800" dirty="0" err="1"/>
              <a:t>asigurați-vă</a:t>
            </a:r>
            <a:r>
              <a:rPr lang="en-US" sz="800" dirty="0"/>
              <a:t> </a:t>
            </a:r>
            <a:r>
              <a:rPr lang="en-US" sz="800" dirty="0" err="1"/>
              <a:t>că</a:t>
            </a:r>
            <a:r>
              <a:rPr lang="en-US" sz="800" dirty="0"/>
              <a:t> </a:t>
            </a:r>
            <a:r>
              <a:rPr lang="en-US" sz="800" dirty="0" err="1"/>
              <a:t>toate</a:t>
            </a:r>
            <a:r>
              <a:rPr lang="en-US" sz="800" dirty="0"/>
              <a:t> </a:t>
            </a:r>
            <a:r>
              <a:rPr lang="en-US" sz="800" dirty="0" err="1"/>
              <a:t>mecanismele</a:t>
            </a:r>
            <a:r>
              <a:rPr lang="en-US" sz="800" dirty="0"/>
              <a:t> de </a:t>
            </a:r>
            <a:r>
              <a:rPr lang="en-US" sz="800" dirty="0" err="1"/>
              <a:t>blocare</a:t>
            </a:r>
            <a:r>
              <a:rPr lang="en-US" sz="800" dirty="0"/>
              <a:t> </a:t>
            </a:r>
            <a:r>
              <a:rPr lang="en-US" sz="800" dirty="0" err="1"/>
              <a:t>sunt</a:t>
            </a:r>
            <a:r>
              <a:rPr lang="en-US" sz="800" dirty="0"/>
              <a:t> </a:t>
            </a:r>
            <a:r>
              <a:rPr lang="en-US" sz="800" dirty="0" err="1"/>
              <a:t>în</a:t>
            </a:r>
            <a:r>
              <a:rPr lang="en-US" sz="800" dirty="0"/>
              <a:t> </a:t>
            </a:r>
            <a:r>
              <a:rPr lang="en-US" sz="800" dirty="0" err="1"/>
              <a:t>poziția</a:t>
            </a:r>
            <a:r>
              <a:rPr lang="en-US" sz="800" dirty="0"/>
              <a:t> </a:t>
            </a:r>
            <a:r>
              <a:rPr lang="en-US" sz="800" dirty="0" err="1"/>
              <a:t>blocată</a:t>
            </a:r>
            <a:r>
              <a:rPr lang="en-US" sz="800" dirty="0"/>
              <a:t> </a:t>
            </a:r>
            <a:r>
              <a:rPr lang="en-US" sz="800" dirty="0" err="1"/>
              <a:t>înainte</a:t>
            </a:r>
            <a:r>
              <a:rPr lang="en-US" sz="800" dirty="0"/>
              <a:t> de a </a:t>
            </a:r>
            <a:r>
              <a:rPr lang="en-US" sz="800" dirty="0" err="1"/>
              <a:t>împinge</a:t>
            </a:r>
            <a:r>
              <a:rPr lang="en-US" sz="800" dirty="0"/>
              <a:t> </a:t>
            </a:r>
            <a:r>
              <a:rPr lang="en-US" sz="800" dirty="0" err="1"/>
              <a:t>căruciorul</a:t>
            </a:r>
            <a:r>
              <a:rPr lang="en-US" sz="800" dirty="0"/>
              <a:t> cu </a:t>
            </a:r>
            <a:r>
              <a:rPr lang="en-US" sz="800" dirty="0" err="1"/>
              <a:t>copilul</a:t>
            </a:r>
            <a:r>
              <a:rPr lang="en-US" sz="800" dirty="0"/>
              <a:t>.</a:t>
            </a:r>
          </a:p>
        </p:txBody>
      </p:sp>
      <p:sp>
        <p:nvSpPr>
          <p:cNvPr id="34" name="Rectangle 33"/>
          <p:cNvSpPr/>
          <p:nvPr/>
        </p:nvSpPr>
        <p:spPr>
          <a:xfrm>
            <a:off x="6368609" y="2997397"/>
            <a:ext cx="2574032" cy="584775"/>
          </a:xfrm>
          <a:prstGeom prst="rect">
            <a:avLst/>
          </a:prstGeom>
        </p:spPr>
        <p:txBody>
          <a:bodyPr wrap="square">
            <a:spAutoFit/>
          </a:bodyPr>
          <a:lstStyle/>
          <a:p>
            <a:pPr algn="just"/>
            <a:r>
              <a:rPr lang="en-US" sz="800" b="1" dirty="0" err="1"/>
              <a:t>Atenție</a:t>
            </a:r>
            <a:r>
              <a:rPr lang="en-US" sz="800" dirty="0"/>
              <a:t>: </a:t>
            </a:r>
            <a:r>
              <a:rPr lang="en-US" sz="800" dirty="0" err="1"/>
              <a:t>Apăsați</a:t>
            </a:r>
            <a:r>
              <a:rPr lang="en-US" sz="800" dirty="0"/>
              <a:t> </a:t>
            </a:r>
            <a:r>
              <a:rPr lang="en-US" sz="800" dirty="0" err="1"/>
              <a:t>maneta</a:t>
            </a:r>
            <a:r>
              <a:rPr lang="en-US" sz="800" dirty="0"/>
              <a:t> de </a:t>
            </a:r>
            <a:r>
              <a:rPr lang="en-US" sz="800" dirty="0" err="1"/>
              <a:t>frână</a:t>
            </a:r>
            <a:r>
              <a:rPr lang="en-US" sz="800" dirty="0"/>
              <a:t> </a:t>
            </a:r>
            <a:r>
              <a:rPr lang="en-US" sz="800" dirty="0" err="1"/>
              <a:t>când</a:t>
            </a:r>
            <a:r>
              <a:rPr lang="en-US" sz="800" dirty="0"/>
              <a:t> </a:t>
            </a:r>
            <a:r>
              <a:rPr lang="en-US" sz="800" dirty="0" err="1"/>
              <a:t>opriți</a:t>
            </a:r>
            <a:r>
              <a:rPr lang="en-US" sz="800" dirty="0"/>
              <a:t> </a:t>
            </a:r>
            <a:r>
              <a:rPr lang="en-US" sz="800" dirty="0" err="1"/>
              <a:t>căruciorul</a:t>
            </a:r>
            <a:r>
              <a:rPr lang="en-US" sz="800" dirty="0"/>
              <a:t> </a:t>
            </a:r>
            <a:r>
              <a:rPr lang="en-US" sz="800" dirty="0" err="1"/>
              <a:t>chiar</a:t>
            </a:r>
            <a:r>
              <a:rPr lang="en-US" sz="800" dirty="0"/>
              <a:t> </a:t>
            </a:r>
            <a:r>
              <a:rPr lang="en-US" sz="800" dirty="0" err="1"/>
              <a:t>și</a:t>
            </a:r>
            <a:r>
              <a:rPr lang="en-US" sz="800" dirty="0"/>
              <a:t> </a:t>
            </a:r>
            <a:r>
              <a:rPr lang="en-US" sz="800" dirty="0" err="1"/>
              <a:t>pentru</a:t>
            </a:r>
            <a:r>
              <a:rPr lang="en-US" sz="800" dirty="0"/>
              <a:t> </a:t>
            </a:r>
            <a:r>
              <a:rPr lang="en-US" sz="800" dirty="0" err="1"/>
              <a:t>puțin</a:t>
            </a:r>
            <a:r>
              <a:rPr lang="en-US" sz="800" dirty="0"/>
              <a:t> </a:t>
            </a:r>
            <a:r>
              <a:rPr lang="en-US" sz="800" dirty="0" err="1"/>
              <a:t>timp</a:t>
            </a:r>
            <a:r>
              <a:rPr lang="en-US" sz="800" dirty="0"/>
              <a:t>, </a:t>
            </a:r>
            <a:r>
              <a:rPr lang="en-US" sz="800" dirty="0" err="1"/>
              <a:t>pentru</a:t>
            </a:r>
            <a:r>
              <a:rPr lang="en-US" sz="800" dirty="0"/>
              <a:t> a </a:t>
            </a:r>
            <a:r>
              <a:rPr lang="en-US" sz="800" dirty="0" err="1"/>
              <a:t>evita</a:t>
            </a:r>
            <a:r>
              <a:rPr lang="en-US" sz="800" dirty="0"/>
              <a:t> </a:t>
            </a:r>
            <a:r>
              <a:rPr lang="en-US" sz="800" dirty="0" err="1"/>
              <a:t>mișcarea</a:t>
            </a:r>
            <a:r>
              <a:rPr lang="en-US" sz="800" dirty="0"/>
              <a:t> </a:t>
            </a:r>
            <a:r>
              <a:rPr lang="en-US" sz="800" dirty="0" err="1"/>
              <a:t>acestuia</a:t>
            </a:r>
            <a:r>
              <a:rPr lang="en-US" sz="800" dirty="0"/>
              <a:t>. </a:t>
            </a:r>
            <a:r>
              <a:rPr lang="en-US" sz="800" dirty="0" err="1"/>
              <a:t>Împingeți</a:t>
            </a:r>
            <a:r>
              <a:rPr lang="en-US" sz="800" dirty="0"/>
              <a:t> </a:t>
            </a:r>
            <a:r>
              <a:rPr lang="en-US" sz="800" dirty="0" err="1"/>
              <a:t>căruciorul</a:t>
            </a:r>
            <a:r>
              <a:rPr lang="en-US" sz="800" dirty="0"/>
              <a:t> </a:t>
            </a:r>
            <a:r>
              <a:rPr lang="en-US" sz="800" dirty="0" err="1"/>
              <a:t>pentru</a:t>
            </a:r>
            <a:r>
              <a:rPr lang="en-US" sz="800" dirty="0"/>
              <a:t> a </a:t>
            </a:r>
            <a:r>
              <a:rPr lang="en-US" sz="800" dirty="0" err="1"/>
              <a:t>verifica</a:t>
            </a:r>
            <a:r>
              <a:rPr lang="en-US" sz="800" dirty="0"/>
              <a:t> </a:t>
            </a:r>
            <a:r>
              <a:rPr lang="en-US" sz="800" dirty="0" err="1"/>
              <a:t>dacă</a:t>
            </a:r>
            <a:r>
              <a:rPr lang="en-US" sz="800" dirty="0"/>
              <a:t> </a:t>
            </a:r>
            <a:r>
              <a:rPr lang="en-US" sz="800" dirty="0" err="1"/>
              <a:t>mecanismele</a:t>
            </a:r>
            <a:r>
              <a:rPr lang="en-US" sz="800" dirty="0"/>
              <a:t> de </a:t>
            </a:r>
            <a:r>
              <a:rPr lang="en-US" sz="800" dirty="0" err="1"/>
              <a:t>blocare</a:t>
            </a:r>
            <a:r>
              <a:rPr lang="en-US" sz="800" dirty="0"/>
              <a:t> </a:t>
            </a:r>
            <a:r>
              <a:rPr lang="en-US" sz="800" dirty="0" err="1"/>
              <a:t>sunt</a:t>
            </a:r>
            <a:r>
              <a:rPr lang="en-US" sz="800" dirty="0"/>
              <a:t> </a:t>
            </a:r>
            <a:r>
              <a:rPr lang="en-US" sz="800" dirty="0" err="1"/>
              <a:t>în</a:t>
            </a:r>
            <a:r>
              <a:rPr lang="en-US" sz="800" dirty="0"/>
              <a:t> </a:t>
            </a:r>
            <a:r>
              <a:rPr lang="en-US" sz="800" dirty="0" err="1"/>
              <a:t>poziția</a:t>
            </a:r>
            <a:r>
              <a:rPr lang="en-US" sz="800" dirty="0"/>
              <a:t> de </a:t>
            </a:r>
            <a:r>
              <a:rPr lang="en-US" sz="800" dirty="0" err="1"/>
              <a:t>blocare</a:t>
            </a:r>
            <a:r>
              <a:rPr lang="en-US" sz="800" dirty="0"/>
              <a:t>.</a:t>
            </a:r>
          </a:p>
        </p:txBody>
      </p:sp>
    </p:spTree>
    <p:extLst>
      <p:ext uri="{BB962C8B-B14F-4D97-AF65-F5344CB8AC3E}">
        <p14:creationId xmlns:p14="http://schemas.microsoft.com/office/powerpoint/2010/main" val="182028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31674"/>
          <a:stretch/>
        </p:blipFill>
        <p:spPr>
          <a:xfrm>
            <a:off x="2339752" y="2454692"/>
            <a:ext cx="1309468" cy="1948615"/>
          </a:xfrm>
          <a:prstGeom prst="rect">
            <a:avLst/>
          </a:prstGeom>
        </p:spPr>
      </p:pic>
      <p:sp>
        <p:nvSpPr>
          <p:cNvPr id="3" name="Rectangle 2"/>
          <p:cNvSpPr/>
          <p:nvPr/>
        </p:nvSpPr>
        <p:spPr>
          <a:xfrm>
            <a:off x="216019" y="111796"/>
            <a:ext cx="3851920" cy="2431435"/>
          </a:xfrm>
          <a:prstGeom prst="rect">
            <a:avLst/>
          </a:prstGeom>
        </p:spPr>
        <p:txBody>
          <a:bodyPr wrap="square">
            <a:spAutoFit/>
          </a:bodyPr>
          <a:lstStyle/>
          <a:p>
            <a:pPr algn="just"/>
            <a:r>
              <a:rPr lang="el-GR" sz="800" dirty="0"/>
              <a:t>13. Μην χρησιμοποιείτε το καρότσι παίζοντας αθλήματα - τρέξιμο, πατινάζ ή γλίστρημα. </a:t>
            </a:r>
          </a:p>
          <a:p>
            <a:pPr algn="just"/>
            <a:r>
              <a:rPr lang="el-GR" sz="800" dirty="0"/>
              <a:t>15. Ποτέ μην τοποθετείτε ένα μαξιλάρι ή στρώμα, παχύτερο από 25 mm, στο καρότσι. </a:t>
            </a:r>
          </a:p>
          <a:p>
            <a:pPr algn="just"/>
            <a:r>
              <a:rPr lang="el-GR" sz="800" dirty="0"/>
              <a:t>16. Στερεώστε πάντα τη ζώνη μεταξύ των ποδιών δια το σταυρό, για μέγιστη προστασία και ασφάλεια! Να ελέγχετε πάντα αν οι ζώνες είναι τοποθετημένες πριν χρησιμοποιήσετε το καρότσι. </a:t>
            </a:r>
          </a:p>
          <a:p>
            <a:pPr algn="just"/>
            <a:r>
              <a:rPr lang="el-GR" sz="800" dirty="0"/>
              <a:t>17. Για χρήση από νεογέννητα η πιο κατάλληλη είναι η πιο κεκλιμένη θέση.</a:t>
            </a:r>
          </a:p>
          <a:p>
            <a:pPr algn="just"/>
            <a:r>
              <a:rPr lang="el-GR" sz="800" dirty="0"/>
              <a:t>18. Μην διπλώνετε το καρότσι και μην προσαρμόστε τις θέσεις της πλάτης ενώ το παιδί είναι σε αυτό! </a:t>
            </a:r>
          </a:p>
          <a:p>
            <a:pPr algn="just"/>
            <a:r>
              <a:rPr lang="el-GR" sz="800" dirty="0"/>
              <a:t>19. </a:t>
            </a:r>
            <a:r>
              <a:rPr lang="el-GR" sz="800" b="1" dirty="0"/>
              <a:t>ΠΡΟΕΙΔΟΠΟΙΗΣΗ</a:t>
            </a:r>
            <a:r>
              <a:rPr lang="el-GR" sz="800" dirty="0"/>
              <a:t>: Χρησιμοποιήστε τις ζώνες ασφαλείας όταν το παιδί αρχίσει να κάθεται χωρίς βοήθεια. </a:t>
            </a:r>
          </a:p>
          <a:p>
            <a:pPr algn="just"/>
            <a:r>
              <a:rPr lang="el-GR" sz="800" dirty="0"/>
              <a:t>20. ΠΑΝΤΑ τοποθετήστε το φρένο, όταν δεν κρατάτε το καρότσι ή το αφήνεστε έστω και για μια στιγμή. </a:t>
            </a:r>
          </a:p>
          <a:p>
            <a:pPr algn="just"/>
            <a:r>
              <a:rPr lang="el-GR" sz="800" dirty="0"/>
              <a:t>21. Όταν το καλάθι είναι εγκατεστημένο στο καρότσι, παρακαλώ μην ανοίξτε το μηχανισμό αναδίπλωσης. </a:t>
            </a:r>
          </a:p>
          <a:p>
            <a:pPr algn="just"/>
            <a:r>
              <a:rPr lang="el-GR" sz="800" dirty="0"/>
              <a:t>22. Μη χρησιμοποιείτε το καρότσι σε σκάλες ή κράσπεδα. Αυτό μπορεί να επηρεάσει τη σταθερότητα της κατασκευής και συναρμολόγησης. </a:t>
            </a:r>
          </a:p>
          <a:p>
            <a:pPr algn="just"/>
            <a:r>
              <a:rPr lang="el-GR" sz="800" dirty="0"/>
              <a:t>23. </a:t>
            </a:r>
            <a:r>
              <a:rPr lang="el-GR" sz="800" b="1" dirty="0"/>
              <a:t>ΠΡΟΕΙΔΟΠΟΙΗΣΗ</a:t>
            </a:r>
            <a:r>
              <a:rPr lang="el-GR" sz="800" dirty="0"/>
              <a:t>: Πριν από τη χρήση να βεβαιωθείτε ότι τα μέρη για τη σταθεροποίηση καλαθιού για το καροτσάκι μωρού, για το κάθισμα ή για το παιδικό κάθισμα αυτοκινήτου λειτουργούν σωστά.</a:t>
            </a:r>
          </a:p>
        </p:txBody>
      </p:sp>
      <p:sp>
        <p:nvSpPr>
          <p:cNvPr id="4" name="TextBox 3"/>
          <p:cNvSpPr txBox="1"/>
          <p:nvPr/>
        </p:nvSpPr>
        <p:spPr>
          <a:xfrm>
            <a:off x="216019" y="6572254"/>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17</a:t>
            </a:r>
            <a:endParaRPr lang="bg-BG" sz="900" b="1" dirty="0">
              <a:cs typeface="Arial" pitchFamily="34" charset="0"/>
            </a:endParaRPr>
          </a:p>
        </p:txBody>
      </p:sp>
      <p:sp>
        <p:nvSpPr>
          <p:cNvPr id="5" name="Rectangle 4"/>
          <p:cNvSpPr/>
          <p:nvPr/>
        </p:nvSpPr>
        <p:spPr>
          <a:xfrm>
            <a:off x="1748026" y="2580080"/>
            <a:ext cx="566181" cy="224998"/>
          </a:xfrm>
          <a:prstGeom prst="rect">
            <a:avLst/>
          </a:prstGeom>
        </p:spPr>
        <p:txBody>
          <a:bodyPr wrap="none">
            <a:spAutoFit/>
          </a:bodyPr>
          <a:lstStyle/>
          <a:p>
            <a:pPr>
              <a:lnSpc>
                <a:spcPct val="115000"/>
              </a:lnSpc>
            </a:pPr>
            <a:r>
              <a:rPr lang="en-US" sz="800" b="1" dirty="0">
                <a:latin typeface="Times New Roman" panose="02020603050405020304" pitchFamily="18" charset="0"/>
                <a:ea typeface="Calibri" panose="020F0502020204030204" pitchFamily="34" charset="0"/>
                <a:cs typeface="Times New Roman" panose="02020603050405020304" pitchFamily="18" charset="0"/>
              </a:rPr>
              <a:t>II. </a:t>
            </a:r>
            <a:r>
              <a:rPr lang="el-GR" sz="800" b="1" dirty="0">
                <a:latin typeface="Times New Roman" panose="02020603050405020304" pitchFamily="18" charset="0"/>
                <a:ea typeface="Calibri" panose="020F0502020204030204" pitchFamily="34" charset="0"/>
                <a:cs typeface="Times New Roman" panose="02020603050405020304" pitchFamily="18" charset="0"/>
              </a:rPr>
              <a:t>Μέρη</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216019" y="4411987"/>
            <a:ext cx="3724780" cy="461665"/>
          </a:xfrm>
          <a:prstGeom prst="rect">
            <a:avLst/>
          </a:prstGeom>
          <a:noFill/>
        </p:spPr>
        <p:txBody>
          <a:bodyPr wrap="square" rtlCol="0">
            <a:spAutoFit/>
          </a:bodyPr>
          <a:lstStyle/>
          <a:p>
            <a:pPr algn="ctr"/>
            <a:r>
              <a:rPr lang="el-GR" sz="1200" b="1" dirty="0"/>
              <a:t>III. ΟΔΗΓΙΕΣ ΣΥΝΑΡΜΟΛΟΓΗΣΗΣ ΚΑΙ ΛΕΙΤΟΥΡΓΙΑΣ ΜΕ ΤΟ ΚΑΡΟΤΣΙ</a:t>
            </a:r>
            <a:endParaRPr lang="en-US" sz="1200" dirty="0"/>
          </a:p>
        </p:txBody>
      </p:sp>
      <p:pic>
        <p:nvPicPr>
          <p:cNvPr id="7" name="Picture 3" descr="C:\Users\user\Desktop\stroller - B-1\Picture_2.jpg"/>
          <p:cNvPicPr>
            <a:picLocks noChangeAspect="1" noChangeArrowheads="1"/>
          </p:cNvPicPr>
          <p:nvPr/>
        </p:nvPicPr>
        <p:blipFill>
          <a:blip r:embed="rId3" cstate="print"/>
          <a:srcRect/>
          <a:stretch>
            <a:fillRect/>
          </a:stretch>
        </p:blipFill>
        <p:spPr bwMode="auto">
          <a:xfrm>
            <a:off x="1622136" y="4873652"/>
            <a:ext cx="2318663" cy="1029173"/>
          </a:xfrm>
          <a:prstGeom prst="rect">
            <a:avLst/>
          </a:prstGeom>
          <a:noFill/>
        </p:spPr>
      </p:pic>
      <p:sp>
        <p:nvSpPr>
          <p:cNvPr id="8" name="TextBox 7"/>
          <p:cNvSpPr txBox="1"/>
          <p:nvPr/>
        </p:nvSpPr>
        <p:spPr>
          <a:xfrm>
            <a:off x="216019" y="5894573"/>
            <a:ext cx="3724779" cy="461665"/>
          </a:xfrm>
          <a:prstGeom prst="rect">
            <a:avLst/>
          </a:prstGeom>
          <a:noFill/>
        </p:spPr>
        <p:txBody>
          <a:bodyPr wrap="square" rtlCol="0">
            <a:spAutoFit/>
          </a:bodyPr>
          <a:lstStyle/>
          <a:p>
            <a:pPr algn="just"/>
            <a:r>
              <a:rPr lang="el-GR" sz="800" dirty="0"/>
              <a:t>Με το ένα χέρι πιάστε τη λαβή, και με το άλλο πατήστε το κάθισμα, στη συνέχεια τραβήξτε έντονα και στις δύο πλευρές. Βαδίστε στις δύο κλειδαριές ασφαλείας, ενώ το καροτσάκι πλήρως ανοίξει και τα μέρη σύνδεσης κλειδωθούν.</a:t>
            </a:r>
            <a:endParaRPr lang="en-US" sz="800" dirty="0"/>
          </a:p>
        </p:txBody>
      </p:sp>
      <p:sp>
        <p:nvSpPr>
          <p:cNvPr id="9" name="Rectangle 8"/>
          <p:cNvSpPr/>
          <p:nvPr/>
        </p:nvSpPr>
        <p:spPr>
          <a:xfrm>
            <a:off x="360035" y="2734605"/>
            <a:ext cx="2119735" cy="1446550"/>
          </a:xfrm>
          <a:prstGeom prst="rect">
            <a:avLst/>
          </a:prstGeom>
        </p:spPr>
        <p:txBody>
          <a:bodyPr wrap="square">
            <a:spAutoFit/>
          </a:bodyPr>
          <a:lstStyle/>
          <a:p>
            <a:pPr algn="just"/>
            <a:r>
              <a:rPr lang="el-GR" sz="1100" dirty="0" smtClean="0"/>
              <a:t>1.Λαβή</a:t>
            </a:r>
            <a:endParaRPr lang="el-GR" sz="1100" dirty="0"/>
          </a:p>
          <a:p>
            <a:pPr algn="just"/>
            <a:r>
              <a:rPr lang="el-GR" sz="1100" dirty="0" smtClean="0"/>
              <a:t>2.Τέντα</a:t>
            </a:r>
            <a:endParaRPr lang="el-GR" sz="1100" dirty="0"/>
          </a:p>
          <a:p>
            <a:pPr algn="just"/>
            <a:r>
              <a:rPr lang="el-GR" sz="1100" dirty="0" smtClean="0"/>
              <a:t>3.Κούμπωμα </a:t>
            </a:r>
            <a:r>
              <a:rPr lang="el-GR" sz="1100" dirty="0"/>
              <a:t>της τέντας</a:t>
            </a:r>
          </a:p>
          <a:p>
            <a:pPr algn="just"/>
            <a:r>
              <a:rPr lang="el-GR" sz="1100" dirty="0" smtClean="0"/>
              <a:t>4.Μπροστινό </a:t>
            </a:r>
            <a:r>
              <a:rPr lang="el-GR" sz="1100" dirty="0"/>
              <a:t>υπόστρωμα για τα χέρια</a:t>
            </a:r>
          </a:p>
          <a:p>
            <a:pPr algn="just"/>
            <a:r>
              <a:rPr lang="el-GR" sz="1100" dirty="0" smtClean="0"/>
              <a:t>5.Υποπόδιο</a:t>
            </a:r>
            <a:endParaRPr lang="el-GR" sz="1100" dirty="0"/>
          </a:p>
          <a:p>
            <a:pPr algn="just"/>
            <a:r>
              <a:rPr lang="el-GR" sz="1100" dirty="0" smtClean="0"/>
              <a:t>6.Μαξιλάρι</a:t>
            </a:r>
            <a:endParaRPr lang="el-GR" sz="1100" dirty="0"/>
          </a:p>
          <a:p>
            <a:pPr algn="just"/>
            <a:r>
              <a:rPr lang="el-GR" sz="1100" dirty="0" smtClean="0"/>
              <a:t>7.Ζώνη </a:t>
            </a:r>
            <a:r>
              <a:rPr lang="el-GR" sz="1100" dirty="0"/>
              <a:t>ασφάλειας</a:t>
            </a:r>
          </a:p>
        </p:txBody>
      </p:sp>
      <p:sp>
        <p:nvSpPr>
          <p:cNvPr id="26" name="TextBox 25"/>
          <p:cNvSpPr txBox="1"/>
          <p:nvPr/>
        </p:nvSpPr>
        <p:spPr>
          <a:xfrm>
            <a:off x="8630257" y="6572254"/>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22</a:t>
            </a:r>
            <a:endParaRPr lang="bg-BG" sz="900" b="1" dirty="0">
              <a:cs typeface="Arial" pitchFamily="34" charset="0"/>
            </a:endParaRP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r="31674"/>
          <a:stretch/>
        </p:blipFill>
        <p:spPr>
          <a:xfrm>
            <a:off x="7439021" y="2080991"/>
            <a:ext cx="1420523" cy="2113876"/>
          </a:xfrm>
          <a:prstGeom prst="rect">
            <a:avLst/>
          </a:prstGeom>
        </p:spPr>
      </p:pic>
      <p:sp>
        <p:nvSpPr>
          <p:cNvPr id="28" name="Rectangle 27"/>
          <p:cNvSpPr/>
          <p:nvPr/>
        </p:nvSpPr>
        <p:spPr>
          <a:xfrm>
            <a:off x="5138337" y="81604"/>
            <a:ext cx="3851920" cy="2185214"/>
          </a:xfrm>
          <a:prstGeom prst="rect">
            <a:avLst/>
          </a:prstGeom>
        </p:spPr>
        <p:txBody>
          <a:bodyPr wrap="square">
            <a:spAutoFit/>
          </a:bodyPr>
          <a:lstStyle/>
          <a:p>
            <a:pPr algn="just"/>
            <a:r>
              <a:rPr lang="en-US" sz="800" dirty="0"/>
              <a:t>13. Nu-l </a:t>
            </a:r>
            <a:r>
              <a:rPr lang="en-US" sz="800" dirty="0" err="1"/>
              <a:t>folosiți</a:t>
            </a:r>
            <a:r>
              <a:rPr lang="en-US" sz="800" dirty="0"/>
              <a:t> </a:t>
            </a:r>
            <a:r>
              <a:rPr lang="en-US" sz="800" dirty="0" err="1"/>
              <a:t>atunci</a:t>
            </a:r>
            <a:r>
              <a:rPr lang="en-US" sz="800" dirty="0"/>
              <a:t> </a:t>
            </a:r>
            <a:r>
              <a:rPr lang="en-US" sz="800" dirty="0" err="1"/>
              <a:t>când</a:t>
            </a:r>
            <a:r>
              <a:rPr lang="en-US" sz="800" dirty="0"/>
              <a:t> </a:t>
            </a:r>
            <a:r>
              <a:rPr lang="en-US" sz="800" dirty="0" err="1"/>
              <a:t>faceți</a:t>
            </a:r>
            <a:r>
              <a:rPr lang="en-US" sz="800" dirty="0"/>
              <a:t> sport - </a:t>
            </a:r>
            <a:r>
              <a:rPr lang="en-US" sz="800" dirty="0" err="1"/>
              <a:t>alergați</a:t>
            </a:r>
            <a:r>
              <a:rPr lang="en-US" sz="800" dirty="0"/>
              <a:t>, </a:t>
            </a:r>
            <a:r>
              <a:rPr lang="en-US" sz="800" dirty="0" err="1"/>
              <a:t>patinați</a:t>
            </a:r>
            <a:r>
              <a:rPr lang="en-US" sz="800" dirty="0"/>
              <a:t>, </a:t>
            </a:r>
            <a:r>
              <a:rPr lang="en-US" sz="800" dirty="0" err="1"/>
              <a:t>vă</a:t>
            </a:r>
            <a:r>
              <a:rPr lang="en-US" sz="800" dirty="0"/>
              <a:t> </a:t>
            </a:r>
            <a:r>
              <a:rPr lang="en-US" sz="800" dirty="0" err="1"/>
              <a:t>dați</a:t>
            </a:r>
            <a:r>
              <a:rPr lang="en-US" sz="800" dirty="0"/>
              <a:t> cu </a:t>
            </a:r>
            <a:r>
              <a:rPr lang="en-US" sz="800" dirty="0" err="1"/>
              <a:t>rolele</a:t>
            </a:r>
            <a:r>
              <a:rPr lang="en-US" sz="800" dirty="0"/>
              <a:t> </a:t>
            </a:r>
            <a:r>
              <a:rPr lang="en-US" sz="800" dirty="0" err="1"/>
              <a:t>sau</a:t>
            </a:r>
            <a:r>
              <a:rPr lang="en-US" sz="800" dirty="0"/>
              <a:t> </a:t>
            </a:r>
            <a:r>
              <a:rPr lang="en-US" sz="800" dirty="0" err="1"/>
              <a:t>participați</a:t>
            </a:r>
            <a:r>
              <a:rPr lang="en-US" sz="800" dirty="0"/>
              <a:t> la </a:t>
            </a:r>
            <a:r>
              <a:rPr lang="en-US" sz="800" dirty="0" err="1"/>
              <a:t>alte</a:t>
            </a:r>
            <a:r>
              <a:rPr lang="en-US" sz="800" dirty="0"/>
              <a:t> </a:t>
            </a:r>
            <a:r>
              <a:rPr lang="en-US" sz="800" dirty="0" err="1"/>
              <a:t>sporturi</a:t>
            </a:r>
            <a:r>
              <a:rPr lang="en-US" sz="800" dirty="0"/>
              <a:t>! </a:t>
            </a:r>
          </a:p>
          <a:p>
            <a:pPr algn="just"/>
            <a:r>
              <a:rPr lang="en-US" sz="800" dirty="0"/>
              <a:t>15. Nu </a:t>
            </a:r>
            <a:r>
              <a:rPr lang="en-US" sz="800" dirty="0" err="1"/>
              <a:t>puneți</a:t>
            </a:r>
            <a:r>
              <a:rPr lang="en-US" sz="800" dirty="0"/>
              <a:t> </a:t>
            </a:r>
            <a:r>
              <a:rPr lang="en-US" sz="800" dirty="0" err="1"/>
              <a:t>niciodată</a:t>
            </a:r>
            <a:r>
              <a:rPr lang="en-US" sz="800" dirty="0"/>
              <a:t> o </a:t>
            </a:r>
            <a:r>
              <a:rPr lang="en-US" sz="800" dirty="0" err="1"/>
              <a:t>pernă</a:t>
            </a:r>
            <a:r>
              <a:rPr lang="en-US" sz="800" dirty="0"/>
              <a:t> </a:t>
            </a:r>
            <a:r>
              <a:rPr lang="en-US" sz="800" dirty="0" err="1"/>
              <a:t>sau</a:t>
            </a:r>
            <a:r>
              <a:rPr lang="en-US" sz="800" dirty="0"/>
              <a:t> o </a:t>
            </a:r>
            <a:r>
              <a:rPr lang="en-US" sz="800" dirty="0" err="1"/>
              <a:t>salteluță</a:t>
            </a:r>
            <a:r>
              <a:rPr lang="en-US" sz="800" dirty="0"/>
              <a:t> cu o </a:t>
            </a:r>
            <a:r>
              <a:rPr lang="en-US" sz="800" dirty="0" err="1"/>
              <a:t>grosime</a:t>
            </a:r>
            <a:r>
              <a:rPr lang="en-US" sz="800" dirty="0"/>
              <a:t> </a:t>
            </a:r>
            <a:r>
              <a:rPr lang="en-US" sz="800" dirty="0" err="1"/>
              <a:t>mai</a:t>
            </a:r>
            <a:r>
              <a:rPr lang="en-US" sz="800" dirty="0"/>
              <a:t> mare de 25 mm </a:t>
            </a:r>
            <a:r>
              <a:rPr lang="en-US" sz="800" dirty="0" err="1"/>
              <a:t>în</a:t>
            </a:r>
            <a:r>
              <a:rPr lang="en-US" sz="800" dirty="0"/>
              <a:t> </a:t>
            </a:r>
            <a:r>
              <a:rPr lang="en-US" sz="800" dirty="0" err="1"/>
              <a:t>coș</a:t>
            </a:r>
            <a:r>
              <a:rPr lang="en-US" sz="800" dirty="0"/>
              <a:t>. </a:t>
            </a:r>
          </a:p>
          <a:p>
            <a:pPr algn="just"/>
            <a:r>
              <a:rPr lang="en-US" sz="800" dirty="0"/>
              <a:t>16. </a:t>
            </a:r>
            <a:r>
              <a:rPr lang="en-US" sz="800" dirty="0" err="1"/>
              <a:t>Fixați</a:t>
            </a:r>
            <a:r>
              <a:rPr lang="en-US" sz="800" dirty="0"/>
              <a:t> </a:t>
            </a:r>
            <a:r>
              <a:rPr lang="en-US" sz="800" dirty="0" err="1"/>
              <a:t>întotdeauna</a:t>
            </a:r>
            <a:r>
              <a:rPr lang="en-US" sz="800" dirty="0"/>
              <a:t> </a:t>
            </a:r>
            <a:r>
              <a:rPr lang="en-US" sz="800" dirty="0" err="1"/>
              <a:t>centura</a:t>
            </a:r>
            <a:r>
              <a:rPr lang="en-US" sz="800" dirty="0"/>
              <a:t> </a:t>
            </a:r>
            <a:r>
              <a:rPr lang="en-US" sz="800" dirty="0" err="1"/>
              <a:t>între</a:t>
            </a:r>
            <a:r>
              <a:rPr lang="en-US" sz="800" dirty="0"/>
              <a:t> </a:t>
            </a:r>
            <a:r>
              <a:rPr lang="en-US" sz="800" dirty="0" err="1"/>
              <a:t>picioare</a:t>
            </a:r>
            <a:r>
              <a:rPr lang="en-US" sz="800" dirty="0"/>
              <a:t> </a:t>
            </a:r>
            <a:r>
              <a:rPr lang="en-US" sz="800" dirty="0" err="1"/>
              <a:t>pe</a:t>
            </a:r>
            <a:r>
              <a:rPr lang="en-US" sz="800" dirty="0"/>
              <a:t> </a:t>
            </a:r>
            <a:r>
              <a:rPr lang="en-US" sz="800" dirty="0" err="1"/>
              <a:t>centură</a:t>
            </a:r>
            <a:r>
              <a:rPr lang="en-US" sz="800" dirty="0"/>
              <a:t> de la </a:t>
            </a:r>
            <a:r>
              <a:rPr lang="en-US" sz="800" dirty="0" err="1"/>
              <a:t>mijloc</a:t>
            </a:r>
            <a:r>
              <a:rPr lang="en-US" sz="800" dirty="0"/>
              <a:t>, </a:t>
            </a:r>
            <a:r>
              <a:rPr lang="en-US" sz="800" dirty="0" err="1"/>
              <a:t>pentru</a:t>
            </a:r>
            <a:r>
              <a:rPr lang="en-US" sz="800" dirty="0"/>
              <a:t> </a:t>
            </a:r>
            <a:r>
              <a:rPr lang="en-US" sz="800" dirty="0" err="1"/>
              <a:t>protecție</a:t>
            </a:r>
            <a:r>
              <a:rPr lang="en-US" sz="800" dirty="0"/>
              <a:t> </a:t>
            </a:r>
            <a:r>
              <a:rPr lang="en-US" sz="800" dirty="0" err="1"/>
              <a:t>și</a:t>
            </a:r>
            <a:r>
              <a:rPr lang="en-US" sz="800" dirty="0"/>
              <a:t> </a:t>
            </a:r>
            <a:r>
              <a:rPr lang="en-US" sz="800" dirty="0" err="1"/>
              <a:t>siguranță</a:t>
            </a:r>
            <a:r>
              <a:rPr lang="en-US" sz="800" dirty="0"/>
              <a:t> </a:t>
            </a:r>
            <a:r>
              <a:rPr lang="en-US" sz="800" dirty="0" err="1"/>
              <a:t>maximă</a:t>
            </a:r>
            <a:r>
              <a:rPr lang="en-US" sz="800" dirty="0"/>
              <a:t>! </a:t>
            </a:r>
            <a:r>
              <a:rPr lang="en-US" sz="800" dirty="0" err="1"/>
              <a:t>Asigurați-vă</a:t>
            </a:r>
            <a:r>
              <a:rPr lang="en-US" sz="800" dirty="0"/>
              <a:t> </a:t>
            </a:r>
            <a:r>
              <a:rPr lang="en-US" sz="800" dirty="0" err="1"/>
              <a:t>întotdeauna</a:t>
            </a:r>
            <a:r>
              <a:rPr lang="en-US" sz="800" dirty="0"/>
              <a:t> </a:t>
            </a:r>
            <a:r>
              <a:rPr lang="en-US" sz="800" dirty="0" err="1"/>
              <a:t>că</a:t>
            </a:r>
            <a:r>
              <a:rPr lang="en-US" sz="800" dirty="0"/>
              <a:t> </a:t>
            </a:r>
            <a:r>
              <a:rPr lang="en-US" sz="800" dirty="0" err="1"/>
              <a:t>sunt</a:t>
            </a:r>
            <a:r>
              <a:rPr lang="en-US" sz="800" dirty="0"/>
              <a:t> </a:t>
            </a:r>
            <a:r>
              <a:rPr lang="en-US" sz="800" dirty="0" err="1"/>
              <a:t>puse</a:t>
            </a:r>
            <a:r>
              <a:rPr lang="en-US" sz="800" dirty="0"/>
              <a:t> </a:t>
            </a:r>
            <a:r>
              <a:rPr lang="en-US" sz="800" dirty="0" err="1"/>
              <a:t>centurile</a:t>
            </a:r>
            <a:r>
              <a:rPr lang="en-US" sz="800" dirty="0"/>
              <a:t> </a:t>
            </a:r>
            <a:r>
              <a:rPr lang="en-US" sz="800" dirty="0" err="1"/>
              <a:t>înainte</a:t>
            </a:r>
            <a:r>
              <a:rPr lang="en-US" sz="800" dirty="0"/>
              <a:t> de a </a:t>
            </a:r>
            <a:r>
              <a:rPr lang="en-US" sz="800" dirty="0" err="1"/>
              <a:t>utiliza</a:t>
            </a:r>
            <a:r>
              <a:rPr lang="en-US" sz="800" dirty="0"/>
              <a:t> </a:t>
            </a:r>
            <a:r>
              <a:rPr lang="en-US" sz="800" dirty="0" err="1"/>
              <a:t>căruciorul</a:t>
            </a:r>
            <a:r>
              <a:rPr lang="en-US" sz="800" dirty="0"/>
              <a:t>. </a:t>
            </a:r>
          </a:p>
          <a:p>
            <a:pPr algn="just"/>
            <a:r>
              <a:rPr lang="en-US" sz="800" dirty="0"/>
              <a:t>17. </a:t>
            </a:r>
            <a:r>
              <a:rPr lang="en-US" sz="800" dirty="0" err="1"/>
              <a:t>Pentru</a:t>
            </a:r>
            <a:r>
              <a:rPr lang="en-US" sz="800" dirty="0"/>
              <a:t> </a:t>
            </a:r>
            <a:r>
              <a:rPr lang="en-US" sz="800" dirty="0" err="1"/>
              <a:t>utilizarea</a:t>
            </a:r>
            <a:r>
              <a:rPr lang="en-US" sz="800" dirty="0"/>
              <a:t> la </a:t>
            </a:r>
            <a:r>
              <a:rPr lang="en-US" sz="800" dirty="0" err="1"/>
              <a:t>nou-născuți</a:t>
            </a:r>
            <a:r>
              <a:rPr lang="en-US" sz="800" dirty="0"/>
              <a:t>, </a:t>
            </a:r>
            <a:r>
              <a:rPr lang="en-US" sz="800" dirty="0" err="1"/>
              <a:t>poziția</a:t>
            </a:r>
            <a:r>
              <a:rPr lang="en-US" sz="800" dirty="0"/>
              <a:t> </a:t>
            </a:r>
            <a:r>
              <a:rPr lang="en-US" sz="800" dirty="0" err="1"/>
              <a:t>cea</a:t>
            </a:r>
            <a:r>
              <a:rPr lang="en-US" sz="800" dirty="0"/>
              <a:t> </a:t>
            </a:r>
            <a:r>
              <a:rPr lang="en-US" sz="800" dirty="0" err="1"/>
              <a:t>mai</a:t>
            </a:r>
            <a:r>
              <a:rPr lang="en-US" sz="800" dirty="0"/>
              <a:t> </a:t>
            </a:r>
            <a:r>
              <a:rPr lang="en-US" sz="800" dirty="0" err="1"/>
              <a:t>înclinată</a:t>
            </a:r>
            <a:r>
              <a:rPr lang="en-US" sz="800" dirty="0"/>
              <a:t> </a:t>
            </a:r>
            <a:r>
              <a:rPr lang="en-US" sz="800" dirty="0" err="1"/>
              <a:t>este</a:t>
            </a:r>
            <a:r>
              <a:rPr lang="en-US" sz="800" dirty="0"/>
              <a:t> </a:t>
            </a:r>
            <a:r>
              <a:rPr lang="en-US" sz="800" dirty="0" err="1"/>
              <a:t>cea</a:t>
            </a:r>
            <a:r>
              <a:rPr lang="en-US" sz="800" dirty="0"/>
              <a:t> </a:t>
            </a:r>
            <a:r>
              <a:rPr lang="en-US" sz="800" dirty="0" err="1"/>
              <a:t>mai</a:t>
            </a:r>
            <a:r>
              <a:rPr lang="en-US" sz="800" dirty="0"/>
              <a:t> </a:t>
            </a:r>
            <a:r>
              <a:rPr lang="en-US" sz="800" dirty="0" err="1"/>
              <a:t>potrivită</a:t>
            </a:r>
            <a:r>
              <a:rPr lang="en-US" sz="800" dirty="0"/>
              <a:t>.</a:t>
            </a:r>
          </a:p>
          <a:p>
            <a:pPr algn="just"/>
            <a:r>
              <a:rPr lang="en-US" sz="800" dirty="0"/>
              <a:t>18. Nu </a:t>
            </a:r>
            <a:r>
              <a:rPr lang="en-US" sz="800" dirty="0" err="1"/>
              <a:t>strângeți</a:t>
            </a:r>
            <a:r>
              <a:rPr lang="en-US" sz="800" dirty="0"/>
              <a:t> </a:t>
            </a:r>
            <a:r>
              <a:rPr lang="en-US" sz="800" dirty="0" err="1"/>
              <a:t>căruciorul</a:t>
            </a:r>
            <a:r>
              <a:rPr lang="en-US" sz="800" dirty="0"/>
              <a:t> </a:t>
            </a:r>
            <a:r>
              <a:rPr lang="en-US" sz="800" dirty="0" err="1"/>
              <a:t>și</a:t>
            </a:r>
            <a:r>
              <a:rPr lang="en-US" sz="800" dirty="0"/>
              <a:t> nu </a:t>
            </a:r>
            <a:r>
              <a:rPr lang="en-US" sz="800" dirty="0" err="1"/>
              <a:t>reglați</a:t>
            </a:r>
            <a:r>
              <a:rPr lang="en-US" sz="800" dirty="0"/>
              <a:t> </a:t>
            </a:r>
            <a:r>
              <a:rPr lang="en-US" sz="800" dirty="0" err="1"/>
              <a:t>poziția</a:t>
            </a:r>
            <a:r>
              <a:rPr lang="en-US" sz="800" dirty="0"/>
              <a:t> </a:t>
            </a:r>
            <a:r>
              <a:rPr lang="en-US" sz="800" dirty="0" err="1"/>
              <a:t>spatelui</a:t>
            </a:r>
            <a:r>
              <a:rPr lang="en-US" sz="800" dirty="0"/>
              <a:t> </a:t>
            </a:r>
            <a:r>
              <a:rPr lang="en-US" sz="800" dirty="0" err="1"/>
              <a:t>în</a:t>
            </a:r>
            <a:r>
              <a:rPr lang="en-US" sz="800" dirty="0"/>
              <a:t> </a:t>
            </a:r>
            <a:r>
              <a:rPr lang="en-US" sz="800" dirty="0" err="1"/>
              <a:t>timp</a:t>
            </a:r>
            <a:r>
              <a:rPr lang="en-US" sz="800" dirty="0"/>
              <a:t> </a:t>
            </a:r>
            <a:r>
              <a:rPr lang="en-US" sz="800" dirty="0" err="1"/>
              <a:t>ce</a:t>
            </a:r>
            <a:r>
              <a:rPr lang="en-US" sz="800" dirty="0"/>
              <a:t> </a:t>
            </a:r>
            <a:r>
              <a:rPr lang="en-US" sz="800" dirty="0" err="1"/>
              <a:t>copilul</a:t>
            </a:r>
            <a:r>
              <a:rPr lang="en-US" sz="800" dirty="0"/>
              <a:t> se </a:t>
            </a:r>
            <a:r>
              <a:rPr lang="en-US" sz="800" dirty="0" err="1"/>
              <a:t>află</a:t>
            </a:r>
            <a:r>
              <a:rPr lang="en-US" sz="800" dirty="0"/>
              <a:t> </a:t>
            </a:r>
            <a:r>
              <a:rPr lang="en-US" sz="800" dirty="0" err="1"/>
              <a:t>în</a:t>
            </a:r>
            <a:r>
              <a:rPr lang="en-US" sz="800" dirty="0"/>
              <a:t> </a:t>
            </a:r>
            <a:r>
              <a:rPr lang="en-US" sz="800" dirty="0" err="1"/>
              <a:t>ea</a:t>
            </a:r>
            <a:r>
              <a:rPr lang="en-US" sz="800" dirty="0"/>
              <a:t>! </a:t>
            </a:r>
          </a:p>
          <a:p>
            <a:pPr algn="just"/>
            <a:r>
              <a:rPr lang="en-US" sz="800" dirty="0"/>
              <a:t>19. </a:t>
            </a:r>
            <a:r>
              <a:rPr lang="en-US" sz="800" b="1" dirty="0"/>
              <a:t>ATENȚIE</a:t>
            </a:r>
            <a:r>
              <a:rPr lang="en-US" sz="800" dirty="0"/>
              <a:t>: </a:t>
            </a:r>
            <a:r>
              <a:rPr lang="en-US" sz="800" dirty="0" err="1"/>
              <a:t>Puneți</a:t>
            </a:r>
            <a:r>
              <a:rPr lang="en-US" sz="800" dirty="0"/>
              <a:t> </a:t>
            </a:r>
            <a:r>
              <a:rPr lang="en-US" sz="800" dirty="0" err="1"/>
              <a:t>centura</a:t>
            </a:r>
            <a:r>
              <a:rPr lang="en-US" sz="800" dirty="0"/>
              <a:t> de </a:t>
            </a:r>
            <a:r>
              <a:rPr lang="en-US" sz="800" dirty="0" err="1"/>
              <a:t>siguranță</a:t>
            </a:r>
            <a:r>
              <a:rPr lang="en-US" sz="800" dirty="0"/>
              <a:t> </a:t>
            </a:r>
            <a:r>
              <a:rPr lang="en-US" sz="800" dirty="0" err="1"/>
              <a:t>imediat</a:t>
            </a:r>
            <a:r>
              <a:rPr lang="en-US" sz="800" dirty="0"/>
              <a:t> </a:t>
            </a:r>
            <a:r>
              <a:rPr lang="en-US" sz="800" dirty="0" err="1"/>
              <a:t>ce</a:t>
            </a:r>
            <a:r>
              <a:rPr lang="en-US" sz="800" dirty="0"/>
              <a:t> </a:t>
            </a:r>
            <a:r>
              <a:rPr lang="en-US" sz="800" dirty="0" err="1"/>
              <a:t>copilul</a:t>
            </a:r>
            <a:r>
              <a:rPr lang="en-US" sz="800" dirty="0"/>
              <a:t> </a:t>
            </a:r>
            <a:r>
              <a:rPr lang="en-US" sz="800" dirty="0" err="1"/>
              <a:t>începe</a:t>
            </a:r>
            <a:r>
              <a:rPr lang="en-US" sz="800" dirty="0"/>
              <a:t> </a:t>
            </a:r>
            <a:r>
              <a:rPr lang="en-US" sz="800" dirty="0" err="1"/>
              <a:t>să</a:t>
            </a:r>
            <a:r>
              <a:rPr lang="en-US" sz="800" dirty="0"/>
              <a:t> </a:t>
            </a:r>
            <a:r>
              <a:rPr lang="en-US" sz="800" dirty="0" err="1"/>
              <a:t>stea</a:t>
            </a:r>
            <a:r>
              <a:rPr lang="en-US" sz="800" dirty="0"/>
              <a:t> </a:t>
            </a:r>
            <a:r>
              <a:rPr lang="en-US" sz="800" dirty="0" err="1"/>
              <a:t>în</a:t>
            </a:r>
            <a:r>
              <a:rPr lang="en-US" sz="800" dirty="0"/>
              <a:t> fund </a:t>
            </a:r>
            <a:r>
              <a:rPr lang="en-US" sz="800" dirty="0" err="1"/>
              <a:t>singur</a:t>
            </a:r>
            <a:r>
              <a:rPr lang="en-US" sz="800" dirty="0"/>
              <a:t>.</a:t>
            </a:r>
          </a:p>
          <a:p>
            <a:pPr algn="just"/>
            <a:r>
              <a:rPr lang="en-US" sz="800" dirty="0"/>
              <a:t>20. </a:t>
            </a:r>
            <a:r>
              <a:rPr lang="en-US" sz="800" dirty="0" err="1"/>
              <a:t>Puneți</a:t>
            </a:r>
            <a:r>
              <a:rPr lang="en-US" sz="800" dirty="0"/>
              <a:t> </a:t>
            </a:r>
            <a:r>
              <a:rPr lang="en-US" sz="800" dirty="0" err="1"/>
              <a:t>întotdeauna</a:t>
            </a:r>
            <a:r>
              <a:rPr lang="en-US" sz="800" dirty="0"/>
              <a:t> </a:t>
            </a:r>
            <a:r>
              <a:rPr lang="en-US" sz="800" dirty="0" err="1"/>
              <a:t>frâna</a:t>
            </a:r>
            <a:r>
              <a:rPr lang="en-US" sz="800" dirty="0"/>
              <a:t> </a:t>
            </a:r>
            <a:r>
              <a:rPr lang="en-US" sz="800" dirty="0" err="1"/>
              <a:t>când</a:t>
            </a:r>
            <a:r>
              <a:rPr lang="en-US" sz="800" dirty="0"/>
              <a:t> nu </a:t>
            </a:r>
            <a:r>
              <a:rPr lang="en-US" sz="800" dirty="0" err="1"/>
              <a:t>țineți</a:t>
            </a:r>
            <a:r>
              <a:rPr lang="en-US" sz="800" dirty="0"/>
              <a:t> </a:t>
            </a:r>
            <a:r>
              <a:rPr lang="en-US" sz="800" dirty="0" err="1"/>
              <a:t>căruciorul</a:t>
            </a:r>
            <a:r>
              <a:rPr lang="en-US" sz="800" dirty="0"/>
              <a:t> </a:t>
            </a:r>
            <a:r>
              <a:rPr lang="en-US" sz="800" dirty="0" err="1"/>
              <a:t>sau</a:t>
            </a:r>
            <a:r>
              <a:rPr lang="en-US" sz="800" dirty="0"/>
              <a:t> </a:t>
            </a:r>
            <a:r>
              <a:rPr lang="en-US" sz="800" dirty="0" err="1"/>
              <a:t>îl</a:t>
            </a:r>
            <a:r>
              <a:rPr lang="en-US" sz="800" dirty="0"/>
              <a:t> </a:t>
            </a:r>
            <a:r>
              <a:rPr lang="en-US" sz="800" dirty="0" err="1"/>
              <a:t>lăsați</a:t>
            </a:r>
            <a:r>
              <a:rPr lang="en-US" sz="800" dirty="0"/>
              <a:t> din </a:t>
            </a:r>
            <a:r>
              <a:rPr lang="en-US" sz="800" dirty="0" err="1"/>
              <a:t>mână</a:t>
            </a:r>
            <a:r>
              <a:rPr lang="en-US" sz="800" dirty="0"/>
              <a:t> </a:t>
            </a:r>
            <a:r>
              <a:rPr lang="en-US" sz="800" dirty="0" err="1"/>
              <a:t>chiar</a:t>
            </a:r>
            <a:r>
              <a:rPr lang="en-US" sz="800" dirty="0"/>
              <a:t> </a:t>
            </a:r>
            <a:r>
              <a:rPr lang="en-US" sz="800" dirty="0" err="1"/>
              <a:t>și</a:t>
            </a:r>
            <a:r>
              <a:rPr lang="en-US" sz="800" dirty="0"/>
              <a:t> </a:t>
            </a:r>
            <a:r>
              <a:rPr lang="en-US" sz="800" dirty="0" err="1"/>
              <a:t>pentru</a:t>
            </a:r>
            <a:r>
              <a:rPr lang="en-US" sz="800" dirty="0"/>
              <a:t> </a:t>
            </a:r>
            <a:r>
              <a:rPr lang="en-US" sz="800" dirty="0" err="1"/>
              <a:t>puțin</a:t>
            </a:r>
            <a:r>
              <a:rPr lang="en-US" sz="800" dirty="0"/>
              <a:t> </a:t>
            </a:r>
            <a:r>
              <a:rPr lang="en-US" sz="800" dirty="0" err="1"/>
              <a:t>timp.</a:t>
            </a:r>
            <a:r>
              <a:rPr lang="en-US" sz="800" dirty="0"/>
              <a:t> </a:t>
            </a:r>
          </a:p>
          <a:p>
            <a:pPr algn="just"/>
            <a:r>
              <a:rPr lang="en-US" sz="800" dirty="0"/>
              <a:t>21. </a:t>
            </a:r>
            <a:r>
              <a:rPr lang="en-US" sz="800" dirty="0" err="1"/>
              <a:t>Când</a:t>
            </a:r>
            <a:r>
              <a:rPr lang="en-US" sz="800" dirty="0"/>
              <a:t> </a:t>
            </a:r>
            <a:r>
              <a:rPr lang="en-US" sz="800" dirty="0" err="1"/>
              <a:t>coșul</a:t>
            </a:r>
            <a:r>
              <a:rPr lang="en-US" sz="800" dirty="0"/>
              <a:t> </a:t>
            </a:r>
            <a:r>
              <a:rPr lang="en-US" sz="800" dirty="0" err="1"/>
              <a:t>este</a:t>
            </a:r>
            <a:r>
              <a:rPr lang="en-US" sz="800" dirty="0"/>
              <a:t> </a:t>
            </a:r>
            <a:r>
              <a:rPr lang="en-US" sz="800" dirty="0" err="1"/>
              <a:t>instalat</a:t>
            </a:r>
            <a:r>
              <a:rPr lang="en-US" sz="800" dirty="0"/>
              <a:t> </a:t>
            </a:r>
            <a:r>
              <a:rPr lang="en-US" sz="800" dirty="0" err="1"/>
              <a:t>pe</a:t>
            </a:r>
            <a:r>
              <a:rPr lang="en-US" sz="800" dirty="0"/>
              <a:t> </a:t>
            </a:r>
            <a:r>
              <a:rPr lang="en-US" sz="800" dirty="0" err="1"/>
              <a:t>cărucior</a:t>
            </a:r>
            <a:r>
              <a:rPr lang="en-US" sz="800" dirty="0"/>
              <a:t>, </a:t>
            </a:r>
            <a:r>
              <a:rPr lang="en-US" sz="800" dirty="0" err="1"/>
              <a:t>vă</a:t>
            </a:r>
            <a:r>
              <a:rPr lang="en-US" sz="800" dirty="0"/>
              <a:t> </a:t>
            </a:r>
            <a:r>
              <a:rPr lang="en-US" sz="800" dirty="0" err="1"/>
              <a:t>rugăm</a:t>
            </a:r>
            <a:r>
              <a:rPr lang="en-US" sz="800" dirty="0"/>
              <a:t> nu </a:t>
            </a:r>
            <a:r>
              <a:rPr lang="en-US" sz="800" dirty="0" err="1"/>
              <a:t>deschideți</a:t>
            </a:r>
            <a:r>
              <a:rPr lang="en-US" sz="800" dirty="0"/>
              <a:t> </a:t>
            </a:r>
            <a:r>
              <a:rPr lang="en-US" sz="800" dirty="0" err="1"/>
              <a:t>mecanismul</a:t>
            </a:r>
            <a:r>
              <a:rPr lang="en-US" sz="800" dirty="0"/>
              <a:t> de </a:t>
            </a:r>
            <a:r>
              <a:rPr lang="en-US" sz="800" dirty="0" err="1"/>
              <a:t>pliere</a:t>
            </a:r>
            <a:r>
              <a:rPr lang="en-US" sz="800" dirty="0"/>
              <a:t>. </a:t>
            </a:r>
          </a:p>
          <a:p>
            <a:pPr algn="just"/>
            <a:r>
              <a:rPr lang="en-US" sz="800" dirty="0"/>
              <a:t>22. Nu </a:t>
            </a:r>
            <a:r>
              <a:rPr lang="en-US" sz="800" dirty="0" err="1"/>
              <a:t>folosiți</a:t>
            </a:r>
            <a:r>
              <a:rPr lang="en-US" sz="800" dirty="0"/>
              <a:t> </a:t>
            </a:r>
            <a:r>
              <a:rPr lang="en-US" sz="800" dirty="0" err="1"/>
              <a:t>căruciorul</a:t>
            </a:r>
            <a:r>
              <a:rPr lang="en-US" sz="800" dirty="0"/>
              <a:t> de </a:t>
            </a:r>
            <a:r>
              <a:rPr lang="en-US" sz="800" dirty="0" err="1"/>
              <a:t>pe</a:t>
            </a:r>
            <a:r>
              <a:rPr lang="en-US" sz="800" dirty="0"/>
              <a:t> </a:t>
            </a:r>
            <a:r>
              <a:rPr lang="en-US" sz="800" dirty="0" err="1"/>
              <a:t>scări</a:t>
            </a:r>
            <a:r>
              <a:rPr lang="en-US" sz="800" dirty="0"/>
              <a:t> </a:t>
            </a:r>
            <a:r>
              <a:rPr lang="en-US" sz="800" dirty="0" err="1"/>
              <a:t>sau</a:t>
            </a:r>
            <a:r>
              <a:rPr lang="en-US" sz="800" dirty="0"/>
              <a:t> </a:t>
            </a:r>
            <a:r>
              <a:rPr lang="en-US" sz="800" dirty="0" err="1"/>
              <a:t>borduri</a:t>
            </a:r>
            <a:r>
              <a:rPr lang="en-US" sz="800" dirty="0"/>
              <a:t>. </a:t>
            </a:r>
            <a:r>
              <a:rPr lang="en-US" sz="800" dirty="0" err="1"/>
              <a:t>Acest</a:t>
            </a:r>
            <a:r>
              <a:rPr lang="en-US" sz="800" dirty="0"/>
              <a:t> </a:t>
            </a:r>
            <a:r>
              <a:rPr lang="en-US" sz="800" dirty="0" err="1"/>
              <a:t>lucru</a:t>
            </a:r>
            <a:r>
              <a:rPr lang="en-US" sz="800" dirty="0"/>
              <a:t> </a:t>
            </a:r>
            <a:r>
              <a:rPr lang="en-US" sz="800" dirty="0" err="1"/>
              <a:t>poate</a:t>
            </a:r>
            <a:r>
              <a:rPr lang="en-US" sz="800" dirty="0"/>
              <a:t> </a:t>
            </a:r>
            <a:r>
              <a:rPr lang="en-US" sz="800" dirty="0" err="1"/>
              <a:t>afecta</a:t>
            </a:r>
            <a:r>
              <a:rPr lang="en-US" sz="800" dirty="0"/>
              <a:t> </a:t>
            </a:r>
            <a:r>
              <a:rPr lang="en-US" sz="800" dirty="0" err="1"/>
              <a:t>rezistența</a:t>
            </a:r>
            <a:r>
              <a:rPr lang="en-US" sz="800" dirty="0"/>
              <a:t> </a:t>
            </a:r>
            <a:r>
              <a:rPr lang="en-US" sz="800" dirty="0" err="1"/>
              <a:t>structurii</a:t>
            </a:r>
            <a:r>
              <a:rPr lang="en-US" sz="800" dirty="0"/>
              <a:t> </a:t>
            </a:r>
            <a:r>
              <a:rPr lang="en-US" sz="800" dirty="0" err="1"/>
              <a:t>și</a:t>
            </a:r>
            <a:r>
              <a:rPr lang="en-US" sz="800" dirty="0"/>
              <a:t> a </a:t>
            </a:r>
            <a:r>
              <a:rPr lang="en-US" sz="800" dirty="0" err="1"/>
              <a:t>ansamblului</a:t>
            </a:r>
            <a:r>
              <a:rPr lang="en-US" sz="800" dirty="0"/>
              <a:t>. </a:t>
            </a:r>
          </a:p>
          <a:p>
            <a:pPr algn="just"/>
            <a:r>
              <a:rPr lang="en-US" sz="800" dirty="0"/>
              <a:t>23. </a:t>
            </a:r>
            <a:r>
              <a:rPr lang="en-US" sz="800" b="1" dirty="0"/>
              <a:t>AVERTIZARE</a:t>
            </a:r>
            <a:r>
              <a:rPr lang="en-US" sz="800" dirty="0"/>
              <a:t>: </a:t>
            </a:r>
            <a:r>
              <a:rPr lang="en-US" sz="800" dirty="0" err="1"/>
              <a:t>Înainte</a:t>
            </a:r>
            <a:r>
              <a:rPr lang="en-US" sz="800" dirty="0"/>
              <a:t> de </a:t>
            </a:r>
            <a:r>
              <a:rPr lang="en-US" sz="800" dirty="0" err="1"/>
              <a:t>utilizare</a:t>
            </a:r>
            <a:r>
              <a:rPr lang="en-US" sz="800" dirty="0"/>
              <a:t>, </a:t>
            </a:r>
            <a:r>
              <a:rPr lang="en-US" sz="800" dirty="0" err="1"/>
              <a:t>verificați</a:t>
            </a:r>
            <a:r>
              <a:rPr lang="en-US" sz="800" dirty="0"/>
              <a:t> </a:t>
            </a:r>
            <a:r>
              <a:rPr lang="en-US" sz="800" dirty="0" err="1"/>
              <a:t>dacă</a:t>
            </a:r>
            <a:r>
              <a:rPr lang="en-US" sz="800" dirty="0"/>
              <a:t> </a:t>
            </a:r>
            <a:r>
              <a:rPr lang="en-US" sz="800" dirty="0" err="1"/>
              <a:t>atașamentele</a:t>
            </a:r>
            <a:r>
              <a:rPr lang="en-US" sz="800" dirty="0"/>
              <a:t> </a:t>
            </a:r>
            <a:r>
              <a:rPr lang="en-US" sz="800" dirty="0" err="1"/>
              <a:t>pentru</a:t>
            </a:r>
            <a:r>
              <a:rPr lang="en-US" sz="800" dirty="0"/>
              <a:t> </a:t>
            </a:r>
            <a:r>
              <a:rPr lang="en-US" sz="800" dirty="0" err="1"/>
              <a:t>prinderea</a:t>
            </a:r>
            <a:r>
              <a:rPr lang="en-US" sz="800" dirty="0"/>
              <a:t> </a:t>
            </a:r>
            <a:r>
              <a:rPr lang="en-US" sz="800" dirty="0" err="1"/>
              <a:t>coșului</a:t>
            </a:r>
            <a:r>
              <a:rPr lang="en-US" sz="800" dirty="0"/>
              <a:t> de </a:t>
            </a:r>
            <a:r>
              <a:rPr lang="en-US" sz="800" dirty="0" err="1"/>
              <a:t>cărucior</a:t>
            </a:r>
            <a:r>
              <a:rPr lang="en-US" sz="800" dirty="0"/>
              <a:t>, de </a:t>
            </a:r>
            <a:r>
              <a:rPr lang="en-US" sz="800" dirty="0" err="1"/>
              <a:t>spătar</a:t>
            </a:r>
            <a:r>
              <a:rPr lang="en-US" sz="800" dirty="0"/>
              <a:t> </a:t>
            </a:r>
            <a:r>
              <a:rPr lang="en-US" sz="800" dirty="0" err="1"/>
              <a:t>sau</a:t>
            </a:r>
            <a:r>
              <a:rPr lang="en-US" sz="800" dirty="0"/>
              <a:t> de </a:t>
            </a:r>
            <a:r>
              <a:rPr lang="en-US" sz="800" dirty="0" err="1"/>
              <a:t>scaunul</a:t>
            </a:r>
            <a:r>
              <a:rPr lang="en-US" sz="800" dirty="0"/>
              <a:t> auto </a:t>
            </a:r>
            <a:r>
              <a:rPr lang="en-US" sz="800" dirty="0" err="1"/>
              <a:t>sunt</a:t>
            </a:r>
            <a:r>
              <a:rPr lang="en-US" sz="800" dirty="0"/>
              <a:t> </a:t>
            </a:r>
            <a:r>
              <a:rPr lang="en-US" sz="800" dirty="0" err="1"/>
              <a:t>cuplate</a:t>
            </a:r>
            <a:r>
              <a:rPr lang="en-US" sz="800" dirty="0"/>
              <a:t> </a:t>
            </a:r>
            <a:r>
              <a:rPr lang="en-US" sz="800" dirty="0" err="1"/>
              <a:t>corespunzător</a:t>
            </a:r>
            <a:r>
              <a:rPr lang="en-US" sz="800" dirty="0"/>
              <a:t>.</a:t>
            </a:r>
          </a:p>
        </p:txBody>
      </p:sp>
      <p:sp>
        <p:nvSpPr>
          <p:cNvPr id="29" name="Rectangle 28"/>
          <p:cNvSpPr/>
          <p:nvPr/>
        </p:nvSpPr>
        <p:spPr>
          <a:xfrm>
            <a:off x="6670344" y="2277809"/>
            <a:ext cx="537327" cy="224998"/>
          </a:xfrm>
          <a:prstGeom prst="rect">
            <a:avLst/>
          </a:prstGeom>
        </p:spPr>
        <p:txBody>
          <a:bodyPr wrap="none">
            <a:spAutoFit/>
          </a:bodyPr>
          <a:lstStyle/>
          <a:p>
            <a:pPr>
              <a:lnSpc>
                <a:spcPct val="115000"/>
              </a:lnSpc>
            </a:pPr>
            <a:r>
              <a:rPr lang="en-US" sz="800" b="1" dirty="0">
                <a:latin typeface="Times New Roman" panose="02020603050405020304" pitchFamily="18" charset="0"/>
                <a:ea typeface="Calibri" panose="020F0502020204030204" pitchFamily="34" charset="0"/>
                <a:cs typeface="Times New Roman" panose="02020603050405020304" pitchFamily="18" charset="0"/>
              </a:rPr>
              <a:t>II. </a:t>
            </a:r>
            <a:r>
              <a:rPr lang="en-US" sz="800" b="1" dirty="0" err="1">
                <a:latin typeface="Times New Roman" panose="02020603050405020304" pitchFamily="18" charset="0"/>
                <a:ea typeface="Calibri" panose="020F0502020204030204" pitchFamily="34" charset="0"/>
                <a:cs typeface="Times New Roman" panose="02020603050405020304" pitchFamily="18" charset="0"/>
              </a:rPr>
              <a:t>Piese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p:cNvSpPr txBox="1"/>
          <p:nvPr/>
        </p:nvSpPr>
        <p:spPr>
          <a:xfrm>
            <a:off x="5138337" y="4109716"/>
            <a:ext cx="3724780" cy="276999"/>
          </a:xfrm>
          <a:prstGeom prst="rect">
            <a:avLst/>
          </a:prstGeom>
          <a:noFill/>
        </p:spPr>
        <p:txBody>
          <a:bodyPr wrap="square" rtlCol="0">
            <a:spAutoFit/>
          </a:bodyPr>
          <a:lstStyle/>
          <a:p>
            <a:pPr algn="ctr"/>
            <a:r>
              <a:rPr lang="en-US" sz="1200" b="1" dirty="0"/>
              <a:t>III. </a:t>
            </a:r>
            <a:r>
              <a:rPr lang="en-US" sz="1200" b="1" dirty="0" err="1"/>
              <a:t>Instrucțiuni</a:t>
            </a:r>
            <a:r>
              <a:rPr lang="en-US" sz="1200" b="1" dirty="0"/>
              <a:t> de </a:t>
            </a:r>
            <a:r>
              <a:rPr lang="en-US" sz="1200" b="1" dirty="0" err="1"/>
              <a:t>montare</a:t>
            </a:r>
            <a:r>
              <a:rPr lang="en-US" sz="1200" b="1" dirty="0"/>
              <a:t> </a:t>
            </a:r>
            <a:r>
              <a:rPr lang="en-US" sz="1200" b="1" dirty="0" err="1"/>
              <a:t>și</a:t>
            </a:r>
            <a:r>
              <a:rPr lang="en-US" sz="1200" b="1" dirty="0"/>
              <a:t> de </a:t>
            </a:r>
            <a:r>
              <a:rPr lang="en-US" sz="1200" b="1" dirty="0" err="1"/>
              <a:t>lucru</a:t>
            </a:r>
            <a:r>
              <a:rPr lang="en-US" sz="1200" b="1" dirty="0"/>
              <a:t> cu </a:t>
            </a:r>
            <a:r>
              <a:rPr lang="en-US" sz="1200" b="1" dirty="0" err="1"/>
              <a:t>căruciorul</a:t>
            </a:r>
            <a:endParaRPr lang="en-US" sz="1200" dirty="0"/>
          </a:p>
        </p:txBody>
      </p:sp>
      <p:pic>
        <p:nvPicPr>
          <p:cNvPr id="31" name="Picture 3" descr="C:\Users\user\Desktop\stroller - B-1\Picture_2.jpg"/>
          <p:cNvPicPr>
            <a:picLocks noChangeAspect="1" noChangeArrowheads="1"/>
          </p:cNvPicPr>
          <p:nvPr/>
        </p:nvPicPr>
        <p:blipFill>
          <a:blip r:embed="rId3" cstate="print"/>
          <a:srcRect/>
          <a:stretch>
            <a:fillRect/>
          </a:stretch>
        </p:blipFill>
        <p:spPr bwMode="auto">
          <a:xfrm>
            <a:off x="6544454" y="4452147"/>
            <a:ext cx="2318663" cy="1029173"/>
          </a:xfrm>
          <a:prstGeom prst="rect">
            <a:avLst/>
          </a:prstGeom>
          <a:noFill/>
        </p:spPr>
      </p:pic>
      <p:sp>
        <p:nvSpPr>
          <p:cNvPr id="32" name="TextBox 31"/>
          <p:cNvSpPr txBox="1"/>
          <p:nvPr/>
        </p:nvSpPr>
        <p:spPr>
          <a:xfrm>
            <a:off x="5136381" y="4342950"/>
            <a:ext cx="1336066" cy="1200329"/>
          </a:xfrm>
          <a:prstGeom prst="rect">
            <a:avLst/>
          </a:prstGeom>
          <a:noFill/>
        </p:spPr>
        <p:txBody>
          <a:bodyPr wrap="square" rtlCol="0">
            <a:spAutoFit/>
          </a:bodyPr>
          <a:lstStyle/>
          <a:p>
            <a:pPr algn="just"/>
            <a:r>
              <a:rPr lang="en-US" sz="800" dirty="0"/>
              <a:t>Cu o </a:t>
            </a:r>
            <a:r>
              <a:rPr lang="en-US" sz="800" dirty="0" err="1"/>
              <a:t>mână</a:t>
            </a:r>
            <a:r>
              <a:rPr lang="en-US" sz="800" dirty="0"/>
              <a:t>, </a:t>
            </a:r>
            <a:r>
              <a:rPr lang="en-US" sz="800" dirty="0" err="1"/>
              <a:t>apucați</a:t>
            </a:r>
            <a:r>
              <a:rPr lang="en-US" sz="800" dirty="0"/>
              <a:t> </a:t>
            </a:r>
            <a:r>
              <a:rPr lang="en-US" sz="800" dirty="0" err="1"/>
              <a:t>mânerul</a:t>
            </a:r>
            <a:r>
              <a:rPr lang="en-US" sz="800" dirty="0"/>
              <a:t> </a:t>
            </a:r>
            <a:r>
              <a:rPr lang="en-US" sz="800" dirty="0" err="1"/>
              <a:t>și</a:t>
            </a:r>
            <a:r>
              <a:rPr lang="en-US" sz="800" dirty="0"/>
              <a:t> </a:t>
            </a:r>
            <a:r>
              <a:rPr lang="en-US" sz="800" dirty="0" err="1"/>
              <a:t>apăsați</a:t>
            </a:r>
            <a:r>
              <a:rPr lang="en-US" sz="800" dirty="0"/>
              <a:t> </a:t>
            </a:r>
            <a:r>
              <a:rPr lang="en-US" sz="800" dirty="0" err="1"/>
              <a:t>scaunul</a:t>
            </a:r>
            <a:r>
              <a:rPr lang="en-US" sz="800" dirty="0"/>
              <a:t> cu </a:t>
            </a:r>
            <a:r>
              <a:rPr lang="en-US" sz="800" dirty="0" err="1"/>
              <a:t>cealaltă</a:t>
            </a:r>
            <a:r>
              <a:rPr lang="en-US" sz="800" dirty="0"/>
              <a:t>, </a:t>
            </a:r>
            <a:r>
              <a:rPr lang="en-US" sz="800" dirty="0" err="1"/>
              <a:t>apoi</a:t>
            </a:r>
            <a:r>
              <a:rPr lang="en-US" sz="800" dirty="0"/>
              <a:t> </a:t>
            </a:r>
            <a:r>
              <a:rPr lang="en-US" sz="800" dirty="0" err="1"/>
              <a:t>trageți</a:t>
            </a:r>
            <a:r>
              <a:rPr lang="en-US" sz="800" dirty="0"/>
              <a:t>-l </a:t>
            </a:r>
            <a:r>
              <a:rPr lang="en-US" sz="800" dirty="0" err="1"/>
              <a:t>ferm</a:t>
            </a:r>
            <a:r>
              <a:rPr lang="en-US" sz="800" dirty="0"/>
              <a:t> </a:t>
            </a:r>
            <a:r>
              <a:rPr lang="en-US" sz="800" dirty="0" err="1"/>
              <a:t>pe</a:t>
            </a:r>
            <a:r>
              <a:rPr lang="en-US" sz="800" dirty="0"/>
              <a:t> </a:t>
            </a:r>
            <a:r>
              <a:rPr lang="en-US" sz="800" dirty="0" err="1"/>
              <a:t>ambele</a:t>
            </a:r>
            <a:r>
              <a:rPr lang="en-US" sz="800" dirty="0"/>
              <a:t> </a:t>
            </a:r>
            <a:r>
              <a:rPr lang="en-US" sz="800" dirty="0" err="1"/>
              <a:t>părți</a:t>
            </a:r>
            <a:r>
              <a:rPr lang="en-US" sz="800" dirty="0"/>
              <a:t>. </a:t>
            </a:r>
            <a:r>
              <a:rPr lang="en-US" sz="800" dirty="0" err="1"/>
              <a:t>Călcați</a:t>
            </a:r>
            <a:r>
              <a:rPr lang="en-US" sz="800" dirty="0"/>
              <a:t> </a:t>
            </a:r>
            <a:r>
              <a:rPr lang="en-US" sz="800" dirty="0" err="1"/>
              <a:t>ambele</a:t>
            </a:r>
            <a:r>
              <a:rPr lang="en-US" sz="800" dirty="0"/>
              <a:t> </a:t>
            </a:r>
            <a:r>
              <a:rPr lang="en-US" sz="800" dirty="0" err="1"/>
              <a:t>blocaje</a:t>
            </a:r>
            <a:r>
              <a:rPr lang="en-US" sz="800" dirty="0"/>
              <a:t> de </a:t>
            </a:r>
            <a:r>
              <a:rPr lang="en-US" sz="800" dirty="0" err="1"/>
              <a:t>siguranță</a:t>
            </a:r>
            <a:r>
              <a:rPr lang="en-US" sz="800" dirty="0"/>
              <a:t> </a:t>
            </a:r>
            <a:r>
              <a:rPr lang="en-US" sz="800" dirty="0" err="1"/>
              <a:t>până</a:t>
            </a:r>
            <a:r>
              <a:rPr lang="en-US" sz="800" dirty="0"/>
              <a:t> </a:t>
            </a:r>
            <a:r>
              <a:rPr lang="en-US" sz="800" dirty="0" err="1"/>
              <a:t>când</a:t>
            </a:r>
            <a:r>
              <a:rPr lang="en-US" sz="800" dirty="0"/>
              <a:t> </a:t>
            </a:r>
            <a:r>
              <a:rPr lang="en-US" sz="800" dirty="0" err="1"/>
              <a:t>căruciorul</a:t>
            </a:r>
            <a:r>
              <a:rPr lang="en-US" sz="800" dirty="0"/>
              <a:t> </a:t>
            </a:r>
            <a:r>
              <a:rPr lang="en-US" sz="800" dirty="0" err="1"/>
              <a:t>este</a:t>
            </a:r>
            <a:r>
              <a:rPr lang="en-US" sz="800" dirty="0"/>
              <a:t> </a:t>
            </a:r>
            <a:r>
              <a:rPr lang="en-US" sz="800" dirty="0" err="1"/>
              <a:t>complet</a:t>
            </a:r>
            <a:r>
              <a:rPr lang="en-US" sz="800" dirty="0"/>
              <a:t> </a:t>
            </a:r>
            <a:r>
              <a:rPr lang="en-US" sz="800" dirty="0" err="1"/>
              <a:t>deschis</a:t>
            </a:r>
            <a:r>
              <a:rPr lang="en-US" sz="800" dirty="0"/>
              <a:t> </a:t>
            </a:r>
            <a:r>
              <a:rPr lang="en-US" sz="800" dirty="0" err="1"/>
              <a:t>și</a:t>
            </a:r>
            <a:r>
              <a:rPr lang="en-US" sz="800" dirty="0"/>
              <a:t> </a:t>
            </a:r>
            <a:r>
              <a:rPr lang="en-US" sz="800" dirty="0" err="1"/>
              <a:t>piesele</a:t>
            </a:r>
            <a:r>
              <a:rPr lang="en-US" sz="800" dirty="0"/>
              <a:t> de </a:t>
            </a:r>
            <a:r>
              <a:rPr lang="en-US" sz="800" dirty="0" err="1"/>
              <a:t>blocare</a:t>
            </a:r>
            <a:r>
              <a:rPr lang="en-US" sz="800" dirty="0"/>
              <a:t> </a:t>
            </a:r>
            <a:r>
              <a:rPr lang="en-US" sz="800" dirty="0" err="1"/>
              <a:t>sunt</a:t>
            </a:r>
            <a:r>
              <a:rPr lang="en-US" sz="800" dirty="0"/>
              <a:t> fixate.</a:t>
            </a:r>
          </a:p>
        </p:txBody>
      </p:sp>
      <p:sp>
        <p:nvSpPr>
          <p:cNvPr id="33" name="Rectangle 32"/>
          <p:cNvSpPr/>
          <p:nvPr/>
        </p:nvSpPr>
        <p:spPr>
          <a:xfrm>
            <a:off x="5138337" y="2556215"/>
            <a:ext cx="2111649" cy="1277273"/>
          </a:xfrm>
          <a:prstGeom prst="rect">
            <a:avLst/>
          </a:prstGeom>
        </p:spPr>
        <p:txBody>
          <a:bodyPr wrap="square">
            <a:spAutoFit/>
          </a:bodyPr>
          <a:lstStyle/>
          <a:p>
            <a:pPr algn="just"/>
            <a:r>
              <a:rPr lang="en-US" sz="1100" dirty="0" smtClean="0"/>
              <a:t>1.Mâner</a:t>
            </a:r>
            <a:endParaRPr lang="en-US" sz="1100" dirty="0"/>
          </a:p>
          <a:p>
            <a:pPr algn="just"/>
            <a:r>
              <a:rPr lang="en-US" sz="1100" dirty="0" smtClean="0"/>
              <a:t>2.Copertina</a:t>
            </a:r>
            <a:endParaRPr lang="en-US" sz="1100" dirty="0"/>
          </a:p>
          <a:p>
            <a:pPr algn="just"/>
            <a:r>
              <a:rPr lang="en-US" sz="1100" dirty="0" smtClean="0"/>
              <a:t>3.Încuietoare </a:t>
            </a:r>
            <a:r>
              <a:rPr lang="en-US" sz="1100" dirty="0" err="1"/>
              <a:t>pentru</a:t>
            </a:r>
            <a:r>
              <a:rPr lang="en-US" sz="1100" dirty="0"/>
              <a:t> </a:t>
            </a:r>
            <a:r>
              <a:rPr lang="en-US" sz="1100" dirty="0" err="1"/>
              <a:t>copertină</a:t>
            </a:r>
            <a:endParaRPr lang="en-US" sz="1100" dirty="0"/>
          </a:p>
          <a:p>
            <a:pPr algn="just"/>
            <a:r>
              <a:rPr lang="en-US" sz="1100" dirty="0" smtClean="0"/>
              <a:t>4.Bord </a:t>
            </a:r>
            <a:r>
              <a:rPr lang="en-US" sz="1100" dirty="0" err="1"/>
              <a:t>pentru</a:t>
            </a:r>
            <a:r>
              <a:rPr lang="en-US" sz="1100" dirty="0"/>
              <a:t> </a:t>
            </a:r>
            <a:r>
              <a:rPr lang="en-US" sz="1100" dirty="0" err="1"/>
              <a:t>mâini</a:t>
            </a:r>
            <a:r>
              <a:rPr lang="en-US" sz="1100" dirty="0"/>
              <a:t> </a:t>
            </a:r>
            <a:r>
              <a:rPr lang="en-US" sz="1100" dirty="0" err="1"/>
              <a:t>pe</a:t>
            </a:r>
            <a:r>
              <a:rPr lang="en-US" sz="1100" dirty="0"/>
              <a:t> </a:t>
            </a:r>
            <a:r>
              <a:rPr lang="en-US" sz="1100" dirty="0" err="1"/>
              <a:t>față</a:t>
            </a:r>
            <a:endParaRPr lang="en-US" sz="1100" dirty="0"/>
          </a:p>
          <a:p>
            <a:pPr algn="just"/>
            <a:r>
              <a:rPr lang="en-US" sz="1100" dirty="0" smtClean="0"/>
              <a:t>5.Suport </a:t>
            </a:r>
            <a:r>
              <a:rPr lang="en-US" sz="1100" dirty="0" err="1"/>
              <a:t>pentru</a:t>
            </a:r>
            <a:r>
              <a:rPr lang="en-US" sz="1100" dirty="0"/>
              <a:t> </a:t>
            </a:r>
            <a:r>
              <a:rPr lang="en-US" sz="1100" dirty="0" err="1"/>
              <a:t>picioare</a:t>
            </a:r>
            <a:endParaRPr lang="en-US" sz="1100" dirty="0"/>
          </a:p>
          <a:p>
            <a:pPr algn="just"/>
            <a:r>
              <a:rPr lang="en-US" sz="1100" dirty="0" smtClean="0"/>
              <a:t>6.Pernuță</a:t>
            </a:r>
            <a:endParaRPr lang="en-US" sz="1100" dirty="0"/>
          </a:p>
          <a:p>
            <a:pPr algn="just"/>
            <a:r>
              <a:rPr lang="en-US" sz="1100" dirty="0" smtClean="0"/>
              <a:t>7.Centura </a:t>
            </a:r>
            <a:r>
              <a:rPr lang="en-US" sz="1100" dirty="0"/>
              <a:t>de </a:t>
            </a:r>
            <a:r>
              <a:rPr lang="en-US" sz="1100" dirty="0" err="1"/>
              <a:t>siguranță</a:t>
            </a:r>
            <a:endParaRPr lang="en-US" sz="1100" dirty="0"/>
          </a:p>
        </p:txBody>
      </p:sp>
      <p:sp>
        <p:nvSpPr>
          <p:cNvPr id="34" name="TextBox 33"/>
          <p:cNvSpPr txBox="1"/>
          <p:nvPr/>
        </p:nvSpPr>
        <p:spPr>
          <a:xfrm>
            <a:off x="3885465" y="5602076"/>
            <a:ext cx="3960000" cy="230832"/>
          </a:xfrm>
          <a:prstGeom prst="rect">
            <a:avLst/>
          </a:prstGeom>
          <a:noFill/>
        </p:spPr>
        <p:txBody>
          <a:bodyPr wrap="square" rtlCol="0">
            <a:spAutoFit/>
          </a:bodyPr>
          <a:lstStyle/>
          <a:p>
            <a:pPr algn="ctr"/>
            <a:r>
              <a:rPr lang="en-US" sz="900" b="1" dirty="0" err="1"/>
              <a:t>Montarea</a:t>
            </a:r>
            <a:r>
              <a:rPr lang="en-US" sz="900" b="1" dirty="0"/>
              <a:t> </a:t>
            </a:r>
            <a:r>
              <a:rPr lang="en-US" sz="900" b="1" dirty="0" err="1"/>
              <a:t>roților</a:t>
            </a:r>
            <a:r>
              <a:rPr lang="en-US" sz="900" b="1" dirty="0"/>
              <a:t> de </a:t>
            </a:r>
            <a:r>
              <a:rPr lang="en-US" sz="900" b="1" dirty="0" err="1"/>
              <a:t>pe</a:t>
            </a:r>
            <a:r>
              <a:rPr lang="en-US" sz="900" b="1" dirty="0"/>
              <a:t> </a:t>
            </a:r>
            <a:r>
              <a:rPr lang="en-US" sz="900" b="1" dirty="0" err="1"/>
              <a:t>față</a:t>
            </a:r>
            <a:r>
              <a:rPr lang="en-US" sz="900" b="1" dirty="0"/>
              <a:t> </a:t>
            </a:r>
            <a:endParaRPr lang="en-US" sz="900" dirty="0"/>
          </a:p>
        </p:txBody>
      </p:sp>
      <p:sp>
        <p:nvSpPr>
          <p:cNvPr id="35" name="TextBox 34"/>
          <p:cNvSpPr txBox="1"/>
          <p:nvPr/>
        </p:nvSpPr>
        <p:spPr>
          <a:xfrm>
            <a:off x="5136381" y="5788258"/>
            <a:ext cx="1808011" cy="830997"/>
          </a:xfrm>
          <a:prstGeom prst="rect">
            <a:avLst/>
          </a:prstGeom>
          <a:noFill/>
        </p:spPr>
        <p:txBody>
          <a:bodyPr wrap="square" rtlCol="0">
            <a:spAutoFit/>
          </a:bodyPr>
          <a:lstStyle/>
          <a:p>
            <a:pPr algn="just"/>
            <a:r>
              <a:rPr lang="en-US" sz="800" dirty="0" err="1"/>
              <a:t>Ridicați</a:t>
            </a:r>
            <a:r>
              <a:rPr lang="en-US" sz="800" dirty="0"/>
              <a:t> </a:t>
            </a:r>
            <a:r>
              <a:rPr lang="en-US" sz="800" dirty="0" err="1"/>
              <a:t>roata</a:t>
            </a:r>
            <a:r>
              <a:rPr lang="en-US" sz="800" dirty="0"/>
              <a:t> de </a:t>
            </a:r>
            <a:r>
              <a:rPr lang="en-US" sz="800" dirty="0" err="1"/>
              <a:t>pe</a:t>
            </a:r>
            <a:r>
              <a:rPr lang="en-US" sz="800" dirty="0"/>
              <a:t> </a:t>
            </a:r>
            <a:r>
              <a:rPr lang="en-US" sz="800" dirty="0" err="1"/>
              <a:t>față</a:t>
            </a:r>
            <a:r>
              <a:rPr lang="en-US" sz="800" dirty="0"/>
              <a:t> (</a:t>
            </a:r>
            <a:r>
              <a:rPr lang="en-US" sz="800" dirty="0" err="1"/>
              <a:t>așa</a:t>
            </a:r>
            <a:r>
              <a:rPr lang="en-US" sz="800" dirty="0"/>
              <a:t> cum se </a:t>
            </a:r>
            <a:r>
              <a:rPr lang="en-US" sz="800" dirty="0" err="1"/>
              <a:t>arată</a:t>
            </a:r>
            <a:r>
              <a:rPr lang="en-US" sz="800" dirty="0"/>
              <a:t> </a:t>
            </a:r>
            <a:r>
              <a:rPr lang="en-US" sz="800" dirty="0" err="1"/>
              <a:t>în</a:t>
            </a:r>
            <a:r>
              <a:rPr lang="en-US" sz="800" dirty="0"/>
              <a:t> fig.) </a:t>
            </a:r>
            <a:r>
              <a:rPr lang="en-US" sz="800" dirty="0" err="1"/>
              <a:t>Apăsați</a:t>
            </a:r>
            <a:r>
              <a:rPr lang="en-US" sz="800" dirty="0"/>
              <a:t> </a:t>
            </a:r>
            <a:r>
              <a:rPr lang="en-US" sz="800" dirty="0" err="1"/>
              <a:t>butonul</a:t>
            </a:r>
            <a:r>
              <a:rPr lang="en-US" sz="800" dirty="0"/>
              <a:t> de </a:t>
            </a:r>
            <a:r>
              <a:rPr lang="en-US" sz="800" dirty="0" err="1"/>
              <a:t>dezasamblare</a:t>
            </a:r>
            <a:r>
              <a:rPr lang="en-US" sz="800" dirty="0"/>
              <a:t> din </a:t>
            </a:r>
            <a:r>
              <a:rPr lang="en-US" sz="800" dirty="0" err="1"/>
              <a:t>partea</a:t>
            </a:r>
            <a:r>
              <a:rPr lang="en-US" sz="800" dirty="0"/>
              <a:t> </a:t>
            </a:r>
            <a:r>
              <a:rPr lang="en-US" sz="800" dirty="0" err="1"/>
              <a:t>inferioară</a:t>
            </a:r>
            <a:r>
              <a:rPr lang="en-US" sz="800" dirty="0"/>
              <a:t> a </a:t>
            </a:r>
            <a:r>
              <a:rPr lang="en-US" sz="800" dirty="0" err="1"/>
              <a:t>roții</a:t>
            </a:r>
            <a:r>
              <a:rPr lang="en-US" sz="800" dirty="0"/>
              <a:t> din </a:t>
            </a:r>
            <a:r>
              <a:rPr lang="en-US" sz="800" dirty="0" err="1"/>
              <a:t>față</a:t>
            </a:r>
            <a:r>
              <a:rPr lang="en-US" sz="800" dirty="0"/>
              <a:t> </a:t>
            </a:r>
            <a:r>
              <a:rPr lang="en-US" sz="800" dirty="0" err="1"/>
              <a:t>și</a:t>
            </a:r>
            <a:r>
              <a:rPr lang="en-US" sz="800" dirty="0"/>
              <a:t>, </a:t>
            </a:r>
            <a:r>
              <a:rPr lang="en-US" sz="800" dirty="0" err="1"/>
              <a:t>în</a:t>
            </a:r>
            <a:r>
              <a:rPr lang="en-US" sz="800" dirty="0"/>
              <a:t> </a:t>
            </a:r>
            <a:r>
              <a:rPr lang="en-US" sz="800" dirty="0" err="1"/>
              <a:t>același</a:t>
            </a:r>
            <a:r>
              <a:rPr lang="en-US" sz="800" dirty="0"/>
              <a:t> </a:t>
            </a:r>
            <a:r>
              <a:rPr lang="en-US" sz="800" dirty="0" err="1"/>
              <a:t>timp</a:t>
            </a:r>
            <a:r>
              <a:rPr lang="en-US" sz="800" dirty="0"/>
              <a:t>, </a:t>
            </a:r>
            <a:r>
              <a:rPr lang="en-US" sz="800" dirty="0" err="1"/>
              <a:t>separați</a:t>
            </a:r>
            <a:r>
              <a:rPr lang="en-US" sz="800" dirty="0"/>
              <a:t> </a:t>
            </a:r>
            <a:r>
              <a:rPr lang="en-US" sz="800" dirty="0" err="1"/>
              <a:t>roțile</a:t>
            </a:r>
            <a:r>
              <a:rPr lang="en-US" sz="800" dirty="0"/>
              <a:t> de </a:t>
            </a:r>
            <a:r>
              <a:rPr lang="en-US" sz="800" dirty="0" err="1"/>
              <a:t>pe</a:t>
            </a:r>
            <a:r>
              <a:rPr lang="en-US" sz="800" dirty="0"/>
              <a:t> </a:t>
            </a:r>
            <a:r>
              <a:rPr lang="en-US" sz="800" dirty="0" err="1"/>
              <a:t>față</a:t>
            </a:r>
            <a:r>
              <a:rPr lang="en-US" sz="800" dirty="0" smtClean="0"/>
              <a:t>.</a:t>
            </a:r>
          </a:p>
          <a:p>
            <a:pPr algn="just"/>
            <a:endParaRPr lang="en-US" sz="800" dirty="0"/>
          </a:p>
        </p:txBody>
      </p:sp>
      <p:pic>
        <p:nvPicPr>
          <p:cNvPr id="36" name="Picture 4" descr="C:\Users\user\Desktop\stroller - B-1\Picture_3.jpg"/>
          <p:cNvPicPr>
            <a:picLocks noChangeAspect="1" noChangeArrowheads="1"/>
          </p:cNvPicPr>
          <p:nvPr/>
        </p:nvPicPr>
        <p:blipFill>
          <a:blip r:embed="rId5" cstate="print"/>
          <a:srcRect/>
          <a:stretch>
            <a:fillRect/>
          </a:stretch>
        </p:blipFill>
        <p:spPr bwMode="auto">
          <a:xfrm>
            <a:off x="7156912" y="5372459"/>
            <a:ext cx="759393" cy="1282505"/>
          </a:xfrm>
          <a:prstGeom prst="rect">
            <a:avLst/>
          </a:prstGeom>
          <a:noFill/>
        </p:spPr>
      </p:pic>
    </p:spTree>
    <p:extLst>
      <p:ext uri="{BB962C8B-B14F-4D97-AF65-F5344CB8AC3E}">
        <p14:creationId xmlns:p14="http://schemas.microsoft.com/office/powerpoint/2010/main" val="375251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857" y="6528088"/>
            <a:ext cx="360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18</a:t>
            </a:r>
            <a:endParaRPr lang="bg-BG" sz="900" b="1" dirty="0">
              <a:latin typeface="Arial" pitchFamily="34" charset="0"/>
              <a:cs typeface="Arial" pitchFamily="34" charset="0"/>
            </a:endParaRPr>
          </a:p>
        </p:txBody>
      </p:sp>
      <p:sp>
        <p:nvSpPr>
          <p:cNvPr id="3" name="TextBox 2"/>
          <p:cNvSpPr txBox="1"/>
          <p:nvPr/>
        </p:nvSpPr>
        <p:spPr>
          <a:xfrm>
            <a:off x="341104" y="54305"/>
            <a:ext cx="3960000" cy="230832"/>
          </a:xfrm>
          <a:prstGeom prst="rect">
            <a:avLst/>
          </a:prstGeom>
          <a:noFill/>
        </p:spPr>
        <p:txBody>
          <a:bodyPr wrap="square" rtlCol="0">
            <a:spAutoFit/>
          </a:bodyPr>
          <a:lstStyle/>
          <a:p>
            <a:pPr algn="ctr"/>
            <a:r>
              <a:rPr lang="el-GR" sz="900" b="1" dirty="0"/>
              <a:t>Συναρμολόγηση των μπροστινών τροχών</a:t>
            </a:r>
            <a:endParaRPr lang="en-US" sz="900" dirty="0"/>
          </a:p>
        </p:txBody>
      </p:sp>
      <p:sp>
        <p:nvSpPr>
          <p:cNvPr id="4" name="TextBox 3"/>
          <p:cNvSpPr txBox="1"/>
          <p:nvPr/>
        </p:nvSpPr>
        <p:spPr>
          <a:xfrm>
            <a:off x="1345856" y="356915"/>
            <a:ext cx="2846643" cy="830997"/>
          </a:xfrm>
          <a:prstGeom prst="rect">
            <a:avLst/>
          </a:prstGeom>
          <a:noFill/>
        </p:spPr>
        <p:txBody>
          <a:bodyPr wrap="square" rtlCol="0">
            <a:spAutoFit/>
          </a:bodyPr>
          <a:lstStyle/>
          <a:p>
            <a:pPr algn="just"/>
            <a:r>
              <a:rPr lang="el-GR" sz="800" dirty="0"/>
              <a:t>Σηκώστε τον μπροστινό τροχό (όπως φαίνεται στην εικόνα) </a:t>
            </a:r>
          </a:p>
          <a:p>
            <a:pPr algn="just"/>
            <a:r>
              <a:rPr lang="el-GR" sz="800" dirty="0"/>
              <a:t>Τα ανοίγματα των βάσεων και των δύο μπροστινών τροχών ευθυγραμμίζονται με το μπροστινό πόδι, θα ακούσετε ένα κλικ, που σημαίνει ότι ταιριάζει στο χώρο.  Πατήστε το κουμπί αποσυναρμολόγησης στο κάτω μέρος του μπροστινού τροχού και την ίδια στιγμή αφαιρέστε τους μπροστινούς τροχούς.</a:t>
            </a:r>
          </a:p>
        </p:txBody>
      </p:sp>
      <p:pic>
        <p:nvPicPr>
          <p:cNvPr id="5" name="Picture 4" descr="C:\Users\user\Desktop\stroller - B-1\Picture_3.jpg"/>
          <p:cNvPicPr>
            <a:picLocks noChangeAspect="1" noChangeArrowheads="1"/>
          </p:cNvPicPr>
          <p:nvPr/>
        </p:nvPicPr>
        <p:blipFill>
          <a:blip r:embed="rId2" cstate="print"/>
          <a:srcRect/>
          <a:stretch>
            <a:fillRect/>
          </a:stretch>
        </p:blipFill>
        <p:spPr bwMode="auto">
          <a:xfrm>
            <a:off x="467544" y="260648"/>
            <a:ext cx="864000" cy="1459172"/>
          </a:xfrm>
          <a:prstGeom prst="rect">
            <a:avLst/>
          </a:prstGeom>
          <a:noFill/>
        </p:spPr>
      </p:pic>
      <p:sp>
        <p:nvSpPr>
          <p:cNvPr id="6" name="TextBox 5"/>
          <p:cNvSpPr txBox="1"/>
          <p:nvPr/>
        </p:nvSpPr>
        <p:spPr>
          <a:xfrm>
            <a:off x="1706865" y="1710773"/>
            <a:ext cx="2520280" cy="230832"/>
          </a:xfrm>
          <a:prstGeom prst="rect">
            <a:avLst/>
          </a:prstGeom>
          <a:noFill/>
        </p:spPr>
        <p:txBody>
          <a:bodyPr wrap="square" rtlCol="0">
            <a:spAutoFit/>
          </a:bodyPr>
          <a:lstStyle/>
          <a:p>
            <a:pPr algn="ctr"/>
            <a:r>
              <a:rPr lang="el-GR" sz="900" b="1" dirty="0"/>
              <a:t>Κουμπί για την απελευθέρωση του τροχού</a:t>
            </a:r>
            <a:endParaRPr lang="bg-BG" sz="900" b="1" dirty="0"/>
          </a:p>
        </p:txBody>
      </p:sp>
      <p:pic>
        <p:nvPicPr>
          <p:cNvPr id="7" name="Picture 4" descr="C:\Users\user\Desktop\b_2-assembly\b2_5.jpg"/>
          <p:cNvPicPr>
            <a:picLocks noChangeAspect="1" noChangeArrowheads="1"/>
          </p:cNvPicPr>
          <p:nvPr/>
        </p:nvPicPr>
        <p:blipFill>
          <a:blip r:embed="rId3" cstate="print"/>
          <a:srcRect/>
          <a:stretch>
            <a:fillRect/>
          </a:stretch>
        </p:blipFill>
        <p:spPr bwMode="auto">
          <a:xfrm>
            <a:off x="374857" y="1926797"/>
            <a:ext cx="1260000" cy="1132268"/>
          </a:xfrm>
          <a:prstGeom prst="rect">
            <a:avLst/>
          </a:prstGeom>
          <a:noFill/>
        </p:spPr>
      </p:pic>
      <p:sp>
        <p:nvSpPr>
          <p:cNvPr id="8" name="TextBox 7"/>
          <p:cNvSpPr txBox="1"/>
          <p:nvPr/>
        </p:nvSpPr>
        <p:spPr>
          <a:xfrm>
            <a:off x="1778873" y="2389871"/>
            <a:ext cx="2195736" cy="230832"/>
          </a:xfrm>
          <a:prstGeom prst="rect">
            <a:avLst/>
          </a:prstGeom>
          <a:noFill/>
        </p:spPr>
        <p:txBody>
          <a:bodyPr wrap="square" rtlCol="0">
            <a:spAutoFit/>
          </a:bodyPr>
          <a:lstStyle/>
          <a:p>
            <a:pPr algn="ctr"/>
            <a:r>
              <a:rPr lang="el-GR" sz="900" b="1" dirty="0"/>
              <a:t>Συναρμολόγηση των πισινών τροχών</a:t>
            </a:r>
            <a:endParaRPr lang="bg-BG" sz="900" b="1" dirty="0"/>
          </a:p>
        </p:txBody>
      </p:sp>
      <p:sp>
        <p:nvSpPr>
          <p:cNvPr id="9" name="TextBox 8"/>
          <p:cNvSpPr txBox="1"/>
          <p:nvPr/>
        </p:nvSpPr>
        <p:spPr>
          <a:xfrm>
            <a:off x="1706865" y="2587891"/>
            <a:ext cx="2448272" cy="584775"/>
          </a:xfrm>
          <a:prstGeom prst="rect">
            <a:avLst/>
          </a:prstGeom>
          <a:noFill/>
        </p:spPr>
        <p:txBody>
          <a:bodyPr wrap="square" rtlCol="0">
            <a:spAutoFit/>
          </a:bodyPr>
          <a:lstStyle/>
          <a:p>
            <a:pPr algn="just"/>
            <a:r>
              <a:rPr lang="el-GR" sz="800" dirty="0"/>
              <a:t>Για να τοποθετήσετε το σωλήνα των πισινών τροχών μέσα στην οπή στους πισινούς τροχούς, ενώ το ελατήριο δε σφιχτεί. Για την απελευθέρωση πατήστε την άνοιξη και απελευθερώστε τον πισινό τροχό.</a:t>
            </a:r>
            <a:endParaRPr lang="bg-BG" sz="800" dirty="0"/>
          </a:p>
        </p:txBody>
      </p:sp>
      <p:pic>
        <p:nvPicPr>
          <p:cNvPr id="10" name="Picture 6" descr="C:\Users\user\Desktop\b_2-assembly\B2_7.jpg"/>
          <p:cNvPicPr>
            <a:picLocks noChangeAspect="1" noChangeArrowheads="1"/>
          </p:cNvPicPr>
          <p:nvPr/>
        </p:nvPicPr>
        <p:blipFill>
          <a:blip r:embed="rId4" cstate="print"/>
          <a:srcRect/>
          <a:stretch>
            <a:fillRect/>
          </a:stretch>
        </p:blipFill>
        <p:spPr bwMode="auto">
          <a:xfrm>
            <a:off x="3450734" y="4990114"/>
            <a:ext cx="523875" cy="252412"/>
          </a:xfrm>
          <a:prstGeom prst="rect">
            <a:avLst/>
          </a:prstGeom>
          <a:noFill/>
        </p:spPr>
      </p:pic>
      <p:sp>
        <p:nvSpPr>
          <p:cNvPr id="11" name="TextBox 10"/>
          <p:cNvSpPr txBox="1"/>
          <p:nvPr/>
        </p:nvSpPr>
        <p:spPr>
          <a:xfrm>
            <a:off x="986784" y="3284322"/>
            <a:ext cx="2736304" cy="230832"/>
          </a:xfrm>
          <a:prstGeom prst="rect">
            <a:avLst/>
          </a:prstGeom>
          <a:noFill/>
        </p:spPr>
        <p:txBody>
          <a:bodyPr wrap="square" rtlCol="0">
            <a:spAutoFit/>
          </a:bodyPr>
          <a:lstStyle/>
          <a:p>
            <a:pPr algn="ctr"/>
            <a:r>
              <a:rPr lang="el-GR" sz="900" b="1" dirty="0"/>
              <a:t>Χρησιμοποίηση του ρυθμιζόμενου ερεισίνωτου</a:t>
            </a:r>
            <a:endParaRPr lang="bg-BG" sz="900" b="1" dirty="0"/>
          </a:p>
        </p:txBody>
      </p:sp>
      <p:pic>
        <p:nvPicPr>
          <p:cNvPr id="12" name="Picture 5" descr="C:\Users\user\Desktop\b_2-assembly\b2_6.jpg"/>
          <p:cNvPicPr>
            <a:picLocks noChangeAspect="1" noChangeArrowheads="1"/>
          </p:cNvPicPr>
          <p:nvPr/>
        </p:nvPicPr>
        <p:blipFill>
          <a:blip r:embed="rId5" cstate="print"/>
          <a:srcRect/>
          <a:stretch>
            <a:fillRect/>
          </a:stretch>
        </p:blipFill>
        <p:spPr bwMode="auto">
          <a:xfrm>
            <a:off x="375044" y="3684026"/>
            <a:ext cx="1440000" cy="1231725"/>
          </a:xfrm>
          <a:prstGeom prst="rect">
            <a:avLst/>
          </a:prstGeom>
          <a:noFill/>
        </p:spPr>
      </p:pic>
      <p:sp>
        <p:nvSpPr>
          <p:cNvPr id="13" name="Rectangle 12"/>
          <p:cNvSpPr/>
          <p:nvPr/>
        </p:nvSpPr>
        <p:spPr>
          <a:xfrm>
            <a:off x="1649026" y="1978593"/>
            <a:ext cx="2535823" cy="461665"/>
          </a:xfrm>
          <a:prstGeom prst="rect">
            <a:avLst/>
          </a:prstGeom>
        </p:spPr>
        <p:txBody>
          <a:bodyPr wrap="square">
            <a:spAutoFit/>
          </a:bodyPr>
          <a:lstStyle/>
          <a:p>
            <a:pPr algn="just"/>
            <a:r>
              <a:rPr lang="el-GR" sz="800" b="1" dirty="0"/>
              <a:t>Προσοχή</a:t>
            </a:r>
            <a:r>
              <a:rPr lang="el-GR" sz="800" dirty="0"/>
              <a:t>: Βεβαιωθείτε ότι όλοι οι μηχανισμοί κλειδώματος είναι σε κλεισμένη θέση πριν να ωθήσετε το καροτσάκι με το μωρό.</a:t>
            </a:r>
            <a:endParaRPr lang="en-US" sz="800" dirty="0"/>
          </a:p>
        </p:txBody>
      </p:sp>
      <p:sp>
        <p:nvSpPr>
          <p:cNvPr id="14" name="Rectangle 13"/>
          <p:cNvSpPr/>
          <p:nvPr/>
        </p:nvSpPr>
        <p:spPr>
          <a:xfrm>
            <a:off x="1800136" y="3759053"/>
            <a:ext cx="2426116" cy="1200329"/>
          </a:xfrm>
          <a:prstGeom prst="rect">
            <a:avLst/>
          </a:prstGeom>
        </p:spPr>
        <p:txBody>
          <a:bodyPr wrap="square">
            <a:spAutoFit/>
          </a:bodyPr>
          <a:lstStyle/>
          <a:p>
            <a:pPr algn="just"/>
            <a:r>
              <a:rPr lang="el-GR" sz="800" dirty="0"/>
              <a:t>Για να ρυθμίσετε το ερεισίνωτο: Με το ένα χέρι τραβήξτε το πλαστικό μάνδαλο, με το άλλο να προσαρμόσετε το μήκος της ζώνης</a:t>
            </a:r>
            <a:r>
              <a:rPr lang="el-GR" sz="800" dirty="0" smtClean="0"/>
              <a:t>.</a:t>
            </a:r>
            <a:endParaRPr lang="en-US" sz="800" dirty="0" smtClean="0"/>
          </a:p>
          <a:p>
            <a:pPr algn="just"/>
            <a:endParaRPr lang="en-US" sz="800" dirty="0"/>
          </a:p>
          <a:p>
            <a:pPr algn="just"/>
            <a:endParaRPr lang="el-GR" sz="800" dirty="0"/>
          </a:p>
          <a:p>
            <a:pPr algn="just"/>
            <a:r>
              <a:rPr lang="el-GR" sz="800" b="1" dirty="0"/>
              <a:t>Προσοχή</a:t>
            </a:r>
            <a:r>
              <a:rPr lang="el-GR" sz="800" dirty="0"/>
              <a:t>: Ρυθμίστε το ερεισίνωτο της πλάτης προσεκτικά όταν το μωρό δεν είναι σ' αυτό, για να αποφευχθείτε την ξαφνική αναδίπλωση και να θέσετε τη ζωή του μωρού σε κίνδυνο.</a:t>
            </a:r>
          </a:p>
        </p:txBody>
      </p:sp>
      <p:sp>
        <p:nvSpPr>
          <p:cNvPr id="15" name="TextBox 14"/>
          <p:cNvSpPr txBox="1"/>
          <p:nvPr/>
        </p:nvSpPr>
        <p:spPr>
          <a:xfrm>
            <a:off x="1624388" y="5288206"/>
            <a:ext cx="2568111" cy="369332"/>
          </a:xfrm>
          <a:prstGeom prst="rect">
            <a:avLst/>
          </a:prstGeom>
          <a:noFill/>
        </p:spPr>
        <p:txBody>
          <a:bodyPr wrap="square" rtlCol="0">
            <a:spAutoFit/>
          </a:bodyPr>
          <a:lstStyle/>
          <a:p>
            <a:pPr algn="just"/>
            <a:r>
              <a:rPr lang="el-GR" sz="900" b="1" dirty="0"/>
              <a:t>Κλείδωμα του πισινού τροχού: </a:t>
            </a:r>
            <a:r>
              <a:rPr lang="el-GR" sz="900" dirty="0"/>
              <a:t>Ενεργοποιήστε το πισινό φρένο</a:t>
            </a:r>
            <a:r>
              <a:rPr lang="el-GR" sz="900" b="1" dirty="0"/>
              <a:t>.</a:t>
            </a:r>
            <a:endParaRPr lang="bg-BG" sz="900" b="1" dirty="0"/>
          </a:p>
        </p:txBody>
      </p:sp>
      <p:pic>
        <p:nvPicPr>
          <p:cNvPr id="16" name="Picture 2" descr="C:\Users\user\Desktop\b_2-assembly\B2_8.jpg"/>
          <p:cNvPicPr>
            <a:picLocks noChangeAspect="1" noChangeArrowheads="1"/>
          </p:cNvPicPr>
          <p:nvPr/>
        </p:nvPicPr>
        <p:blipFill>
          <a:blip r:embed="rId6" cstate="print"/>
          <a:srcRect/>
          <a:stretch>
            <a:fillRect/>
          </a:stretch>
        </p:blipFill>
        <p:spPr bwMode="auto">
          <a:xfrm>
            <a:off x="389026" y="5288206"/>
            <a:ext cx="1260000" cy="1076768"/>
          </a:xfrm>
          <a:prstGeom prst="rect">
            <a:avLst/>
          </a:prstGeom>
          <a:noFill/>
        </p:spPr>
      </p:pic>
      <p:sp>
        <p:nvSpPr>
          <p:cNvPr id="17" name="Rectangle 16"/>
          <p:cNvSpPr/>
          <p:nvPr/>
        </p:nvSpPr>
        <p:spPr>
          <a:xfrm>
            <a:off x="1613960" y="5590285"/>
            <a:ext cx="2612292" cy="707886"/>
          </a:xfrm>
          <a:prstGeom prst="rect">
            <a:avLst/>
          </a:prstGeom>
        </p:spPr>
        <p:txBody>
          <a:bodyPr wrap="square">
            <a:spAutoFit/>
          </a:bodyPr>
          <a:lstStyle/>
          <a:p>
            <a:pPr algn="just"/>
            <a:r>
              <a:rPr lang="el-GR" sz="800" b="1" dirty="0"/>
              <a:t>Προσοχή</a:t>
            </a:r>
            <a:r>
              <a:rPr lang="el-GR" sz="800" dirty="0"/>
              <a:t>: Πατήστε τον μοχλό φρενών, όταν σταματήσετε το καροτσάκι ακόμα και για λίγο, για να αποτραπείτε η μετακίνησή του. Προσπαθήστε να σπρώξετε το καροτσάκι για να ελέγχετε εάν οι μηχανισμοί είναι σε κλεισμένη θέση.</a:t>
            </a:r>
            <a:endParaRPr lang="en-US" sz="800" dirty="0"/>
          </a:p>
        </p:txBody>
      </p:sp>
      <p:sp>
        <p:nvSpPr>
          <p:cNvPr id="18" name="TextBox 17"/>
          <p:cNvSpPr txBox="1"/>
          <p:nvPr/>
        </p:nvSpPr>
        <p:spPr>
          <a:xfrm>
            <a:off x="8609171" y="6528088"/>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21</a:t>
            </a:r>
            <a:endParaRPr lang="bg-BG" sz="900" b="1" dirty="0">
              <a:cs typeface="Arial" pitchFamily="34" charset="0"/>
            </a:endParaRPr>
          </a:p>
        </p:txBody>
      </p:sp>
      <p:sp>
        <p:nvSpPr>
          <p:cNvPr id="19" name="TextBox 18"/>
          <p:cNvSpPr txBox="1"/>
          <p:nvPr/>
        </p:nvSpPr>
        <p:spPr>
          <a:xfrm>
            <a:off x="5030689" y="148151"/>
            <a:ext cx="411085" cy="255389"/>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RO</a:t>
            </a:r>
            <a:endParaRPr lang="bg-BG" sz="900" b="1" dirty="0">
              <a:cs typeface="Arial" pitchFamily="34" charset="0"/>
            </a:endParaRPr>
          </a:p>
        </p:txBody>
      </p:sp>
      <p:sp>
        <p:nvSpPr>
          <p:cNvPr id="20" name="TextBox 19"/>
          <p:cNvSpPr txBox="1"/>
          <p:nvPr/>
        </p:nvSpPr>
        <p:spPr>
          <a:xfrm>
            <a:off x="5004048" y="441011"/>
            <a:ext cx="3965123" cy="5663089"/>
          </a:xfrm>
          <a:prstGeom prst="rect">
            <a:avLst/>
          </a:prstGeom>
          <a:noFill/>
        </p:spPr>
        <p:txBody>
          <a:bodyPr wrap="square" rtlCol="0">
            <a:spAutoFit/>
          </a:bodyPr>
          <a:lstStyle/>
          <a:p>
            <a:pPr algn="just"/>
            <a:r>
              <a:rPr lang="en-US" sz="800" dirty="0"/>
              <a:t>Acest </a:t>
            </a:r>
            <a:r>
              <a:rPr lang="en-US" sz="800" dirty="0" err="1"/>
              <a:t>cărucior</a:t>
            </a:r>
            <a:r>
              <a:rPr lang="en-US" sz="800" dirty="0"/>
              <a:t> </a:t>
            </a:r>
            <a:r>
              <a:rPr lang="en-US" sz="800" dirty="0" err="1"/>
              <a:t>este</a:t>
            </a:r>
            <a:r>
              <a:rPr lang="en-US" sz="800" dirty="0"/>
              <a:t> </a:t>
            </a:r>
            <a:r>
              <a:rPr lang="en-US" sz="800" dirty="0" err="1"/>
              <a:t>potrivit</a:t>
            </a:r>
            <a:r>
              <a:rPr lang="en-US" sz="800" dirty="0"/>
              <a:t> </a:t>
            </a:r>
            <a:r>
              <a:rPr lang="en-US" sz="800" dirty="0" err="1"/>
              <a:t>pentru</a:t>
            </a:r>
            <a:r>
              <a:rPr lang="en-US" sz="800" dirty="0"/>
              <a:t> </a:t>
            </a:r>
            <a:r>
              <a:rPr lang="en-US" sz="800" dirty="0" err="1"/>
              <a:t>copii</a:t>
            </a:r>
            <a:r>
              <a:rPr lang="en-US" sz="800" dirty="0"/>
              <a:t> </a:t>
            </a:r>
            <a:r>
              <a:rPr lang="en-US" sz="800" dirty="0" err="1"/>
              <a:t>între</a:t>
            </a:r>
            <a:r>
              <a:rPr lang="en-US" sz="800" dirty="0"/>
              <a:t> 6 </a:t>
            </a:r>
            <a:r>
              <a:rPr lang="en-US" sz="800" dirty="0" err="1"/>
              <a:t>și</a:t>
            </a:r>
            <a:r>
              <a:rPr lang="en-US" sz="800" dirty="0"/>
              <a:t> 36 de </a:t>
            </a:r>
            <a:r>
              <a:rPr lang="en-US" sz="800" dirty="0" err="1"/>
              <a:t>luni</a:t>
            </a:r>
            <a:r>
              <a:rPr lang="en-US" sz="800" dirty="0"/>
              <a:t>, cu o </a:t>
            </a:r>
            <a:r>
              <a:rPr lang="en-US" sz="800" dirty="0" err="1"/>
              <a:t>greutate</a:t>
            </a:r>
            <a:r>
              <a:rPr lang="en-US" sz="800" dirty="0"/>
              <a:t> </a:t>
            </a:r>
            <a:r>
              <a:rPr lang="en-US" sz="800" dirty="0" err="1"/>
              <a:t>maximă</a:t>
            </a:r>
            <a:r>
              <a:rPr lang="en-US" sz="800" dirty="0"/>
              <a:t> de </a:t>
            </a:r>
            <a:r>
              <a:rPr lang="en-US" sz="800" dirty="0" err="1"/>
              <a:t>până</a:t>
            </a:r>
            <a:r>
              <a:rPr lang="en-US" sz="800" dirty="0"/>
              <a:t> la 15 kg</a:t>
            </a:r>
            <a:r>
              <a:rPr lang="en-US" sz="800" dirty="0" smtClean="0"/>
              <a:t>. </a:t>
            </a:r>
            <a:r>
              <a:rPr lang="en-US" sz="800" dirty="0" err="1" smtClean="0"/>
              <a:t>Centura</a:t>
            </a:r>
            <a:r>
              <a:rPr lang="en-US" sz="800" dirty="0" smtClean="0"/>
              <a:t> </a:t>
            </a:r>
            <a:r>
              <a:rPr lang="en-US" sz="800" dirty="0"/>
              <a:t>cu </a:t>
            </a:r>
            <a:r>
              <a:rPr lang="en-US" sz="800" dirty="0" err="1"/>
              <a:t>cinci</a:t>
            </a:r>
            <a:r>
              <a:rPr lang="en-US" sz="800" dirty="0"/>
              <a:t> </a:t>
            </a:r>
            <a:r>
              <a:rPr lang="en-US" sz="800" dirty="0" err="1"/>
              <a:t>puncte</a:t>
            </a:r>
            <a:r>
              <a:rPr lang="en-US" sz="800" dirty="0"/>
              <a:t> de </a:t>
            </a:r>
            <a:r>
              <a:rPr lang="en-US" sz="800" dirty="0" err="1"/>
              <a:t>prindere</a:t>
            </a:r>
            <a:r>
              <a:rPr lang="en-US" sz="800" dirty="0"/>
              <a:t> </a:t>
            </a:r>
            <a:r>
              <a:rPr lang="en-US" sz="800" dirty="0" err="1"/>
              <a:t>asigură</a:t>
            </a:r>
            <a:r>
              <a:rPr lang="en-US" sz="800" dirty="0"/>
              <a:t> </a:t>
            </a:r>
            <a:r>
              <a:rPr lang="en-US" sz="800" dirty="0" err="1"/>
              <a:t>siguranța</a:t>
            </a:r>
            <a:r>
              <a:rPr lang="en-US" sz="800" dirty="0"/>
              <a:t> </a:t>
            </a:r>
            <a:r>
              <a:rPr lang="en-US" sz="800" dirty="0" err="1"/>
              <a:t>copilului</a:t>
            </a:r>
            <a:r>
              <a:rPr lang="en-US" sz="800" dirty="0"/>
              <a:t>. </a:t>
            </a:r>
            <a:r>
              <a:rPr lang="en-US" sz="800" dirty="0" err="1"/>
              <a:t>Pozițiile</a:t>
            </a:r>
            <a:r>
              <a:rPr lang="en-US" sz="800" dirty="0"/>
              <a:t> </a:t>
            </a:r>
            <a:r>
              <a:rPr lang="en-US" sz="800" dirty="0" err="1"/>
              <a:t>spătarului</a:t>
            </a:r>
            <a:r>
              <a:rPr lang="en-US" sz="800" dirty="0"/>
              <a:t> </a:t>
            </a:r>
            <a:r>
              <a:rPr lang="en-US" sz="800" dirty="0" err="1"/>
              <a:t>copilului</a:t>
            </a:r>
            <a:r>
              <a:rPr lang="en-US" sz="800" dirty="0"/>
              <a:t>, </a:t>
            </a:r>
            <a:r>
              <a:rPr lang="en-US" sz="800" dirty="0" err="1"/>
              <a:t>suportul</a:t>
            </a:r>
            <a:r>
              <a:rPr lang="en-US" sz="800" dirty="0"/>
              <a:t> </a:t>
            </a:r>
            <a:r>
              <a:rPr lang="en-US" sz="800" dirty="0" err="1"/>
              <a:t>pentru</a:t>
            </a:r>
            <a:r>
              <a:rPr lang="en-US" sz="800" dirty="0"/>
              <a:t> </a:t>
            </a:r>
            <a:r>
              <a:rPr lang="en-US" sz="800" dirty="0" err="1"/>
              <a:t>picioare</a:t>
            </a:r>
            <a:r>
              <a:rPr lang="en-US" sz="800" dirty="0"/>
              <a:t> </a:t>
            </a:r>
            <a:r>
              <a:rPr lang="en-US" sz="800" dirty="0" err="1"/>
              <a:t>și</a:t>
            </a:r>
            <a:r>
              <a:rPr lang="en-US" sz="800" dirty="0"/>
              <a:t> </a:t>
            </a:r>
            <a:r>
              <a:rPr lang="en-US" sz="800" dirty="0" err="1"/>
              <a:t>copertina</a:t>
            </a:r>
            <a:r>
              <a:rPr lang="en-US" sz="800" dirty="0"/>
              <a:t> </a:t>
            </a:r>
            <a:r>
              <a:rPr lang="en-US" sz="800" dirty="0" err="1"/>
              <a:t>sunt</a:t>
            </a:r>
            <a:r>
              <a:rPr lang="en-US" sz="800" dirty="0"/>
              <a:t> </a:t>
            </a:r>
            <a:r>
              <a:rPr lang="en-US" sz="800" dirty="0" err="1"/>
              <a:t>reglabile</a:t>
            </a:r>
            <a:r>
              <a:rPr lang="en-US" sz="800" dirty="0"/>
              <a:t>.</a:t>
            </a:r>
          </a:p>
          <a:p>
            <a:pPr algn="just"/>
            <a:r>
              <a:rPr lang="en-US" sz="800" dirty="0" err="1"/>
              <a:t>Scaunul</a:t>
            </a:r>
            <a:r>
              <a:rPr lang="en-US" sz="800" dirty="0"/>
              <a:t> </a:t>
            </a:r>
            <a:r>
              <a:rPr lang="en-US" sz="800" dirty="0" err="1"/>
              <a:t>este</a:t>
            </a:r>
            <a:r>
              <a:rPr lang="en-US" sz="800" dirty="0"/>
              <a:t> </a:t>
            </a:r>
            <a:r>
              <a:rPr lang="en-US" sz="800" dirty="0" err="1"/>
              <a:t>montat</a:t>
            </a:r>
            <a:r>
              <a:rPr lang="en-US" sz="800" dirty="0"/>
              <a:t> </a:t>
            </a:r>
            <a:r>
              <a:rPr lang="en-US" sz="800" dirty="0" err="1"/>
              <a:t>în</a:t>
            </a:r>
            <a:r>
              <a:rPr lang="en-US" sz="800" dirty="0"/>
              <a:t> </a:t>
            </a:r>
            <a:r>
              <a:rPr lang="en-US" sz="800" dirty="0" err="1"/>
              <a:t>două</a:t>
            </a:r>
            <a:r>
              <a:rPr lang="en-US" sz="800" dirty="0"/>
              <a:t> </a:t>
            </a:r>
            <a:r>
              <a:rPr lang="en-US" sz="800" dirty="0" err="1"/>
              <a:t>poziții</a:t>
            </a:r>
            <a:r>
              <a:rPr lang="en-US" sz="800" dirty="0"/>
              <a:t>, </a:t>
            </a:r>
            <a:r>
              <a:rPr lang="en-US" sz="800" dirty="0" err="1"/>
              <a:t>ceea</a:t>
            </a:r>
            <a:r>
              <a:rPr lang="en-US" sz="800" dirty="0"/>
              <a:t> </a:t>
            </a:r>
            <a:r>
              <a:rPr lang="en-US" sz="800" dirty="0" err="1"/>
              <a:t>ce</a:t>
            </a:r>
            <a:r>
              <a:rPr lang="en-US" sz="800" dirty="0"/>
              <a:t> </a:t>
            </a:r>
            <a:r>
              <a:rPr lang="en-US" sz="800" dirty="0" err="1"/>
              <a:t>permite</a:t>
            </a:r>
            <a:r>
              <a:rPr lang="en-US" sz="800" dirty="0"/>
              <a:t> </a:t>
            </a:r>
            <a:r>
              <a:rPr lang="en-US" sz="800" dirty="0" err="1"/>
              <a:t>copilului</a:t>
            </a:r>
            <a:r>
              <a:rPr lang="en-US" sz="800" dirty="0"/>
              <a:t> </a:t>
            </a:r>
            <a:r>
              <a:rPr lang="en-US" sz="800" dirty="0" err="1"/>
              <a:t>să</a:t>
            </a:r>
            <a:r>
              <a:rPr lang="en-US" sz="800" dirty="0"/>
              <a:t> fie </a:t>
            </a:r>
            <a:r>
              <a:rPr lang="en-US" sz="800" dirty="0" err="1"/>
              <a:t>orientat</a:t>
            </a:r>
            <a:r>
              <a:rPr lang="en-US" sz="800" dirty="0"/>
              <a:t> </a:t>
            </a:r>
            <a:r>
              <a:rPr lang="en-US" sz="800" dirty="0" err="1"/>
              <a:t>către</a:t>
            </a:r>
            <a:r>
              <a:rPr lang="en-US" sz="800" dirty="0"/>
              <a:t> </a:t>
            </a:r>
            <a:r>
              <a:rPr lang="en-US" sz="800" dirty="0" err="1"/>
              <a:t>direcția</a:t>
            </a:r>
            <a:r>
              <a:rPr lang="en-US" sz="800" dirty="0"/>
              <a:t> de </a:t>
            </a:r>
            <a:r>
              <a:rPr lang="en-US" sz="800" dirty="0" err="1"/>
              <a:t>deplasare</a:t>
            </a:r>
            <a:r>
              <a:rPr lang="en-US" sz="800" dirty="0"/>
              <a:t> </a:t>
            </a:r>
            <a:r>
              <a:rPr lang="en-US" sz="800" dirty="0" err="1"/>
              <a:t>sau</a:t>
            </a:r>
            <a:r>
              <a:rPr lang="en-US" sz="800" dirty="0"/>
              <a:t> contra </a:t>
            </a:r>
            <a:r>
              <a:rPr lang="en-US" sz="800" dirty="0" err="1"/>
              <a:t>acesteia</a:t>
            </a:r>
            <a:r>
              <a:rPr lang="en-US" sz="800" dirty="0"/>
              <a:t>. </a:t>
            </a:r>
            <a:r>
              <a:rPr lang="en-US" sz="800" dirty="0" err="1"/>
              <a:t>Siguranța</a:t>
            </a:r>
            <a:r>
              <a:rPr lang="en-US" sz="800" dirty="0"/>
              <a:t> </a:t>
            </a:r>
            <a:r>
              <a:rPr lang="en-US" sz="800" dirty="0" err="1"/>
              <a:t>este</a:t>
            </a:r>
            <a:r>
              <a:rPr lang="en-US" sz="800" dirty="0"/>
              <a:t> </a:t>
            </a:r>
            <a:r>
              <a:rPr lang="en-US" sz="800" dirty="0" err="1"/>
              <a:t>reglabilă</a:t>
            </a:r>
            <a:r>
              <a:rPr lang="en-US" sz="800" dirty="0"/>
              <a:t> </a:t>
            </a:r>
            <a:r>
              <a:rPr lang="en-US" sz="800" dirty="0" err="1"/>
              <a:t>și</a:t>
            </a:r>
            <a:r>
              <a:rPr lang="en-US" sz="800" dirty="0"/>
              <a:t> </a:t>
            </a:r>
            <a:r>
              <a:rPr lang="en-US" sz="800" dirty="0" err="1"/>
              <a:t>poate</a:t>
            </a:r>
            <a:r>
              <a:rPr lang="en-US" sz="800" dirty="0"/>
              <a:t> fi </a:t>
            </a:r>
            <a:r>
              <a:rPr lang="en-US" sz="800" dirty="0" err="1"/>
              <a:t>îndepărtată</a:t>
            </a:r>
            <a:r>
              <a:rPr lang="en-US" sz="800" dirty="0"/>
              <a:t> </a:t>
            </a:r>
            <a:r>
              <a:rPr lang="en-US" sz="800" dirty="0" err="1"/>
              <a:t>dacă</a:t>
            </a:r>
            <a:r>
              <a:rPr lang="en-US" sz="800" dirty="0"/>
              <a:t> </a:t>
            </a:r>
            <a:r>
              <a:rPr lang="en-US" sz="800" dirty="0" err="1"/>
              <a:t>doriți</a:t>
            </a:r>
            <a:r>
              <a:rPr lang="en-US" sz="800" dirty="0"/>
              <a:t>. </a:t>
            </a:r>
            <a:r>
              <a:rPr lang="en-US" sz="800" dirty="0" err="1"/>
              <a:t>Mânerul</a:t>
            </a:r>
            <a:r>
              <a:rPr lang="en-US" sz="800" dirty="0"/>
              <a:t> </a:t>
            </a:r>
            <a:r>
              <a:rPr lang="en-US" sz="800" dirty="0" err="1"/>
              <a:t>este</a:t>
            </a:r>
            <a:r>
              <a:rPr lang="en-US" sz="800" dirty="0"/>
              <a:t>, de </a:t>
            </a:r>
            <a:r>
              <a:rPr lang="en-US" sz="800" dirty="0" err="1"/>
              <a:t>asemenea</a:t>
            </a:r>
            <a:r>
              <a:rPr lang="en-US" sz="800" dirty="0"/>
              <a:t>, </a:t>
            </a:r>
            <a:r>
              <a:rPr lang="en-US" sz="800" dirty="0" err="1"/>
              <a:t>reglabil</a:t>
            </a:r>
            <a:r>
              <a:rPr lang="en-US" sz="800" dirty="0"/>
              <a:t> </a:t>
            </a:r>
            <a:r>
              <a:rPr lang="en-US" sz="800" dirty="0" err="1"/>
              <a:t>și</a:t>
            </a:r>
            <a:r>
              <a:rPr lang="en-US" sz="800" dirty="0"/>
              <a:t> </a:t>
            </a:r>
            <a:r>
              <a:rPr lang="en-US" sz="800" dirty="0" err="1"/>
              <a:t>îl</a:t>
            </a:r>
            <a:r>
              <a:rPr lang="en-US" sz="800" dirty="0"/>
              <a:t> </a:t>
            </a:r>
            <a:r>
              <a:rPr lang="en-US" sz="800" dirty="0" err="1"/>
              <a:t>puteți</a:t>
            </a:r>
            <a:r>
              <a:rPr lang="en-US" sz="800" dirty="0"/>
              <a:t> </a:t>
            </a:r>
            <a:r>
              <a:rPr lang="en-US" sz="800" dirty="0" err="1"/>
              <a:t>regla</a:t>
            </a:r>
            <a:r>
              <a:rPr lang="en-US" sz="800" dirty="0"/>
              <a:t> </a:t>
            </a:r>
            <a:r>
              <a:rPr lang="en-US" sz="800" dirty="0" err="1"/>
              <a:t>în</a:t>
            </a:r>
            <a:r>
              <a:rPr lang="en-US" sz="800" dirty="0"/>
              <a:t> </a:t>
            </a:r>
            <a:r>
              <a:rPr lang="en-US" sz="800" dirty="0" err="1"/>
              <a:t>poziția</a:t>
            </a:r>
            <a:r>
              <a:rPr lang="en-US" sz="800" dirty="0"/>
              <a:t> </a:t>
            </a:r>
            <a:r>
              <a:rPr lang="en-US" sz="800" dirty="0" err="1"/>
              <a:t>dorită</a:t>
            </a:r>
            <a:r>
              <a:rPr lang="en-US" sz="800" dirty="0"/>
              <a:t>. </a:t>
            </a:r>
            <a:r>
              <a:rPr lang="en-US" sz="800" dirty="0" err="1"/>
              <a:t>Roata</a:t>
            </a:r>
            <a:r>
              <a:rPr lang="en-US" sz="800" dirty="0"/>
              <a:t> din </a:t>
            </a:r>
            <a:r>
              <a:rPr lang="en-US" sz="800" dirty="0" err="1"/>
              <a:t>față</a:t>
            </a:r>
            <a:r>
              <a:rPr lang="en-US" sz="800" dirty="0"/>
              <a:t> se </a:t>
            </a:r>
            <a:r>
              <a:rPr lang="en-US" sz="800" dirty="0" err="1"/>
              <a:t>rotește</a:t>
            </a:r>
            <a:r>
              <a:rPr lang="en-US" sz="800" dirty="0"/>
              <a:t> cu 360 °. </a:t>
            </a:r>
            <a:r>
              <a:rPr lang="en-US" sz="800" dirty="0" err="1"/>
              <a:t>Copertina</a:t>
            </a:r>
            <a:r>
              <a:rPr lang="en-US" sz="800" dirty="0"/>
              <a:t> </a:t>
            </a:r>
            <a:r>
              <a:rPr lang="en-US" sz="800" dirty="0" err="1"/>
              <a:t>poate</a:t>
            </a:r>
            <a:r>
              <a:rPr lang="en-US" sz="800" dirty="0"/>
              <a:t> fi </a:t>
            </a:r>
            <a:r>
              <a:rPr lang="en-US" sz="800" dirty="0" err="1"/>
              <a:t>scoasă</a:t>
            </a:r>
            <a:r>
              <a:rPr lang="en-US" sz="800" dirty="0"/>
              <a:t>, </a:t>
            </a:r>
            <a:r>
              <a:rPr lang="en-US" sz="800" dirty="0" err="1"/>
              <a:t>și</a:t>
            </a:r>
            <a:r>
              <a:rPr lang="en-US" sz="800" dirty="0"/>
              <a:t> </a:t>
            </a:r>
            <a:r>
              <a:rPr lang="en-US" sz="800" dirty="0" err="1"/>
              <a:t>astfel</a:t>
            </a:r>
            <a:r>
              <a:rPr lang="en-US" sz="800" dirty="0"/>
              <a:t> </a:t>
            </a:r>
            <a:r>
              <a:rPr lang="en-US" sz="800" dirty="0" err="1"/>
              <a:t>căruciorul</a:t>
            </a:r>
            <a:r>
              <a:rPr lang="en-US" sz="800" dirty="0"/>
              <a:t> </a:t>
            </a:r>
            <a:r>
              <a:rPr lang="en-US" sz="800" dirty="0" err="1"/>
              <a:t>dvs</a:t>
            </a:r>
            <a:r>
              <a:rPr lang="en-US" sz="800" dirty="0"/>
              <a:t>. </a:t>
            </a:r>
            <a:r>
              <a:rPr lang="en-US" sz="800" dirty="0" err="1"/>
              <a:t>devine</a:t>
            </a:r>
            <a:r>
              <a:rPr lang="en-US" sz="800" dirty="0"/>
              <a:t> </a:t>
            </a:r>
            <a:r>
              <a:rPr lang="en-US" sz="800" dirty="0" err="1"/>
              <a:t>unul</a:t>
            </a:r>
            <a:r>
              <a:rPr lang="en-US" sz="800" dirty="0"/>
              <a:t> de </a:t>
            </a:r>
            <a:r>
              <a:rPr lang="en-US" sz="800" dirty="0" err="1"/>
              <a:t>vară</a:t>
            </a:r>
            <a:r>
              <a:rPr lang="en-US" sz="800" dirty="0"/>
              <a:t>.</a:t>
            </a:r>
          </a:p>
          <a:p>
            <a:pPr algn="just"/>
            <a:r>
              <a:rPr lang="en-US" sz="800" dirty="0" err="1"/>
              <a:t>Căruciorul</a:t>
            </a:r>
            <a:r>
              <a:rPr lang="en-US" sz="800" dirty="0"/>
              <a:t> a </a:t>
            </a:r>
            <a:r>
              <a:rPr lang="en-US" sz="800" dirty="0" err="1"/>
              <a:t>fost</a:t>
            </a:r>
            <a:r>
              <a:rPr lang="en-US" sz="800" dirty="0"/>
              <a:t> </a:t>
            </a:r>
            <a:r>
              <a:rPr lang="en-US" sz="800" dirty="0" err="1"/>
              <a:t>fabricat</a:t>
            </a:r>
            <a:r>
              <a:rPr lang="en-US" sz="800" dirty="0"/>
              <a:t> </a:t>
            </a:r>
            <a:r>
              <a:rPr lang="en-US" sz="800" dirty="0" err="1"/>
              <a:t>în</a:t>
            </a:r>
            <a:r>
              <a:rPr lang="en-US" sz="800" dirty="0"/>
              <a:t> </a:t>
            </a:r>
            <a:r>
              <a:rPr lang="en-US" sz="800" dirty="0" err="1"/>
              <a:t>conformitate</a:t>
            </a:r>
            <a:r>
              <a:rPr lang="en-US" sz="800" dirty="0"/>
              <a:t> cu </a:t>
            </a:r>
            <a:r>
              <a:rPr lang="en-US" sz="800" dirty="0" err="1"/>
              <a:t>cerințele</a:t>
            </a:r>
            <a:r>
              <a:rPr lang="en-US" sz="800" dirty="0"/>
              <a:t> </a:t>
            </a:r>
            <a:r>
              <a:rPr lang="en-US" sz="800" dirty="0" err="1"/>
              <a:t>standardului</a:t>
            </a:r>
            <a:r>
              <a:rPr lang="en-US" sz="800" dirty="0"/>
              <a:t> </a:t>
            </a:r>
            <a:r>
              <a:rPr lang="en-US" sz="800" dirty="0" err="1"/>
              <a:t>european</a:t>
            </a:r>
            <a:r>
              <a:rPr lang="en-US" sz="800" dirty="0"/>
              <a:t> EN 1888-1 - „</a:t>
            </a:r>
            <a:r>
              <a:rPr lang="en-US" sz="800" dirty="0" err="1"/>
              <a:t>Articole</a:t>
            </a:r>
            <a:r>
              <a:rPr lang="en-US" sz="800" dirty="0"/>
              <a:t> </a:t>
            </a:r>
            <a:r>
              <a:rPr lang="en-US" sz="800" dirty="0" err="1"/>
              <a:t>pentru</a:t>
            </a:r>
            <a:r>
              <a:rPr lang="en-US" sz="800" dirty="0"/>
              <a:t> </a:t>
            </a:r>
            <a:r>
              <a:rPr lang="en-US" sz="800" dirty="0" err="1"/>
              <a:t>creșterea</a:t>
            </a:r>
            <a:r>
              <a:rPr lang="en-US" sz="800" dirty="0"/>
              <a:t> </a:t>
            </a:r>
            <a:r>
              <a:rPr lang="en-US" sz="800" dirty="0" err="1"/>
              <a:t>copilului</a:t>
            </a:r>
            <a:r>
              <a:rPr lang="en-US" sz="800" dirty="0"/>
              <a:t>. </a:t>
            </a:r>
            <a:r>
              <a:rPr lang="en-US" sz="800" dirty="0" err="1"/>
              <a:t>Mijloace</a:t>
            </a:r>
            <a:r>
              <a:rPr lang="en-US" sz="800" dirty="0"/>
              <a:t> cu </a:t>
            </a:r>
            <a:r>
              <a:rPr lang="en-US" sz="800" dirty="0" err="1"/>
              <a:t>roți</a:t>
            </a:r>
            <a:r>
              <a:rPr lang="en-US" sz="800" dirty="0"/>
              <a:t> </a:t>
            </a:r>
            <a:r>
              <a:rPr lang="en-US" sz="800" dirty="0" err="1"/>
              <a:t>pentru</a:t>
            </a:r>
            <a:r>
              <a:rPr lang="en-US" sz="800" dirty="0"/>
              <a:t> </a:t>
            </a:r>
            <a:r>
              <a:rPr lang="en-US" sz="800" dirty="0" err="1"/>
              <a:t>transportul</a:t>
            </a:r>
            <a:r>
              <a:rPr lang="en-US" sz="800" dirty="0"/>
              <a:t> </a:t>
            </a:r>
            <a:r>
              <a:rPr lang="en-US" sz="800" dirty="0" err="1"/>
              <a:t>copiilor</a:t>
            </a:r>
            <a:r>
              <a:rPr lang="en-US" sz="800" dirty="0"/>
              <a:t>. </a:t>
            </a:r>
            <a:r>
              <a:rPr lang="en-US" sz="800" dirty="0" err="1"/>
              <a:t>Partea</a:t>
            </a:r>
            <a:r>
              <a:rPr lang="en-US" sz="800" dirty="0"/>
              <a:t> 1: </a:t>
            </a:r>
            <a:r>
              <a:rPr lang="en-US" sz="800" dirty="0" err="1"/>
              <a:t>Cărucioare</a:t>
            </a:r>
            <a:r>
              <a:rPr lang="en-US" sz="800" dirty="0"/>
              <a:t> </a:t>
            </a:r>
            <a:r>
              <a:rPr lang="en-US" sz="800" dirty="0" err="1"/>
              <a:t>și</a:t>
            </a:r>
            <a:r>
              <a:rPr lang="en-US" sz="800" dirty="0"/>
              <a:t> </a:t>
            </a:r>
            <a:r>
              <a:rPr lang="en-US" sz="800" dirty="0" err="1"/>
              <a:t>coșuri</a:t>
            </a:r>
            <a:r>
              <a:rPr lang="en-US" sz="800" dirty="0"/>
              <a:t> </a:t>
            </a:r>
            <a:r>
              <a:rPr lang="en-US" sz="800" dirty="0" err="1"/>
              <a:t>pentru</a:t>
            </a:r>
            <a:r>
              <a:rPr lang="en-US" sz="800" dirty="0"/>
              <a:t> </a:t>
            </a:r>
            <a:r>
              <a:rPr lang="en-US" sz="800" dirty="0" err="1"/>
              <a:t>copii</a:t>
            </a:r>
            <a:r>
              <a:rPr lang="en-US" sz="800" dirty="0"/>
              <a:t>." EN 1888-2 '</a:t>
            </a:r>
            <a:r>
              <a:rPr lang="en-US" sz="800" dirty="0" err="1"/>
              <a:t>Produse</a:t>
            </a:r>
            <a:r>
              <a:rPr lang="en-US" sz="800" dirty="0"/>
              <a:t> </a:t>
            </a:r>
            <a:r>
              <a:rPr lang="en-US" sz="800" dirty="0" err="1"/>
              <a:t>pentru</a:t>
            </a:r>
            <a:r>
              <a:rPr lang="en-US" sz="800" dirty="0"/>
              <a:t> </a:t>
            </a:r>
            <a:r>
              <a:rPr lang="en-US" sz="800" dirty="0" err="1"/>
              <a:t>creșterea</a:t>
            </a:r>
            <a:r>
              <a:rPr lang="en-US" sz="800" dirty="0"/>
              <a:t> </a:t>
            </a:r>
            <a:r>
              <a:rPr lang="en-US" sz="800" dirty="0" err="1"/>
              <a:t>copiilor</a:t>
            </a:r>
            <a:r>
              <a:rPr lang="en-US" sz="800" dirty="0"/>
              <a:t> </a:t>
            </a:r>
            <a:r>
              <a:rPr lang="en-US" sz="800" dirty="0" err="1"/>
              <a:t>mici</a:t>
            </a:r>
            <a:r>
              <a:rPr lang="en-US" sz="800" dirty="0"/>
              <a:t>. </a:t>
            </a:r>
            <a:r>
              <a:rPr lang="en-US" sz="800" dirty="0" err="1"/>
              <a:t>Mijloace</a:t>
            </a:r>
            <a:r>
              <a:rPr lang="en-US" sz="800" dirty="0"/>
              <a:t> cu </a:t>
            </a:r>
            <a:r>
              <a:rPr lang="en-US" sz="800" dirty="0" err="1"/>
              <a:t>roți</a:t>
            </a:r>
            <a:r>
              <a:rPr lang="en-US" sz="800" dirty="0"/>
              <a:t> </a:t>
            </a:r>
            <a:r>
              <a:rPr lang="en-US" sz="800" dirty="0" err="1"/>
              <a:t>pentru</a:t>
            </a:r>
            <a:r>
              <a:rPr lang="en-US" sz="800" dirty="0"/>
              <a:t> </a:t>
            </a:r>
            <a:r>
              <a:rPr lang="en-US" sz="800" dirty="0" err="1"/>
              <a:t>transportul</a:t>
            </a:r>
            <a:r>
              <a:rPr lang="en-US" sz="800" dirty="0"/>
              <a:t> </a:t>
            </a:r>
            <a:r>
              <a:rPr lang="en-US" sz="800" dirty="0" err="1"/>
              <a:t>copiilor</a:t>
            </a:r>
            <a:r>
              <a:rPr lang="en-US" sz="800" dirty="0"/>
              <a:t>. </a:t>
            </a:r>
            <a:endParaRPr lang="en-US" sz="800" dirty="0" smtClean="0"/>
          </a:p>
          <a:p>
            <a:pPr algn="just"/>
            <a:r>
              <a:rPr lang="en-US" sz="800" dirty="0" smtClean="0"/>
              <a:t>ATENȚIE</a:t>
            </a:r>
            <a:r>
              <a:rPr lang="en-US" sz="800" dirty="0"/>
              <a:t>! </a:t>
            </a:r>
            <a:r>
              <a:rPr lang="en-US" sz="800" dirty="0" err="1"/>
              <a:t>Copilul</a:t>
            </a:r>
            <a:r>
              <a:rPr lang="en-US" sz="800" dirty="0"/>
              <a:t> </a:t>
            </a:r>
            <a:r>
              <a:rPr lang="en-US" sz="800" dirty="0" err="1"/>
              <a:t>dvs</a:t>
            </a:r>
            <a:r>
              <a:rPr lang="en-US" sz="800" dirty="0"/>
              <a:t>. </a:t>
            </a:r>
            <a:r>
              <a:rPr lang="en-US" sz="800" dirty="0" err="1"/>
              <a:t>va</a:t>
            </a:r>
            <a:r>
              <a:rPr lang="en-US" sz="800" dirty="0"/>
              <a:t> fi </a:t>
            </a:r>
            <a:r>
              <a:rPr lang="en-US" sz="800" dirty="0" err="1"/>
              <a:t>protejat</a:t>
            </a:r>
            <a:r>
              <a:rPr lang="en-US" sz="800" dirty="0"/>
              <a:t> la maxim, cu </a:t>
            </a:r>
            <a:r>
              <a:rPr lang="en-US" sz="800" dirty="0" err="1"/>
              <a:t>condiția</a:t>
            </a:r>
            <a:r>
              <a:rPr lang="en-US" sz="800" dirty="0"/>
              <a:t> </a:t>
            </a:r>
            <a:r>
              <a:rPr lang="en-US" sz="800" dirty="0" err="1"/>
              <a:t>să</a:t>
            </a:r>
            <a:r>
              <a:rPr lang="en-US" sz="800" dirty="0"/>
              <a:t> </a:t>
            </a:r>
            <a:r>
              <a:rPr lang="en-US" sz="800" dirty="0" err="1"/>
              <a:t>urmați</a:t>
            </a:r>
            <a:r>
              <a:rPr lang="en-US" sz="800" dirty="0"/>
              <a:t> </a:t>
            </a:r>
            <a:r>
              <a:rPr lang="en-US" sz="800" dirty="0" err="1"/>
              <a:t>indicațiile</a:t>
            </a:r>
            <a:r>
              <a:rPr lang="en-US" sz="800" dirty="0"/>
              <a:t> </a:t>
            </a:r>
            <a:r>
              <a:rPr lang="en-US" sz="800" dirty="0" err="1"/>
              <a:t>și</a:t>
            </a:r>
            <a:r>
              <a:rPr lang="en-US" sz="800" dirty="0"/>
              <a:t> </a:t>
            </a:r>
            <a:r>
              <a:rPr lang="en-US" sz="800" dirty="0" err="1"/>
              <a:t>recomandările</a:t>
            </a:r>
            <a:r>
              <a:rPr lang="en-US" sz="800" dirty="0"/>
              <a:t> din </a:t>
            </a:r>
            <a:r>
              <a:rPr lang="en-US" sz="800" dirty="0" err="1"/>
              <a:t>instrucțiuni</a:t>
            </a:r>
            <a:r>
              <a:rPr lang="en-US" sz="800" dirty="0"/>
              <a:t>! </a:t>
            </a:r>
            <a:r>
              <a:rPr lang="en-US" sz="800" dirty="0" err="1"/>
              <a:t>Respectați</a:t>
            </a:r>
            <a:r>
              <a:rPr lang="en-US" sz="800" dirty="0"/>
              <a:t> </a:t>
            </a:r>
            <a:r>
              <a:rPr lang="en-US" sz="800" dirty="0" err="1"/>
              <a:t>avertismentele</a:t>
            </a:r>
            <a:r>
              <a:rPr lang="en-US" sz="800" dirty="0"/>
              <a:t> </a:t>
            </a:r>
            <a:r>
              <a:rPr lang="en-US" sz="800" dirty="0" err="1"/>
              <a:t>și</a:t>
            </a:r>
            <a:r>
              <a:rPr lang="en-US" sz="800" dirty="0"/>
              <a:t> </a:t>
            </a:r>
            <a:r>
              <a:rPr lang="en-US" sz="800" dirty="0" err="1"/>
              <a:t>luați</a:t>
            </a:r>
            <a:r>
              <a:rPr lang="en-US" sz="800" dirty="0"/>
              <a:t> </a:t>
            </a:r>
            <a:r>
              <a:rPr lang="en-US" sz="800" dirty="0" err="1"/>
              <a:t>toate</a:t>
            </a:r>
            <a:r>
              <a:rPr lang="en-US" sz="800" dirty="0"/>
              <a:t> </a:t>
            </a:r>
            <a:r>
              <a:rPr lang="en-US" sz="800" dirty="0" err="1"/>
              <a:t>măsurile</a:t>
            </a:r>
            <a:r>
              <a:rPr lang="en-US" sz="800" dirty="0"/>
              <a:t> de </a:t>
            </a:r>
            <a:r>
              <a:rPr lang="en-US" sz="800" dirty="0" err="1"/>
              <a:t>precauție</a:t>
            </a:r>
            <a:r>
              <a:rPr lang="en-US" sz="800" dirty="0"/>
              <a:t> </a:t>
            </a:r>
            <a:r>
              <a:rPr lang="en-US" sz="800" dirty="0" err="1"/>
              <a:t>necesare</a:t>
            </a:r>
            <a:r>
              <a:rPr lang="en-US" sz="800" dirty="0"/>
              <a:t> </a:t>
            </a:r>
            <a:r>
              <a:rPr lang="en-US" sz="800" dirty="0" err="1"/>
              <a:t>pentru</a:t>
            </a:r>
            <a:r>
              <a:rPr lang="en-US" sz="800" dirty="0"/>
              <a:t> a </a:t>
            </a:r>
            <a:r>
              <a:rPr lang="en-US" sz="800" dirty="0" err="1"/>
              <a:t>preveni</a:t>
            </a:r>
            <a:r>
              <a:rPr lang="en-US" sz="800" dirty="0"/>
              <a:t> </a:t>
            </a:r>
            <a:r>
              <a:rPr lang="en-US" sz="800" dirty="0" err="1"/>
              <a:t>riscul</a:t>
            </a:r>
            <a:r>
              <a:rPr lang="en-US" sz="800" dirty="0"/>
              <a:t> de </a:t>
            </a:r>
            <a:r>
              <a:rPr lang="en-US" sz="800" dirty="0" err="1"/>
              <a:t>rănire</a:t>
            </a:r>
            <a:r>
              <a:rPr lang="en-US" sz="800" dirty="0"/>
              <a:t> </a:t>
            </a:r>
            <a:r>
              <a:rPr lang="en-US" sz="800" dirty="0" err="1"/>
              <a:t>sau</a:t>
            </a:r>
            <a:r>
              <a:rPr lang="en-US" sz="800" dirty="0"/>
              <a:t> </a:t>
            </a:r>
            <a:r>
              <a:rPr lang="en-US" sz="800" dirty="0" err="1"/>
              <a:t>vătămare</a:t>
            </a:r>
            <a:r>
              <a:rPr lang="en-US" sz="800" dirty="0"/>
              <a:t> a </a:t>
            </a:r>
            <a:r>
              <a:rPr lang="en-US" sz="800" dirty="0" err="1"/>
              <a:t>copilului</a:t>
            </a:r>
            <a:r>
              <a:rPr lang="en-US" sz="800" dirty="0"/>
              <a:t> </a:t>
            </a:r>
            <a:r>
              <a:rPr lang="en-US" sz="800" dirty="0" err="1"/>
              <a:t>și</a:t>
            </a:r>
            <a:r>
              <a:rPr lang="en-US" sz="800" dirty="0"/>
              <a:t> </a:t>
            </a:r>
            <a:r>
              <a:rPr lang="en-US" sz="800" dirty="0" err="1"/>
              <a:t>pentru</a:t>
            </a:r>
            <a:r>
              <a:rPr lang="en-US" sz="800" dirty="0"/>
              <a:t> a </a:t>
            </a:r>
            <a:r>
              <a:rPr lang="en-US" sz="800" dirty="0" err="1"/>
              <a:t>asigura</a:t>
            </a:r>
            <a:r>
              <a:rPr lang="en-US" sz="800" dirty="0"/>
              <a:t> </a:t>
            </a:r>
            <a:r>
              <a:rPr lang="en-US" sz="800" dirty="0" err="1"/>
              <a:t>siguranța</a:t>
            </a:r>
            <a:r>
              <a:rPr lang="en-US" sz="800" dirty="0"/>
              <a:t> </a:t>
            </a:r>
            <a:r>
              <a:rPr lang="en-US" sz="800" dirty="0" err="1"/>
              <a:t>acestuia</a:t>
            </a:r>
            <a:r>
              <a:rPr lang="en-US" sz="800" dirty="0"/>
              <a:t>! </a:t>
            </a:r>
            <a:r>
              <a:rPr lang="en-US" sz="800" dirty="0" err="1"/>
              <a:t>Sunteți</a:t>
            </a:r>
            <a:r>
              <a:rPr lang="en-US" sz="800" dirty="0"/>
              <a:t> </a:t>
            </a:r>
            <a:r>
              <a:rPr lang="en-US" sz="800" dirty="0" err="1"/>
              <a:t>responsabil</a:t>
            </a:r>
            <a:r>
              <a:rPr lang="en-US" sz="800" dirty="0"/>
              <a:t> </a:t>
            </a:r>
            <a:r>
              <a:rPr lang="en-US" sz="800" dirty="0" err="1"/>
              <a:t>pentru</a:t>
            </a:r>
            <a:r>
              <a:rPr lang="en-US" sz="800" dirty="0"/>
              <a:t> </a:t>
            </a:r>
            <a:r>
              <a:rPr lang="en-US" sz="800" dirty="0" err="1"/>
              <a:t>siguranța</a:t>
            </a:r>
            <a:r>
              <a:rPr lang="en-US" sz="800" dirty="0"/>
              <a:t> </a:t>
            </a:r>
            <a:r>
              <a:rPr lang="en-US" sz="800" dirty="0" err="1"/>
              <a:t>copilului</a:t>
            </a:r>
            <a:r>
              <a:rPr lang="en-US" sz="800" dirty="0"/>
              <a:t> </a:t>
            </a:r>
            <a:r>
              <a:rPr lang="en-US" sz="800" dirty="0" err="1"/>
              <a:t>dvs</a:t>
            </a:r>
            <a:r>
              <a:rPr lang="en-US" sz="800" dirty="0"/>
              <a:t>. </a:t>
            </a:r>
            <a:r>
              <a:rPr lang="en-US" sz="800" dirty="0" err="1"/>
              <a:t>dacă</a:t>
            </a:r>
            <a:r>
              <a:rPr lang="en-US" sz="800" dirty="0"/>
              <a:t> nu </a:t>
            </a:r>
            <a:r>
              <a:rPr lang="en-US" sz="800" dirty="0" err="1"/>
              <a:t>urmați</a:t>
            </a:r>
            <a:r>
              <a:rPr lang="en-US" sz="800" dirty="0"/>
              <a:t> </a:t>
            </a:r>
            <a:r>
              <a:rPr lang="en-US" sz="800" dirty="0" err="1"/>
              <a:t>și</a:t>
            </a:r>
            <a:r>
              <a:rPr lang="en-US" sz="800" dirty="0"/>
              <a:t> nu </a:t>
            </a:r>
            <a:r>
              <a:rPr lang="en-US" sz="800" dirty="0" err="1"/>
              <a:t>respectați</a:t>
            </a:r>
            <a:r>
              <a:rPr lang="en-US" sz="800" dirty="0"/>
              <a:t> </a:t>
            </a:r>
            <a:r>
              <a:rPr lang="en-US" sz="800" dirty="0" err="1"/>
              <a:t>aceste</a:t>
            </a:r>
            <a:r>
              <a:rPr lang="en-US" sz="800" dirty="0"/>
              <a:t> </a:t>
            </a:r>
            <a:r>
              <a:rPr lang="en-US" sz="800" dirty="0" err="1"/>
              <a:t>indicații</a:t>
            </a:r>
            <a:r>
              <a:rPr lang="en-US" sz="800" dirty="0"/>
              <a:t> </a:t>
            </a:r>
            <a:r>
              <a:rPr lang="en-US" sz="800" dirty="0" err="1"/>
              <a:t>și</a:t>
            </a:r>
            <a:r>
              <a:rPr lang="en-US" sz="800" dirty="0"/>
              <a:t> </a:t>
            </a:r>
            <a:r>
              <a:rPr lang="en-US" sz="800" dirty="0" err="1"/>
              <a:t>recomandări</a:t>
            </a:r>
            <a:r>
              <a:rPr lang="en-US" sz="800" dirty="0"/>
              <a:t>! </a:t>
            </a:r>
            <a:r>
              <a:rPr lang="en-US" sz="800" dirty="0" err="1"/>
              <a:t>Asigurați-vă</a:t>
            </a:r>
            <a:r>
              <a:rPr lang="en-US" sz="800" dirty="0"/>
              <a:t> </a:t>
            </a:r>
            <a:r>
              <a:rPr lang="en-US" sz="800" dirty="0" err="1"/>
              <a:t>că</a:t>
            </a:r>
            <a:r>
              <a:rPr lang="en-US" sz="800" dirty="0"/>
              <a:t> </a:t>
            </a:r>
            <a:r>
              <a:rPr lang="en-US" sz="800" dirty="0" err="1"/>
              <a:t>toți</a:t>
            </a:r>
            <a:r>
              <a:rPr lang="en-US" sz="800" dirty="0"/>
              <a:t> </a:t>
            </a:r>
            <a:r>
              <a:rPr lang="en-US" sz="800" dirty="0" err="1"/>
              <a:t>cei</a:t>
            </a:r>
            <a:r>
              <a:rPr lang="en-US" sz="800" dirty="0"/>
              <a:t> care </a:t>
            </a:r>
            <a:r>
              <a:rPr lang="en-US" sz="800" dirty="0" err="1"/>
              <a:t>utilizează</a:t>
            </a:r>
            <a:r>
              <a:rPr lang="en-US" sz="800" dirty="0"/>
              <a:t> </a:t>
            </a:r>
            <a:r>
              <a:rPr lang="en-US" sz="800" dirty="0" err="1"/>
              <a:t>coșul</a:t>
            </a:r>
            <a:r>
              <a:rPr lang="en-US" sz="800" dirty="0"/>
              <a:t> </a:t>
            </a:r>
            <a:r>
              <a:rPr lang="en-US" sz="800" dirty="0" err="1"/>
              <a:t>sunt</a:t>
            </a:r>
            <a:r>
              <a:rPr lang="en-US" sz="800" dirty="0"/>
              <a:t> </a:t>
            </a:r>
            <a:r>
              <a:rPr lang="en-US" sz="800" dirty="0" err="1"/>
              <a:t>familiarizați</a:t>
            </a:r>
            <a:r>
              <a:rPr lang="en-US" sz="800" dirty="0"/>
              <a:t> </a:t>
            </a:r>
            <a:r>
              <a:rPr lang="en-US" sz="800" dirty="0" err="1"/>
              <a:t>și</a:t>
            </a:r>
            <a:r>
              <a:rPr lang="en-US" sz="800" dirty="0"/>
              <a:t> </a:t>
            </a:r>
            <a:r>
              <a:rPr lang="en-US" sz="800" dirty="0" err="1"/>
              <a:t>respectă</a:t>
            </a:r>
            <a:r>
              <a:rPr lang="en-US" sz="800" dirty="0"/>
              <a:t> </a:t>
            </a:r>
            <a:r>
              <a:rPr lang="en-US" sz="800" dirty="0" err="1"/>
              <a:t>manualul</a:t>
            </a:r>
            <a:r>
              <a:rPr lang="en-US" sz="800" dirty="0"/>
              <a:t>. Nu </a:t>
            </a:r>
            <a:r>
              <a:rPr lang="en-US" sz="800" dirty="0" err="1"/>
              <a:t>folosiți</a:t>
            </a:r>
            <a:r>
              <a:rPr lang="en-US" sz="800" dirty="0"/>
              <a:t> </a:t>
            </a:r>
            <a:r>
              <a:rPr lang="en-US" sz="800" dirty="0" err="1"/>
              <a:t>piese</a:t>
            </a:r>
            <a:r>
              <a:rPr lang="en-US" sz="800" dirty="0"/>
              <a:t> </a:t>
            </a:r>
            <a:r>
              <a:rPr lang="en-US" sz="800" dirty="0" err="1"/>
              <a:t>sau</a:t>
            </a:r>
            <a:r>
              <a:rPr lang="en-US" sz="800" dirty="0"/>
              <a:t> </a:t>
            </a:r>
            <a:r>
              <a:rPr lang="en-US" sz="800" dirty="0" err="1"/>
              <a:t>accesorii</a:t>
            </a:r>
            <a:r>
              <a:rPr lang="en-US" sz="800" dirty="0"/>
              <a:t> </a:t>
            </a:r>
            <a:r>
              <a:rPr lang="en-US" sz="800" dirty="0" err="1"/>
              <a:t>pentru</a:t>
            </a:r>
            <a:r>
              <a:rPr lang="en-US" sz="800" dirty="0"/>
              <a:t> </a:t>
            </a:r>
            <a:r>
              <a:rPr lang="en-US" sz="800" dirty="0" err="1"/>
              <a:t>cărucior</a:t>
            </a:r>
            <a:r>
              <a:rPr lang="en-US" sz="800" dirty="0"/>
              <a:t> care nu </a:t>
            </a:r>
            <a:r>
              <a:rPr lang="en-US" sz="800" dirty="0" err="1"/>
              <a:t>sunt</a:t>
            </a:r>
            <a:r>
              <a:rPr lang="en-US" sz="800" dirty="0"/>
              <a:t> </a:t>
            </a:r>
            <a:r>
              <a:rPr lang="en-US" sz="800" dirty="0" err="1"/>
              <a:t>aprobate</a:t>
            </a:r>
            <a:r>
              <a:rPr lang="en-US" sz="800" dirty="0"/>
              <a:t> de </a:t>
            </a:r>
            <a:r>
              <a:rPr lang="en-US" sz="800" dirty="0" err="1"/>
              <a:t>producător</a:t>
            </a:r>
            <a:r>
              <a:rPr lang="en-US" sz="800" dirty="0"/>
              <a:t> </a:t>
            </a:r>
            <a:r>
              <a:rPr lang="en-US" sz="800" dirty="0" err="1"/>
              <a:t>sau</a:t>
            </a:r>
            <a:r>
              <a:rPr lang="en-US" sz="800" dirty="0"/>
              <a:t> </a:t>
            </a:r>
            <a:r>
              <a:rPr lang="en-US" sz="800" dirty="0" err="1"/>
              <a:t>distribuitor</a:t>
            </a:r>
            <a:r>
              <a:rPr lang="en-US" sz="800" dirty="0"/>
              <a:t>, </a:t>
            </a:r>
            <a:r>
              <a:rPr lang="en-US" sz="800" dirty="0" err="1"/>
              <a:t>deoarece</a:t>
            </a:r>
            <a:r>
              <a:rPr lang="en-US" sz="800" dirty="0"/>
              <a:t> </a:t>
            </a:r>
            <a:r>
              <a:rPr lang="en-US" sz="800" dirty="0" err="1"/>
              <a:t>acest</a:t>
            </a:r>
            <a:r>
              <a:rPr lang="en-US" sz="800" dirty="0"/>
              <a:t> </a:t>
            </a:r>
            <a:r>
              <a:rPr lang="en-US" sz="800" dirty="0" err="1"/>
              <a:t>lucru</a:t>
            </a:r>
            <a:r>
              <a:rPr lang="en-US" sz="800" dirty="0"/>
              <a:t> </a:t>
            </a:r>
            <a:r>
              <a:rPr lang="en-US" sz="800" dirty="0" err="1"/>
              <a:t>poate</a:t>
            </a:r>
            <a:r>
              <a:rPr lang="en-US" sz="800" dirty="0"/>
              <a:t> </a:t>
            </a:r>
            <a:r>
              <a:rPr lang="en-US" sz="800" dirty="0" err="1"/>
              <a:t>pune</a:t>
            </a:r>
            <a:r>
              <a:rPr lang="en-US" sz="800" dirty="0"/>
              <a:t> </a:t>
            </a:r>
            <a:r>
              <a:rPr lang="en-US" sz="800" dirty="0" err="1"/>
              <a:t>copilul</a:t>
            </a:r>
            <a:r>
              <a:rPr lang="en-US" sz="800" dirty="0"/>
              <a:t> </a:t>
            </a:r>
            <a:r>
              <a:rPr lang="en-US" sz="800" dirty="0" err="1"/>
              <a:t>în</a:t>
            </a:r>
            <a:r>
              <a:rPr lang="en-US" sz="800" dirty="0"/>
              <a:t> </a:t>
            </a:r>
            <a:r>
              <a:rPr lang="en-US" sz="800" dirty="0" err="1"/>
              <a:t>pericol</a:t>
            </a:r>
            <a:r>
              <a:rPr lang="en-US" sz="800" dirty="0"/>
              <a:t> </a:t>
            </a:r>
            <a:r>
              <a:rPr lang="en-US" sz="800" dirty="0" err="1"/>
              <a:t>și</a:t>
            </a:r>
            <a:r>
              <a:rPr lang="en-US" sz="800" dirty="0"/>
              <a:t> </a:t>
            </a:r>
            <a:r>
              <a:rPr lang="en-US" sz="800" dirty="0" err="1"/>
              <a:t>va</a:t>
            </a:r>
            <a:r>
              <a:rPr lang="en-US" sz="800" dirty="0"/>
              <a:t> </a:t>
            </a:r>
            <a:r>
              <a:rPr lang="en-US" sz="800" dirty="0" err="1"/>
              <a:t>anula</a:t>
            </a:r>
            <a:r>
              <a:rPr lang="en-US" sz="800" dirty="0"/>
              <a:t> </a:t>
            </a:r>
            <a:r>
              <a:rPr lang="en-US" sz="800" dirty="0" err="1"/>
              <a:t>garanția</a:t>
            </a:r>
            <a:r>
              <a:rPr lang="en-US" sz="800" dirty="0"/>
              <a:t> </a:t>
            </a:r>
            <a:r>
              <a:rPr lang="en-US" sz="800" dirty="0" err="1"/>
              <a:t>căruciorului</a:t>
            </a:r>
            <a:r>
              <a:rPr lang="en-US" sz="800" dirty="0"/>
              <a:t>.</a:t>
            </a:r>
          </a:p>
          <a:p>
            <a:pPr lvl="0" algn="ctr"/>
            <a:endParaRPr lang="en-US" sz="800" b="1" dirty="0" smtClean="0"/>
          </a:p>
          <a:p>
            <a:pPr marL="285750" lvl="0" indent="-285750" algn="ctr">
              <a:buAutoNum type="romanUcPeriod"/>
            </a:pPr>
            <a:r>
              <a:rPr lang="en-US" sz="900" b="1" dirty="0" err="1" smtClean="0"/>
              <a:t>Avertismente</a:t>
            </a:r>
            <a:r>
              <a:rPr lang="en-US" sz="900" b="1" dirty="0" smtClean="0"/>
              <a:t> </a:t>
            </a:r>
            <a:r>
              <a:rPr lang="en-US" sz="900" b="1" dirty="0" err="1"/>
              <a:t>pentru</a:t>
            </a:r>
            <a:r>
              <a:rPr lang="en-US" sz="900" b="1" dirty="0"/>
              <a:t> o </a:t>
            </a:r>
            <a:r>
              <a:rPr lang="en-US" sz="900" b="1" dirty="0" err="1"/>
              <a:t>utilizare</a:t>
            </a:r>
            <a:r>
              <a:rPr lang="en-US" sz="900" b="1" dirty="0"/>
              <a:t> </a:t>
            </a:r>
            <a:r>
              <a:rPr lang="en-US" sz="900" b="1" dirty="0" err="1"/>
              <a:t>în</a:t>
            </a:r>
            <a:r>
              <a:rPr lang="en-US" sz="900" b="1" dirty="0"/>
              <a:t> </a:t>
            </a:r>
            <a:r>
              <a:rPr lang="en-US" sz="900" b="1" dirty="0" err="1"/>
              <a:t>siguranță</a:t>
            </a:r>
            <a:r>
              <a:rPr lang="el-GR" sz="900" b="1" dirty="0" smtClean="0"/>
              <a:t>ΠΡΟΣΟΧΗ</a:t>
            </a:r>
            <a:r>
              <a:rPr lang="el-GR" sz="900" b="1" dirty="0"/>
              <a:t>: </a:t>
            </a:r>
            <a:endParaRPr lang="en-US" sz="900" b="1" dirty="0" smtClean="0"/>
          </a:p>
          <a:p>
            <a:pPr marL="285750" lvl="0" indent="-285750" algn="ctr">
              <a:buAutoNum type="romanUcPeriod"/>
            </a:pPr>
            <a:endParaRPr lang="el-GR" sz="900" b="1" dirty="0"/>
          </a:p>
          <a:p>
            <a:pPr lvl="0" algn="just"/>
            <a:r>
              <a:rPr lang="en-US" sz="800" b="1" dirty="0"/>
              <a:t>ATENȚIE: </a:t>
            </a:r>
          </a:p>
          <a:p>
            <a:pPr lvl="0" algn="just"/>
            <a:r>
              <a:rPr lang="en-US" sz="800" dirty="0"/>
              <a:t>01. IMPORTANT! CITIȚI CU ATENȚIE ȘI PĂSTRAȚI PENTRU REFERINȚE VIITOARE.</a:t>
            </a:r>
          </a:p>
          <a:p>
            <a:pPr lvl="0" algn="just"/>
            <a:r>
              <a:rPr lang="en-US" sz="800" dirty="0"/>
              <a:t>02. Nu </a:t>
            </a:r>
            <a:r>
              <a:rPr lang="en-US" sz="800" dirty="0" err="1"/>
              <a:t>lăsați</a:t>
            </a:r>
            <a:r>
              <a:rPr lang="en-US" sz="800" dirty="0"/>
              <a:t> </a:t>
            </a:r>
            <a:r>
              <a:rPr lang="en-US" sz="800" dirty="0" err="1"/>
              <a:t>niciodată</a:t>
            </a:r>
            <a:r>
              <a:rPr lang="en-US" sz="800" dirty="0"/>
              <a:t> </a:t>
            </a:r>
            <a:r>
              <a:rPr lang="en-US" sz="800" dirty="0" err="1"/>
              <a:t>copilul</a:t>
            </a:r>
            <a:r>
              <a:rPr lang="en-US" sz="800" dirty="0"/>
              <a:t> </a:t>
            </a:r>
            <a:r>
              <a:rPr lang="en-US" sz="800" dirty="0" err="1"/>
              <a:t>nesupravegheat</a:t>
            </a:r>
            <a:r>
              <a:rPr lang="en-US" sz="800" dirty="0"/>
              <a:t>.</a:t>
            </a:r>
          </a:p>
          <a:p>
            <a:pPr lvl="0" algn="just"/>
            <a:r>
              <a:rPr lang="en-US" sz="800" dirty="0"/>
              <a:t>03. </a:t>
            </a:r>
            <a:r>
              <a:rPr lang="en-US" sz="800" dirty="0" err="1"/>
              <a:t>Asigurați-vă</a:t>
            </a:r>
            <a:r>
              <a:rPr lang="en-US" sz="800" dirty="0"/>
              <a:t> </a:t>
            </a:r>
            <a:r>
              <a:rPr lang="en-US" sz="800" dirty="0" err="1"/>
              <a:t>că</a:t>
            </a:r>
            <a:r>
              <a:rPr lang="en-US" sz="800" dirty="0"/>
              <a:t> </a:t>
            </a:r>
            <a:r>
              <a:rPr lang="en-US" sz="800" dirty="0" err="1"/>
              <a:t>toate</a:t>
            </a:r>
            <a:r>
              <a:rPr lang="en-US" sz="800" dirty="0"/>
              <a:t> </a:t>
            </a:r>
            <a:r>
              <a:rPr lang="en-US" sz="800" dirty="0" err="1"/>
              <a:t>dispozitivele</a:t>
            </a:r>
            <a:r>
              <a:rPr lang="en-US" sz="800" dirty="0"/>
              <a:t> de </a:t>
            </a:r>
            <a:r>
              <a:rPr lang="en-US" sz="800" dirty="0" err="1"/>
              <a:t>blocare</a:t>
            </a:r>
            <a:r>
              <a:rPr lang="en-US" sz="800" dirty="0"/>
              <a:t> </a:t>
            </a:r>
            <a:r>
              <a:rPr lang="en-US" sz="800" dirty="0" err="1"/>
              <a:t>sunt</a:t>
            </a:r>
            <a:r>
              <a:rPr lang="en-US" sz="800" dirty="0"/>
              <a:t> activate </a:t>
            </a:r>
            <a:r>
              <a:rPr lang="en-US" sz="800" dirty="0" err="1"/>
              <a:t>înainte</a:t>
            </a:r>
            <a:r>
              <a:rPr lang="en-US" sz="800" dirty="0"/>
              <a:t> de </a:t>
            </a:r>
            <a:r>
              <a:rPr lang="en-US" sz="800" dirty="0" err="1"/>
              <a:t>utilizare</a:t>
            </a:r>
            <a:r>
              <a:rPr lang="en-US" sz="800" dirty="0"/>
              <a:t>.</a:t>
            </a:r>
          </a:p>
          <a:p>
            <a:pPr lvl="0" algn="just"/>
            <a:r>
              <a:rPr lang="en-US" sz="800" dirty="0"/>
              <a:t>04. </a:t>
            </a:r>
            <a:r>
              <a:rPr lang="en-US" sz="800" dirty="0" err="1"/>
              <a:t>Pentru</a:t>
            </a:r>
            <a:r>
              <a:rPr lang="en-US" sz="800" dirty="0"/>
              <a:t> a </a:t>
            </a:r>
            <a:r>
              <a:rPr lang="en-US" sz="800" dirty="0" err="1"/>
              <a:t>evita</a:t>
            </a:r>
            <a:r>
              <a:rPr lang="en-US" sz="800" dirty="0"/>
              <a:t> </a:t>
            </a:r>
            <a:r>
              <a:rPr lang="en-US" sz="800" dirty="0" err="1"/>
              <a:t>rănirea</a:t>
            </a:r>
            <a:r>
              <a:rPr lang="en-US" sz="800" dirty="0"/>
              <a:t>, </a:t>
            </a:r>
            <a:r>
              <a:rPr lang="en-US" sz="800" dirty="0" err="1"/>
              <a:t>asigurați-vă</a:t>
            </a:r>
            <a:r>
              <a:rPr lang="en-US" sz="800" dirty="0"/>
              <a:t> </a:t>
            </a:r>
            <a:r>
              <a:rPr lang="en-US" sz="800" dirty="0" err="1"/>
              <a:t>că</a:t>
            </a:r>
            <a:r>
              <a:rPr lang="en-US" sz="800" dirty="0"/>
              <a:t> </a:t>
            </a:r>
            <a:r>
              <a:rPr lang="en-US" sz="800" dirty="0" err="1"/>
              <a:t>copilul</a:t>
            </a:r>
            <a:r>
              <a:rPr lang="en-US" sz="800" dirty="0"/>
              <a:t> </a:t>
            </a:r>
            <a:r>
              <a:rPr lang="en-US" sz="800" dirty="0" err="1"/>
              <a:t>este</a:t>
            </a:r>
            <a:r>
              <a:rPr lang="en-US" sz="800" dirty="0"/>
              <a:t> la o </a:t>
            </a:r>
            <a:r>
              <a:rPr lang="en-US" sz="800" dirty="0" err="1"/>
              <a:t>distanță</a:t>
            </a:r>
            <a:r>
              <a:rPr lang="en-US" sz="800" dirty="0"/>
              <a:t> </a:t>
            </a:r>
            <a:r>
              <a:rPr lang="en-US" sz="800" dirty="0" err="1"/>
              <a:t>sigură</a:t>
            </a:r>
            <a:r>
              <a:rPr lang="en-US" sz="800" dirty="0"/>
              <a:t>, </a:t>
            </a:r>
            <a:r>
              <a:rPr lang="en-US" sz="800" dirty="0" err="1"/>
              <a:t>înainte</a:t>
            </a:r>
            <a:r>
              <a:rPr lang="en-US" sz="800" dirty="0"/>
              <a:t> de a </a:t>
            </a:r>
            <a:r>
              <a:rPr lang="en-US" sz="800" dirty="0" err="1"/>
              <a:t>desface</a:t>
            </a:r>
            <a:r>
              <a:rPr lang="en-US" sz="800" dirty="0"/>
              <a:t> </a:t>
            </a:r>
            <a:r>
              <a:rPr lang="en-US" sz="800" dirty="0" err="1"/>
              <a:t>sau</a:t>
            </a:r>
            <a:r>
              <a:rPr lang="en-US" sz="800" dirty="0"/>
              <a:t> a </a:t>
            </a:r>
            <a:r>
              <a:rPr lang="en-US" sz="800" dirty="0" err="1"/>
              <a:t>plia</a:t>
            </a:r>
            <a:r>
              <a:rPr lang="en-US" sz="800" dirty="0"/>
              <a:t> </a:t>
            </a:r>
            <a:r>
              <a:rPr lang="en-US" sz="800" dirty="0" err="1"/>
              <a:t>acest</a:t>
            </a:r>
            <a:r>
              <a:rPr lang="en-US" sz="800" dirty="0"/>
              <a:t> </a:t>
            </a:r>
            <a:r>
              <a:rPr lang="en-US" sz="800" dirty="0" err="1"/>
              <a:t>produs</a:t>
            </a:r>
            <a:r>
              <a:rPr lang="en-US" sz="800" dirty="0"/>
              <a:t>.</a:t>
            </a:r>
          </a:p>
          <a:p>
            <a:pPr lvl="0" algn="just"/>
            <a:r>
              <a:rPr lang="en-US" sz="800" dirty="0"/>
              <a:t>05. </a:t>
            </a:r>
            <a:r>
              <a:rPr lang="en-US" sz="800" dirty="0" err="1"/>
              <a:t>Puneți</a:t>
            </a:r>
            <a:r>
              <a:rPr lang="en-US" sz="800" dirty="0"/>
              <a:t> </a:t>
            </a:r>
            <a:r>
              <a:rPr lang="en-US" sz="800" dirty="0" err="1"/>
              <a:t>centura</a:t>
            </a:r>
            <a:r>
              <a:rPr lang="en-US" sz="800" dirty="0"/>
              <a:t> de </a:t>
            </a:r>
            <a:r>
              <a:rPr lang="en-US" sz="800" dirty="0" err="1"/>
              <a:t>siguranță</a:t>
            </a:r>
            <a:r>
              <a:rPr lang="en-US" sz="800" dirty="0"/>
              <a:t> </a:t>
            </a:r>
            <a:r>
              <a:rPr lang="en-US" sz="800" dirty="0" err="1"/>
              <a:t>imediat</a:t>
            </a:r>
            <a:r>
              <a:rPr lang="en-US" sz="800" dirty="0"/>
              <a:t> </a:t>
            </a:r>
            <a:r>
              <a:rPr lang="en-US" sz="800" dirty="0" err="1"/>
              <a:t>ce</a:t>
            </a:r>
            <a:r>
              <a:rPr lang="en-US" sz="800" dirty="0"/>
              <a:t> </a:t>
            </a:r>
            <a:r>
              <a:rPr lang="en-US" sz="800" dirty="0" err="1"/>
              <a:t>copilul</a:t>
            </a:r>
            <a:r>
              <a:rPr lang="en-US" sz="800" dirty="0"/>
              <a:t> </a:t>
            </a:r>
            <a:r>
              <a:rPr lang="en-US" sz="800" dirty="0" err="1"/>
              <a:t>începe</a:t>
            </a:r>
            <a:r>
              <a:rPr lang="en-US" sz="800" dirty="0"/>
              <a:t> </a:t>
            </a:r>
            <a:r>
              <a:rPr lang="en-US" sz="800" dirty="0" err="1"/>
              <a:t>să</a:t>
            </a:r>
            <a:r>
              <a:rPr lang="en-US" sz="800" dirty="0"/>
              <a:t> </a:t>
            </a:r>
            <a:r>
              <a:rPr lang="en-US" sz="800" dirty="0" err="1"/>
              <a:t>stea</a:t>
            </a:r>
            <a:r>
              <a:rPr lang="en-US" sz="800" dirty="0"/>
              <a:t> </a:t>
            </a:r>
            <a:r>
              <a:rPr lang="en-US" sz="800" dirty="0" err="1"/>
              <a:t>în</a:t>
            </a:r>
            <a:r>
              <a:rPr lang="en-US" sz="800" dirty="0"/>
              <a:t> fund </a:t>
            </a:r>
            <a:r>
              <a:rPr lang="en-US" sz="800" dirty="0" err="1"/>
              <a:t>singur</a:t>
            </a:r>
            <a:r>
              <a:rPr lang="en-US" sz="800" dirty="0"/>
              <a:t>.</a:t>
            </a:r>
          </a:p>
          <a:p>
            <a:pPr lvl="0" algn="just"/>
            <a:r>
              <a:rPr lang="en-US" sz="800" dirty="0"/>
              <a:t>06. Nu </a:t>
            </a:r>
            <a:r>
              <a:rPr lang="en-US" sz="800" dirty="0" err="1"/>
              <a:t>lăsați</a:t>
            </a:r>
            <a:r>
              <a:rPr lang="en-US" sz="800" dirty="0"/>
              <a:t> </a:t>
            </a:r>
            <a:r>
              <a:rPr lang="en-US" sz="800" dirty="0" err="1"/>
              <a:t>copilul</a:t>
            </a:r>
            <a:r>
              <a:rPr lang="en-US" sz="800" dirty="0"/>
              <a:t> </a:t>
            </a:r>
            <a:r>
              <a:rPr lang="en-US" sz="800" dirty="0" err="1"/>
              <a:t>să</a:t>
            </a:r>
            <a:r>
              <a:rPr lang="en-US" sz="800" dirty="0"/>
              <a:t> se </a:t>
            </a:r>
            <a:r>
              <a:rPr lang="en-US" sz="800" dirty="0" err="1"/>
              <a:t>joace</a:t>
            </a:r>
            <a:r>
              <a:rPr lang="en-US" sz="800" dirty="0"/>
              <a:t> cu </a:t>
            </a:r>
            <a:r>
              <a:rPr lang="en-US" sz="800" dirty="0" err="1"/>
              <a:t>acest</a:t>
            </a:r>
            <a:r>
              <a:rPr lang="en-US" sz="800" dirty="0"/>
              <a:t> </a:t>
            </a:r>
            <a:r>
              <a:rPr lang="en-US" sz="800" dirty="0" err="1"/>
              <a:t>produs</a:t>
            </a:r>
            <a:r>
              <a:rPr lang="en-US" sz="800" dirty="0"/>
              <a:t>.</a:t>
            </a:r>
          </a:p>
          <a:p>
            <a:pPr lvl="0" algn="just"/>
            <a:r>
              <a:rPr lang="en-US" sz="800" dirty="0"/>
              <a:t>07. </a:t>
            </a:r>
            <a:r>
              <a:rPr lang="en-US" sz="800" dirty="0" err="1"/>
              <a:t>Utilizați</a:t>
            </a:r>
            <a:r>
              <a:rPr lang="en-US" sz="800" dirty="0"/>
              <a:t> </a:t>
            </a:r>
            <a:r>
              <a:rPr lang="en-US" sz="800" dirty="0" err="1"/>
              <a:t>numai</a:t>
            </a:r>
            <a:r>
              <a:rPr lang="en-US" sz="800" dirty="0"/>
              <a:t> </a:t>
            </a:r>
            <a:r>
              <a:rPr lang="en-US" sz="800" dirty="0" err="1"/>
              <a:t>accesorii</a:t>
            </a:r>
            <a:r>
              <a:rPr lang="en-US" sz="800" dirty="0"/>
              <a:t> </a:t>
            </a:r>
            <a:r>
              <a:rPr lang="en-US" sz="800" dirty="0" err="1"/>
              <a:t>aprobate</a:t>
            </a:r>
            <a:r>
              <a:rPr lang="en-US" sz="800" dirty="0"/>
              <a:t> </a:t>
            </a:r>
            <a:r>
              <a:rPr lang="en-US" sz="800" dirty="0" err="1"/>
              <a:t>sau</a:t>
            </a:r>
            <a:r>
              <a:rPr lang="en-US" sz="800" dirty="0"/>
              <a:t> </a:t>
            </a:r>
            <a:r>
              <a:rPr lang="en-US" sz="800" dirty="0" err="1"/>
              <a:t>recomandate</a:t>
            </a:r>
            <a:r>
              <a:rPr lang="en-US" sz="800" dirty="0"/>
              <a:t> de </a:t>
            </a:r>
            <a:r>
              <a:rPr lang="en-US" sz="800" dirty="0" err="1"/>
              <a:t>importator</a:t>
            </a:r>
            <a:r>
              <a:rPr lang="en-US" sz="800" dirty="0"/>
              <a:t> </a:t>
            </a:r>
            <a:r>
              <a:rPr lang="en-US" sz="800" dirty="0" err="1"/>
              <a:t>pentru</a:t>
            </a:r>
            <a:r>
              <a:rPr lang="en-US" sz="800" dirty="0"/>
              <a:t> </a:t>
            </a:r>
            <a:r>
              <a:rPr lang="en-US" sz="800" dirty="0" err="1"/>
              <a:t>cărucior</a:t>
            </a:r>
            <a:r>
              <a:rPr lang="en-US" sz="800" dirty="0"/>
              <a:t>. </a:t>
            </a:r>
          </a:p>
          <a:p>
            <a:pPr lvl="0" algn="just"/>
            <a:r>
              <a:rPr lang="en-US" sz="800" dirty="0"/>
              <a:t>08. </a:t>
            </a:r>
            <a:r>
              <a:rPr lang="en-US" sz="800" dirty="0" err="1"/>
              <a:t>Căruciorul</a:t>
            </a:r>
            <a:r>
              <a:rPr lang="en-US" sz="800" dirty="0"/>
              <a:t> </a:t>
            </a:r>
            <a:r>
              <a:rPr lang="en-US" sz="800" dirty="0" err="1"/>
              <a:t>este</a:t>
            </a:r>
            <a:r>
              <a:rPr lang="en-US" sz="800" dirty="0"/>
              <a:t> </a:t>
            </a:r>
            <a:r>
              <a:rPr lang="en-US" sz="800" dirty="0" err="1"/>
              <a:t>destinat</a:t>
            </a:r>
            <a:r>
              <a:rPr lang="en-US" sz="800" dirty="0"/>
              <a:t> </a:t>
            </a:r>
            <a:r>
              <a:rPr lang="en-US" sz="800" dirty="0" err="1"/>
              <a:t>unui</a:t>
            </a:r>
            <a:r>
              <a:rPr lang="en-US" sz="800" dirty="0"/>
              <a:t> </a:t>
            </a:r>
            <a:r>
              <a:rPr lang="en-US" sz="800" dirty="0" err="1"/>
              <a:t>copil</a:t>
            </a:r>
            <a:r>
              <a:rPr lang="en-US" sz="800" dirty="0"/>
              <a:t>, nu </a:t>
            </a:r>
            <a:r>
              <a:rPr lang="en-US" sz="800" dirty="0" err="1"/>
              <a:t>permiteți</a:t>
            </a:r>
            <a:r>
              <a:rPr lang="en-US" sz="800" dirty="0"/>
              <a:t> </a:t>
            </a:r>
            <a:r>
              <a:rPr lang="en-US" sz="800" dirty="0" err="1"/>
              <a:t>doi</a:t>
            </a:r>
            <a:r>
              <a:rPr lang="en-US" sz="800" dirty="0"/>
              <a:t> </a:t>
            </a:r>
            <a:r>
              <a:rPr lang="en-US" sz="800" dirty="0" err="1"/>
              <a:t>sau</a:t>
            </a:r>
            <a:r>
              <a:rPr lang="en-US" sz="800" dirty="0"/>
              <a:t> </a:t>
            </a:r>
            <a:r>
              <a:rPr lang="en-US" sz="800" dirty="0" err="1"/>
              <a:t>mai</a:t>
            </a:r>
            <a:r>
              <a:rPr lang="en-US" sz="800" dirty="0"/>
              <a:t> </a:t>
            </a:r>
            <a:r>
              <a:rPr lang="en-US" sz="800" dirty="0" err="1"/>
              <a:t>multor</a:t>
            </a:r>
            <a:r>
              <a:rPr lang="en-US" sz="800" dirty="0"/>
              <a:t> </a:t>
            </a:r>
            <a:r>
              <a:rPr lang="en-US" sz="800" dirty="0" err="1"/>
              <a:t>copii</a:t>
            </a:r>
            <a:r>
              <a:rPr lang="en-US" sz="800" dirty="0"/>
              <a:t> </a:t>
            </a:r>
            <a:r>
              <a:rPr lang="en-US" sz="800" dirty="0" err="1"/>
              <a:t>să</a:t>
            </a:r>
            <a:r>
              <a:rPr lang="en-US" sz="800" dirty="0"/>
              <a:t> </a:t>
            </a:r>
            <a:r>
              <a:rPr lang="en-US" sz="800" dirty="0" err="1"/>
              <a:t>călărească</a:t>
            </a:r>
            <a:r>
              <a:rPr lang="en-US" sz="800" dirty="0"/>
              <a:t> </a:t>
            </a:r>
            <a:r>
              <a:rPr lang="en-US" sz="800" dirty="0" err="1"/>
              <a:t>în</a:t>
            </a:r>
            <a:r>
              <a:rPr lang="en-US" sz="800" dirty="0"/>
              <a:t> el.</a:t>
            </a:r>
          </a:p>
          <a:p>
            <a:pPr lvl="0" algn="just"/>
            <a:r>
              <a:rPr lang="en-US" sz="800" dirty="0"/>
              <a:t>09. </a:t>
            </a:r>
            <a:r>
              <a:rPr lang="en-US" sz="800" dirty="0" err="1"/>
              <a:t>Înainte</a:t>
            </a:r>
            <a:r>
              <a:rPr lang="en-US" sz="800" dirty="0"/>
              <a:t> de a </a:t>
            </a:r>
            <a:r>
              <a:rPr lang="en-US" sz="800" dirty="0" err="1"/>
              <a:t>așeza</a:t>
            </a:r>
            <a:r>
              <a:rPr lang="en-US" sz="800" dirty="0"/>
              <a:t> </a:t>
            </a:r>
            <a:r>
              <a:rPr lang="en-US" sz="800" dirty="0" err="1"/>
              <a:t>copilul</a:t>
            </a:r>
            <a:r>
              <a:rPr lang="en-US" sz="800" dirty="0"/>
              <a:t> </a:t>
            </a:r>
            <a:r>
              <a:rPr lang="en-US" sz="800" dirty="0" err="1"/>
              <a:t>în</a:t>
            </a:r>
            <a:r>
              <a:rPr lang="en-US" sz="800" dirty="0"/>
              <a:t> </a:t>
            </a:r>
            <a:r>
              <a:rPr lang="en-US" sz="800" dirty="0" err="1"/>
              <a:t>cărucior</a:t>
            </a:r>
            <a:r>
              <a:rPr lang="en-US" sz="800" dirty="0"/>
              <a:t>, </a:t>
            </a:r>
            <a:r>
              <a:rPr lang="en-US" sz="800" dirty="0" err="1"/>
              <a:t>asigurați-vă</a:t>
            </a:r>
            <a:r>
              <a:rPr lang="en-US" sz="800" dirty="0"/>
              <a:t> </a:t>
            </a:r>
            <a:r>
              <a:rPr lang="en-US" sz="800" dirty="0" err="1"/>
              <a:t>că</a:t>
            </a:r>
            <a:r>
              <a:rPr lang="en-US" sz="800" dirty="0"/>
              <a:t> </a:t>
            </a:r>
            <a:r>
              <a:rPr lang="en-US" sz="800" dirty="0" err="1"/>
              <a:t>este</a:t>
            </a:r>
            <a:r>
              <a:rPr lang="en-US" sz="800" dirty="0"/>
              <a:t> </a:t>
            </a:r>
            <a:r>
              <a:rPr lang="en-US" sz="800" dirty="0" err="1"/>
              <a:t>desfăcut</a:t>
            </a:r>
            <a:r>
              <a:rPr lang="en-US" sz="800" dirty="0"/>
              <a:t> </a:t>
            </a:r>
            <a:r>
              <a:rPr lang="en-US" sz="800" dirty="0" err="1"/>
              <a:t>complet</a:t>
            </a:r>
            <a:r>
              <a:rPr lang="en-US" sz="800" dirty="0"/>
              <a:t> </a:t>
            </a:r>
            <a:r>
              <a:rPr lang="en-US" sz="800" dirty="0" err="1"/>
              <a:t>și</a:t>
            </a:r>
            <a:r>
              <a:rPr lang="en-US" sz="800" dirty="0"/>
              <a:t> </a:t>
            </a:r>
            <a:r>
              <a:rPr lang="en-US" sz="800" dirty="0" err="1"/>
              <a:t>că</a:t>
            </a:r>
            <a:r>
              <a:rPr lang="en-US" sz="800" dirty="0"/>
              <a:t> </a:t>
            </a:r>
            <a:r>
              <a:rPr lang="en-US" sz="800" dirty="0" err="1"/>
              <a:t>toate</a:t>
            </a:r>
            <a:r>
              <a:rPr lang="en-US" sz="800" dirty="0"/>
              <a:t> </a:t>
            </a:r>
            <a:r>
              <a:rPr lang="en-US" sz="800" dirty="0" err="1"/>
              <a:t>mecanismele</a:t>
            </a:r>
            <a:r>
              <a:rPr lang="en-US" sz="800" dirty="0"/>
              <a:t> de </a:t>
            </a:r>
            <a:r>
              <a:rPr lang="en-US" sz="800" dirty="0" err="1"/>
              <a:t>blocare</a:t>
            </a:r>
            <a:r>
              <a:rPr lang="en-US" sz="800" dirty="0"/>
              <a:t> </a:t>
            </a:r>
            <a:r>
              <a:rPr lang="en-US" sz="800" dirty="0" err="1"/>
              <a:t>sunt</a:t>
            </a:r>
            <a:r>
              <a:rPr lang="en-US" sz="800" dirty="0"/>
              <a:t> </a:t>
            </a:r>
            <a:r>
              <a:rPr lang="en-US" sz="800" dirty="0" err="1"/>
              <a:t>acționate</a:t>
            </a:r>
            <a:r>
              <a:rPr lang="en-US" sz="800" dirty="0"/>
              <a:t> </a:t>
            </a:r>
            <a:r>
              <a:rPr lang="en-US" sz="800" dirty="0" err="1"/>
              <a:t>pentru</a:t>
            </a:r>
            <a:r>
              <a:rPr lang="en-US" sz="800" dirty="0"/>
              <a:t> a </a:t>
            </a:r>
            <a:r>
              <a:rPr lang="en-US" sz="800" dirty="0" err="1"/>
              <a:t>preveni</a:t>
            </a:r>
            <a:r>
              <a:rPr lang="en-US" sz="800" dirty="0"/>
              <a:t> </a:t>
            </a:r>
            <a:r>
              <a:rPr lang="en-US" sz="800" dirty="0" err="1"/>
              <a:t>rănirea</a:t>
            </a:r>
            <a:r>
              <a:rPr lang="en-US" sz="800" dirty="0"/>
              <a:t> </a:t>
            </a:r>
            <a:r>
              <a:rPr lang="en-US" sz="800" dirty="0" err="1"/>
              <a:t>copilului</a:t>
            </a:r>
            <a:r>
              <a:rPr lang="en-US" sz="800" dirty="0"/>
              <a:t> </a:t>
            </a:r>
            <a:r>
              <a:rPr lang="en-US" sz="800" dirty="0" err="1"/>
              <a:t>prin</a:t>
            </a:r>
            <a:r>
              <a:rPr lang="en-US" sz="800" dirty="0"/>
              <a:t> </a:t>
            </a:r>
            <a:r>
              <a:rPr lang="en-US" sz="800" dirty="0" err="1"/>
              <a:t>pliere</a:t>
            </a:r>
            <a:r>
              <a:rPr lang="en-US" sz="800" dirty="0"/>
              <a:t> </a:t>
            </a:r>
            <a:r>
              <a:rPr lang="en-US" sz="800" dirty="0" err="1"/>
              <a:t>bruscă</a:t>
            </a:r>
            <a:r>
              <a:rPr lang="en-US" sz="800" dirty="0"/>
              <a:t>. </a:t>
            </a:r>
          </a:p>
          <a:p>
            <a:pPr lvl="0" algn="just"/>
            <a:r>
              <a:rPr lang="en-US" sz="800" dirty="0"/>
              <a:t>10. </a:t>
            </a:r>
            <a:r>
              <a:rPr lang="en-US" sz="800" dirty="0" err="1"/>
              <a:t>Puneți</a:t>
            </a:r>
            <a:r>
              <a:rPr lang="en-US" sz="800" dirty="0"/>
              <a:t> </a:t>
            </a:r>
            <a:r>
              <a:rPr lang="en-US" sz="800" dirty="0" err="1"/>
              <a:t>frâna</a:t>
            </a:r>
            <a:r>
              <a:rPr lang="en-US" sz="800" dirty="0"/>
              <a:t> </a:t>
            </a:r>
            <a:r>
              <a:rPr lang="en-US" sz="800" dirty="0" err="1"/>
              <a:t>înainte</a:t>
            </a:r>
            <a:r>
              <a:rPr lang="en-US" sz="800" dirty="0"/>
              <a:t> de a </a:t>
            </a:r>
            <a:r>
              <a:rPr lang="en-US" sz="800" dirty="0" err="1"/>
              <a:t>pune</a:t>
            </a:r>
            <a:r>
              <a:rPr lang="en-US" sz="800" dirty="0"/>
              <a:t> </a:t>
            </a:r>
            <a:r>
              <a:rPr lang="en-US" sz="800" dirty="0" err="1"/>
              <a:t>sau</a:t>
            </a:r>
            <a:r>
              <a:rPr lang="en-US" sz="800" dirty="0"/>
              <a:t> </a:t>
            </a:r>
            <a:r>
              <a:rPr lang="en-US" sz="800" dirty="0" err="1"/>
              <a:t>scoate</a:t>
            </a:r>
            <a:r>
              <a:rPr lang="en-US" sz="800" dirty="0"/>
              <a:t> </a:t>
            </a:r>
            <a:r>
              <a:rPr lang="en-US" sz="800" dirty="0" err="1"/>
              <a:t>copilul</a:t>
            </a:r>
            <a:r>
              <a:rPr lang="en-US" sz="800" dirty="0"/>
              <a:t> din </a:t>
            </a:r>
            <a:r>
              <a:rPr lang="en-US" sz="800" dirty="0" err="1"/>
              <a:t>cărucior</a:t>
            </a:r>
            <a:r>
              <a:rPr lang="en-US" sz="800" dirty="0"/>
              <a:t>. </a:t>
            </a:r>
          </a:p>
          <a:p>
            <a:pPr lvl="0" algn="just"/>
            <a:r>
              <a:rPr lang="en-US" sz="800" dirty="0"/>
              <a:t>11. </a:t>
            </a:r>
            <a:r>
              <a:rPr lang="en-US" sz="800" dirty="0" err="1"/>
              <a:t>Orice</a:t>
            </a:r>
            <a:r>
              <a:rPr lang="en-US" sz="800" dirty="0"/>
              <a:t> </a:t>
            </a:r>
            <a:r>
              <a:rPr lang="en-US" sz="800" dirty="0" err="1"/>
              <a:t>greutate</a:t>
            </a:r>
            <a:r>
              <a:rPr lang="en-US" sz="800" dirty="0"/>
              <a:t> </a:t>
            </a:r>
            <a:r>
              <a:rPr lang="en-US" sz="800" dirty="0" err="1"/>
              <a:t>atașată</a:t>
            </a:r>
            <a:r>
              <a:rPr lang="en-US" sz="800" dirty="0"/>
              <a:t> la </a:t>
            </a:r>
            <a:r>
              <a:rPr lang="en-US" sz="800" dirty="0" err="1"/>
              <a:t>mâner</a:t>
            </a:r>
            <a:r>
              <a:rPr lang="en-US" sz="800" dirty="0"/>
              <a:t>, de </a:t>
            </a:r>
            <a:r>
              <a:rPr lang="en-US" sz="800" dirty="0" err="1"/>
              <a:t>siguranță</a:t>
            </a:r>
            <a:r>
              <a:rPr lang="en-US" sz="800" dirty="0"/>
              <a:t>, </a:t>
            </a:r>
            <a:r>
              <a:rPr lang="en-US" sz="800" dirty="0" err="1"/>
              <a:t>spătar</a:t>
            </a:r>
            <a:r>
              <a:rPr lang="en-US" sz="800" dirty="0"/>
              <a:t> </a:t>
            </a:r>
            <a:r>
              <a:rPr lang="en-US" sz="800" dirty="0" err="1"/>
              <a:t>sau</a:t>
            </a:r>
            <a:r>
              <a:rPr lang="en-US" sz="800" dirty="0"/>
              <a:t> de </a:t>
            </a:r>
            <a:r>
              <a:rPr lang="en-US" sz="800" dirty="0" err="1"/>
              <a:t>partea</a:t>
            </a:r>
            <a:r>
              <a:rPr lang="en-US" sz="800" dirty="0"/>
              <a:t> </a:t>
            </a:r>
            <a:r>
              <a:rPr lang="en-US" sz="800" dirty="0" err="1"/>
              <a:t>laterală</a:t>
            </a:r>
            <a:r>
              <a:rPr lang="en-US" sz="800" dirty="0"/>
              <a:t> a </a:t>
            </a:r>
            <a:r>
              <a:rPr lang="en-US" sz="800" dirty="0" err="1"/>
              <a:t>căruciorului</a:t>
            </a:r>
            <a:r>
              <a:rPr lang="en-US" sz="800" dirty="0"/>
              <a:t> </a:t>
            </a:r>
            <a:r>
              <a:rPr lang="en-US" sz="800" dirty="0" err="1"/>
              <a:t>va</a:t>
            </a:r>
            <a:r>
              <a:rPr lang="en-US" sz="800" dirty="0"/>
              <a:t> </a:t>
            </a:r>
            <a:r>
              <a:rPr lang="en-US" sz="800" dirty="0" err="1"/>
              <a:t>afecta</a:t>
            </a:r>
            <a:r>
              <a:rPr lang="en-US" sz="800" dirty="0"/>
              <a:t> </a:t>
            </a:r>
            <a:r>
              <a:rPr lang="en-US" sz="800" dirty="0" err="1"/>
              <a:t>stabilitatea</a:t>
            </a:r>
            <a:r>
              <a:rPr lang="en-US" sz="800" dirty="0"/>
              <a:t> </a:t>
            </a:r>
            <a:r>
              <a:rPr lang="en-US" sz="800" dirty="0" err="1"/>
              <a:t>căruciorului</a:t>
            </a:r>
            <a:r>
              <a:rPr lang="en-US" sz="800" dirty="0"/>
              <a:t>. Nu </a:t>
            </a:r>
            <a:r>
              <a:rPr lang="en-US" sz="800" dirty="0" err="1"/>
              <a:t>supraîncărcați</a:t>
            </a:r>
            <a:r>
              <a:rPr lang="en-US" sz="800" dirty="0"/>
              <a:t> </a:t>
            </a:r>
            <a:r>
              <a:rPr lang="en-US" sz="800" dirty="0" err="1"/>
              <a:t>căruciorul</a:t>
            </a:r>
            <a:r>
              <a:rPr lang="en-US" sz="800" dirty="0"/>
              <a:t>. </a:t>
            </a:r>
            <a:r>
              <a:rPr lang="en-US" sz="800" dirty="0" err="1"/>
              <a:t>În</a:t>
            </a:r>
            <a:r>
              <a:rPr lang="en-US" sz="800" dirty="0"/>
              <a:t> </a:t>
            </a:r>
            <a:r>
              <a:rPr lang="en-US" sz="800" dirty="0" err="1"/>
              <a:t>caz</a:t>
            </a:r>
            <a:r>
              <a:rPr lang="en-US" sz="800" dirty="0"/>
              <a:t> </a:t>
            </a:r>
            <a:r>
              <a:rPr lang="en-US" sz="800" dirty="0" err="1"/>
              <a:t>contrar</a:t>
            </a:r>
            <a:r>
              <a:rPr lang="en-US" sz="800" dirty="0"/>
              <a:t>, </a:t>
            </a:r>
            <a:r>
              <a:rPr lang="en-US" sz="800" dirty="0" err="1"/>
              <a:t>acesta</a:t>
            </a:r>
            <a:r>
              <a:rPr lang="en-US" sz="800" dirty="0"/>
              <a:t> s </a:t>
            </a:r>
            <a:r>
              <a:rPr lang="en-US" sz="800" dirty="0" err="1"/>
              <a:t>poate</a:t>
            </a:r>
            <a:r>
              <a:rPr lang="en-US" sz="800" dirty="0"/>
              <a:t> </a:t>
            </a:r>
            <a:r>
              <a:rPr lang="en-US" sz="800" dirty="0" err="1"/>
              <a:t>răsturna</a:t>
            </a:r>
            <a:r>
              <a:rPr lang="en-US" sz="800" dirty="0"/>
              <a:t> </a:t>
            </a:r>
            <a:r>
              <a:rPr lang="en-US" sz="800" dirty="0" err="1"/>
              <a:t>și</a:t>
            </a:r>
            <a:r>
              <a:rPr lang="en-US" sz="800" dirty="0"/>
              <a:t> </a:t>
            </a:r>
            <a:r>
              <a:rPr lang="en-US" sz="800" dirty="0" err="1"/>
              <a:t>răni</a:t>
            </a:r>
            <a:r>
              <a:rPr lang="en-US" sz="800" dirty="0"/>
              <a:t> </a:t>
            </a:r>
            <a:r>
              <a:rPr lang="en-US" sz="800" dirty="0" err="1"/>
              <a:t>copilul</a:t>
            </a:r>
            <a:r>
              <a:rPr lang="en-US" sz="800" dirty="0"/>
              <a:t>. </a:t>
            </a:r>
          </a:p>
          <a:p>
            <a:pPr lvl="0" algn="just"/>
            <a:r>
              <a:rPr lang="en-US" sz="800" dirty="0"/>
              <a:t>12. </a:t>
            </a:r>
            <a:r>
              <a:rPr lang="en-US" sz="800" dirty="0" err="1"/>
              <a:t>Înainte</a:t>
            </a:r>
            <a:r>
              <a:rPr lang="en-US" sz="800" dirty="0"/>
              <a:t> de </a:t>
            </a:r>
            <a:r>
              <a:rPr lang="en-US" sz="800" dirty="0" err="1"/>
              <a:t>utilizare</a:t>
            </a:r>
            <a:r>
              <a:rPr lang="en-US" sz="800" dirty="0"/>
              <a:t>, </a:t>
            </a:r>
            <a:r>
              <a:rPr lang="en-US" sz="800" dirty="0" err="1"/>
              <a:t>verificați</a:t>
            </a:r>
            <a:r>
              <a:rPr lang="en-US" sz="800" dirty="0"/>
              <a:t> </a:t>
            </a:r>
            <a:r>
              <a:rPr lang="en-US" sz="800" dirty="0" err="1"/>
              <a:t>dacă</a:t>
            </a:r>
            <a:r>
              <a:rPr lang="en-US" sz="800" dirty="0"/>
              <a:t> </a:t>
            </a:r>
            <a:r>
              <a:rPr lang="en-US" sz="800" dirty="0" err="1"/>
              <a:t>căruciorul</a:t>
            </a:r>
            <a:r>
              <a:rPr lang="en-US" sz="800" dirty="0"/>
              <a:t> </a:t>
            </a:r>
            <a:r>
              <a:rPr lang="en-US" sz="800" dirty="0" err="1"/>
              <a:t>este</a:t>
            </a:r>
            <a:r>
              <a:rPr lang="en-US" sz="800" dirty="0"/>
              <a:t> </a:t>
            </a:r>
            <a:r>
              <a:rPr lang="en-US" sz="800" dirty="0" err="1"/>
              <a:t>desfăcut</a:t>
            </a:r>
            <a:r>
              <a:rPr lang="en-US" sz="800" dirty="0"/>
              <a:t> </a:t>
            </a:r>
            <a:r>
              <a:rPr lang="en-US" sz="800" dirty="0" err="1"/>
              <a:t>corect</a:t>
            </a:r>
            <a:r>
              <a:rPr lang="en-US" sz="800" dirty="0"/>
              <a:t>, </a:t>
            </a:r>
            <a:r>
              <a:rPr lang="en-US" sz="800" dirty="0" err="1"/>
              <a:t>că</a:t>
            </a:r>
            <a:r>
              <a:rPr lang="en-US" sz="800" dirty="0"/>
              <a:t> </a:t>
            </a:r>
            <a:r>
              <a:rPr lang="en-US" sz="800" dirty="0" err="1"/>
              <a:t>toate</a:t>
            </a:r>
            <a:r>
              <a:rPr lang="en-US" sz="800" dirty="0"/>
              <a:t> </a:t>
            </a:r>
            <a:r>
              <a:rPr lang="en-US" sz="800" dirty="0" err="1"/>
              <a:t>piesele</a:t>
            </a:r>
            <a:r>
              <a:rPr lang="en-US" sz="800" dirty="0"/>
              <a:t> </a:t>
            </a:r>
            <a:r>
              <a:rPr lang="en-US" sz="800" dirty="0" err="1"/>
              <a:t>sunt</a:t>
            </a:r>
            <a:r>
              <a:rPr lang="en-US" sz="800" dirty="0"/>
              <a:t> </a:t>
            </a:r>
            <a:r>
              <a:rPr lang="en-US" sz="800" dirty="0" err="1"/>
              <a:t>în</a:t>
            </a:r>
            <a:r>
              <a:rPr lang="en-US" sz="800" dirty="0"/>
              <a:t> stare de </a:t>
            </a:r>
            <a:r>
              <a:rPr lang="en-US" sz="800" dirty="0" err="1"/>
              <a:t>funcționare</a:t>
            </a:r>
            <a:r>
              <a:rPr lang="en-US" sz="800" dirty="0"/>
              <a:t> </a:t>
            </a:r>
            <a:r>
              <a:rPr lang="en-US" sz="800" dirty="0" err="1"/>
              <a:t>bună</a:t>
            </a:r>
            <a:r>
              <a:rPr lang="en-US" sz="800" dirty="0"/>
              <a:t> </a:t>
            </a:r>
            <a:r>
              <a:rPr lang="en-US" sz="800" dirty="0" err="1"/>
              <a:t>și</a:t>
            </a:r>
            <a:r>
              <a:rPr lang="en-US" sz="800" dirty="0"/>
              <a:t> </a:t>
            </a:r>
            <a:r>
              <a:rPr lang="en-US" sz="800" dirty="0" err="1"/>
              <a:t>sunt</a:t>
            </a:r>
            <a:r>
              <a:rPr lang="en-US" sz="800" dirty="0"/>
              <a:t> </a:t>
            </a:r>
            <a:r>
              <a:rPr lang="en-US" sz="800" dirty="0" err="1"/>
              <a:t>blocate</a:t>
            </a:r>
            <a:r>
              <a:rPr lang="en-US" sz="800" dirty="0"/>
              <a:t> </a:t>
            </a:r>
            <a:r>
              <a:rPr lang="en-US" sz="800" dirty="0" err="1"/>
              <a:t>corespunzător</a:t>
            </a:r>
            <a:r>
              <a:rPr lang="en-US" sz="800" dirty="0"/>
              <a:t> </a:t>
            </a:r>
            <a:r>
              <a:rPr lang="en-US" sz="800" dirty="0" err="1"/>
              <a:t>în</a:t>
            </a:r>
            <a:r>
              <a:rPr lang="en-US" sz="800" dirty="0"/>
              <a:t> </a:t>
            </a:r>
            <a:r>
              <a:rPr lang="en-US" sz="800" dirty="0" err="1"/>
              <a:t>poziția</a:t>
            </a:r>
            <a:r>
              <a:rPr lang="en-US" sz="800" dirty="0"/>
              <a:t> </a:t>
            </a:r>
            <a:r>
              <a:rPr lang="en-US" sz="800" dirty="0" err="1"/>
              <a:t>selectată</a:t>
            </a:r>
            <a:r>
              <a:rPr lang="en-US" sz="800" dirty="0"/>
              <a:t>. </a:t>
            </a:r>
            <a:r>
              <a:rPr lang="en-US" sz="800" dirty="0" err="1"/>
              <a:t>Întrerupeți</a:t>
            </a:r>
            <a:r>
              <a:rPr lang="en-US" sz="800" dirty="0"/>
              <a:t> </a:t>
            </a:r>
            <a:r>
              <a:rPr lang="en-US" sz="800" dirty="0" err="1"/>
              <a:t>utilizarea</a:t>
            </a:r>
            <a:r>
              <a:rPr lang="en-US" sz="800" dirty="0"/>
              <a:t> </a:t>
            </a:r>
            <a:r>
              <a:rPr lang="en-US" sz="800" dirty="0" err="1"/>
              <a:t>dacă</a:t>
            </a:r>
            <a:r>
              <a:rPr lang="en-US" sz="800" dirty="0"/>
              <a:t> </a:t>
            </a:r>
            <a:r>
              <a:rPr lang="en-US" sz="800" dirty="0" err="1"/>
              <a:t>sunt</a:t>
            </a:r>
            <a:r>
              <a:rPr lang="en-US" sz="800" dirty="0"/>
              <a:t> </a:t>
            </a:r>
            <a:r>
              <a:rPr lang="en-US" sz="800" dirty="0" err="1"/>
              <a:t>legături</a:t>
            </a:r>
            <a:r>
              <a:rPr lang="en-US" sz="800" dirty="0"/>
              <a:t> </a:t>
            </a:r>
            <a:r>
              <a:rPr lang="en-US" sz="800" dirty="0" err="1"/>
              <a:t>uzate</a:t>
            </a:r>
            <a:r>
              <a:rPr lang="en-US" sz="800" dirty="0"/>
              <a:t> </a:t>
            </a:r>
            <a:r>
              <a:rPr lang="en-US" sz="800" dirty="0" err="1"/>
              <a:t>sau</a:t>
            </a:r>
            <a:r>
              <a:rPr lang="en-US" sz="800" dirty="0"/>
              <a:t> </a:t>
            </a:r>
            <a:r>
              <a:rPr lang="en-US" sz="800" dirty="0" err="1"/>
              <a:t>slăbite</a:t>
            </a:r>
            <a:r>
              <a:rPr lang="en-US" sz="800" dirty="0"/>
              <a:t>, </a:t>
            </a:r>
            <a:r>
              <a:rPr lang="en-US" sz="800" dirty="0" err="1"/>
              <a:t>părți</a:t>
            </a:r>
            <a:r>
              <a:rPr lang="en-US" sz="800" dirty="0"/>
              <a:t> deteriorate </a:t>
            </a:r>
            <a:r>
              <a:rPr lang="en-US" sz="800" dirty="0" err="1"/>
              <a:t>sau</a:t>
            </a:r>
            <a:r>
              <a:rPr lang="en-US" sz="800" dirty="0"/>
              <a:t> </a:t>
            </a:r>
            <a:r>
              <a:rPr lang="en-US" sz="800" dirty="0" err="1"/>
              <a:t>lipsă</a:t>
            </a:r>
            <a:r>
              <a:rPr lang="en-US" sz="800" dirty="0"/>
              <a:t>. </a:t>
            </a:r>
          </a:p>
          <a:p>
            <a:pPr lvl="0" algn="just"/>
            <a:endParaRPr lang="el-GR" sz="800" dirty="0"/>
          </a:p>
          <a:p>
            <a:pPr algn="just"/>
            <a:endParaRPr lang="bg-BG" sz="800" dirty="0"/>
          </a:p>
        </p:txBody>
      </p:sp>
    </p:spTree>
    <p:extLst>
      <p:ext uri="{BB962C8B-B14F-4D97-AF65-F5344CB8AC3E}">
        <p14:creationId xmlns:p14="http://schemas.microsoft.com/office/powerpoint/2010/main" val="20364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b_2-assembly\b2_11.jpg"/>
          <p:cNvPicPr>
            <a:picLocks noChangeAspect="1" noChangeArrowheads="1"/>
          </p:cNvPicPr>
          <p:nvPr/>
        </p:nvPicPr>
        <p:blipFill>
          <a:blip r:embed="rId2" cstate="print"/>
          <a:srcRect/>
          <a:stretch>
            <a:fillRect/>
          </a:stretch>
        </p:blipFill>
        <p:spPr bwMode="auto">
          <a:xfrm>
            <a:off x="431896" y="3960797"/>
            <a:ext cx="3204000" cy="1683736"/>
          </a:xfrm>
          <a:prstGeom prst="rect">
            <a:avLst/>
          </a:prstGeom>
          <a:noFill/>
        </p:spPr>
      </p:pic>
      <p:pic>
        <p:nvPicPr>
          <p:cNvPr id="3" name="Picture 3" descr="C:\Users\user\Desktop\b_2-assembly\B2_9.jpg"/>
          <p:cNvPicPr>
            <a:picLocks noChangeAspect="1" noChangeArrowheads="1"/>
          </p:cNvPicPr>
          <p:nvPr/>
        </p:nvPicPr>
        <p:blipFill>
          <a:blip r:embed="rId3" cstate="print"/>
          <a:srcRect/>
          <a:stretch>
            <a:fillRect/>
          </a:stretch>
        </p:blipFill>
        <p:spPr bwMode="auto">
          <a:xfrm>
            <a:off x="467544" y="548680"/>
            <a:ext cx="2880000" cy="1207421"/>
          </a:xfrm>
          <a:prstGeom prst="rect">
            <a:avLst/>
          </a:prstGeom>
          <a:noFill/>
        </p:spPr>
      </p:pic>
      <p:sp>
        <p:nvSpPr>
          <p:cNvPr id="4" name="TextBox 3"/>
          <p:cNvSpPr txBox="1"/>
          <p:nvPr/>
        </p:nvSpPr>
        <p:spPr>
          <a:xfrm>
            <a:off x="467544" y="125487"/>
            <a:ext cx="1296144" cy="338554"/>
          </a:xfrm>
          <a:prstGeom prst="rect">
            <a:avLst/>
          </a:prstGeom>
          <a:noFill/>
        </p:spPr>
        <p:txBody>
          <a:bodyPr wrap="square" rtlCol="0">
            <a:spAutoFit/>
          </a:bodyPr>
          <a:lstStyle/>
          <a:p>
            <a:pPr algn="just"/>
            <a:r>
              <a:rPr lang="el-GR" sz="800" dirty="0"/>
              <a:t>Αφαιρούμενο μπροστινό υποστήριγμα χεριού </a:t>
            </a:r>
            <a:endParaRPr lang="bg-BG" sz="800" dirty="0"/>
          </a:p>
        </p:txBody>
      </p:sp>
      <p:sp>
        <p:nvSpPr>
          <p:cNvPr id="5" name="TextBox 4"/>
          <p:cNvSpPr txBox="1"/>
          <p:nvPr/>
        </p:nvSpPr>
        <p:spPr>
          <a:xfrm>
            <a:off x="2171576" y="147816"/>
            <a:ext cx="1296144" cy="215444"/>
          </a:xfrm>
          <a:prstGeom prst="rect">
            <a:avLst/>
          </a:prstGeom>
          <a:noFill/>
        </p:spPr>
        <p:txBody>
          <a:bodyPr wrap="square" rtlCol="0">
            <a:spAutoFit/>
          </a:bodyPr>
          <a:lstStyle/>
          <a:p>
            <a:r>
              <a:rPr lang="el-GR" sz="800" dirty="0"/>
              <a:t>Ρυθμιζόμενο υποπόδιο</a:t>
            </a:r>
            <a:endParaRPr lang="bg-BG" sz="800" dirty="0"/>
          </a:p>
        </p:txBody>
      </p:sp>
      <p:pic>
        <p:nvPicPr>
          <p:cNvPr id="6" name="Picture 4" descr="C:\Users\user\Desktop\b_2-assembly\b2_10.jpg"/>
          <p:cNvPicPr>
            <a:picLocks noChangeAspect="1" noChangeArrowheads="1"/>
          </p:cNvPicPr>
          <p:nvPr/>
        </p:nvPicPr>
        <p:blipFill>
          <a:blip r:embed="rId4" cstate="print"/>
          <a:srcRect/>
          <a:stretch>
            <a:fillRect/>
          </a:stretch>
        </p:blipFill>
        <p:spPr bwMode="auto">
          <a:xfrm>
            <a:off x="499548" y="2415459"/>
            <a:ext cx="3187700" cy="1212850"/>
          </a:xfrm>
          <a:prstGeom prst="rect">
            <a:avLst/>
          </a:prstGeom>
          <a:noFill/>
        </p:spPr>
      </p:pic>
      <p:sp>
        <p:nvSpPr>
          <p:cNvPr id="7" name="Rectangle 6"/>
          <p:cNvSpPr/>
          <p:nvPr/>
        </p:nvSpPr>
        <p:spPr>
          <a:xfrm>
            <a:off x="53896" y="2113764"/>
            <a:ext cx="3960000" cy="253916"/>
          </a:xfrm>
          <a:prstGeom prst="rect">
            <a:avLst/>
          </a:prstGeom>
        </p:spPr>
        <p:txBody>
          <a:bodyPr>
            <a:spAutoFit/>
          </a:bodyPr>
          <a:lstStyle/>
          <a:p>
            <a:pPr algn="ctr"/>
            <a:r>
              <a:rPr lang="el-GR" sz="1050" b="1" dirty="0"/>
              <a:t>Βήματα για την αναδίπλωση του καροτσιού</a:t>
            </a:r>
            <a:endParaRPr lang="ru-RU" sz="1050" b="1" dirty="0" smtClean="0"/>
          </a:p>
        </p:txBody>
      </p:sp>
      <p:sp>
        <p:nvSpPr>
          <p:cNvPr id="8" name="TextBox 7"/>
          <p:cNvSpPr txBox="1"/>
          <p:nvPr/>
        </p:nvSpPr>
        <p:spPr>
          <a:xfrm>
            <a:off x="432048" y="3649795"/>
            <a:ext cx="1835696" cy="338554"/>
          </a:xfrm>
          <a:prstGeom prst="rect">
            <a:avLst/>
          </a:prstGeom>
          <a:noFill/>
        </p:spPr>
        <p:txBody>
          <a:bodyPr wrap="square" rtlCol="0">
            <a:spAutoFit/>
          </a:bodyPr>
          <a:lstStyle/>
          <a:p>
            <a:pPr algn="just"/>
            <a:r>
              <a:rPr lang="el-GR" sz="800" dirty="0"/>
              <a:t>(1</a:t>
            </a:r>
            <a:r>
              <a:rPr lang="el-GR" sz="800" dirty="0" smtClean="0"/>
              <a:t>) </a:t>
            </a:r>
            <a:r>
              <a:rPr lang="el-GR" sz="800" dirty="0"/>
              <a:t>Τραβήξτε τον ρυθμιστή της τέντας για να το αναδιπλώσετε.</a:t>
            </a:r>
            <a:endParaRPr lang="bg-BG" sz="800" dirty="0"/>
          </a:p>
        </p:txBody>
      </p:sp>
      <p:sp>
        <p:nvSpPr>
          <p:cNvPr id="9" name="TextBox 8"/>
          <p:cNvSpPr txBox="1"/>
          <p:nvPr/>
        </p:nvSpPr>
        <p:spPr>
          <a:xfrm>
            <a:off x="2339752" y="3649795"/>
            <a:ext cx="1224136" cy="338554"/>
          </a:xfrm>
          <a:prstGeom prst="rect">
            <a:avLst/>
          </a:prstGeom>
          <a:noFill/>
        </p:spPr>
        <p:txBody>
          <a:bodyPr wrap="square" rtlCol="0">
            <a:spAutoFit/>
          </a:bodyPr>
          <a:lstStyle/>
          <a:p>
            <a:pPr algn="just"/>
            <a:r>
              <a:rPr lang="el-GR" sz="800" dirty="0"/>
              <a:t>(</a:t>
            </a:r>
            <a:r>
              <a:rPr lang="el-GR" sz="800" dirty="0" smtClean="0"/>
              <a:t>2)Τραβήξτε </a:t>
            </a:r>
            <a:r>
              <a:rPr lang="el-GR" sz="800" dirty="0"/>
              <a:t>τις δύο κλειδαριές ασφαλείας </a:t>
            </a:r>
            <a:endParaRPr lang="bg-BG" sz="800" dirty="0" smtClean="0"/>
          </a:p>
        </p:txBody>
      </p:sp>
      <p:sp>
        <p:nvSpPr>
          <p:cNvPr id="10" name="Rectangle 9"/>
          <p:cNvSpPr/>
          <p:nvPr/>
        </p:nvSpPr>
        <p:spPr>
          <a:xfrm>
            <a:off x="381372" y="1787550"/>
            <a:ext cx="3446388" cy="338554"/>
          </a:xfrm>
          <a:prstGeom prst="rect">
            <a:avLst/>
          </a:prstGeom>
        </p:spPr>
        <p:txBody>
          <a:bodyPr wrap="square">
            <a:spAutoFit/>
          </a:bodyPr>
          <a:lstStyle/>
          <a:p>
            <a:pPr algn="just"/>
            <a:r>
              <a:rPr lang="el-GR" sz="800" b="1" dirty="0"/>
              <a:t>Προσοχή</a:t>
            </a:r>
            <a:r>
              <a:rPr lang="el-GR" sz="800" dirty="0"/>
              <a:t>: Τραβήξτε το μπροστινό υποστήριγμα χεριού για να βεβαιωθείτε ότι η εγκατάσταση είναι σταθερή.</a:t>
            </a:r>
            <a:endParaRPr lang="en-US" sz="800" dirty="0"/>
          </a:p>
        </p:txBody>
      </p:sp>
      <p:sp>
        <p:nvSpPr>
          <p:cNvPr id="11" name="Rectangle 10"/>
          <p:cNvSpPr/>
          <p:nvPr/>
        </p:nvSpPr>
        <p:spPr>
          <a:xfrm>
            <a:off x="435496" y="5700497"/>
            <a:ext cx="3251752" cy="338554"/>
          </a:xfrm>
          <a:prstGeom prst="rect">
            <a:avLst/>
          </a:prstGeom>
        </p:spPr>
        <p:txBody>
          <a:bodyPr wrap="square">
            <a:spAutoFit/>
          </a:bodyPr>
          <a:lstStyle/>
          <a:p>
            <a:pPr algn="just"/>
            <a:r>
              <a:rPr lang="el-GR" sz="800" dirty="0"/>
              <a:t>(3</a:t>
            </a:r>
            <a:r>
              <a:rPr lang="el-GR" sz="800" dirty="0" smtClean="0"/>
              <a:t>) </a:t>
            </a:r>
            <a:r>
              <a:rPr lang="el-GR" sz="800" dirty="0"/>
              <a:t>Ξεδιπλώστε όπως φαίνεται στην εικόνα. Κλείστε εντελώς το καροτσάκι χρησιμοποιώντας το γάντζο, για να αποτραπεί η αναδίπλωση.</a:t>
            </a:r>
            <a:endParaRPr lang="en-US" sz="800" dirty="0"/>
          </a:p>
        </p:txBody>
      </p:sp>
      <p:sp>
        <p:nvSpPr>
          <p:cNvPr id="12" name="TextBox 11"/>
          <p:cNvSpPr txBox="1"/>
          <p:nvPr/>
        </p:nvSpPr>
        <p:spPr>
          <a:xfrm>
            <a:off x="201372" y="6553612"/>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19</a:t>
            </a:r>
            <a:endParaRPr lang="bg-BG" sz="900" b="1" dirty="0">
              <a:cs typeface="Arial" pitchFamily="34" charset="0"/>
            </a:endParaRPr>
          </a:p>
        </p:txBody>
      </p:sp>
      <p:pic>
        <p:nvPicPr>
          <p:cNvPr id="13" name="Picture 12" descr="C:\Users\user\Desktop\b_2-assembly\B2_12.jpg"/>
          <p:cNvPicPr>
            <a:picLocks noChangeAspect="1" noChangeArrowheads="1"/>
          </p:cNvPicPr>
          <p:nvPr/>
        </p:nvPicPr>
        <p:blipFill>
          <a:blip r:embed="rId5" cstate="print"/>
          <a:srcRect/>
          <a:stretch>
            <a:fillRect/>
          </a:stretch>
        </p:blipFill>
        <p:spPr bwMode="auto">
          <a:xfrm>
            <a:off x="5771775" y="290004"/>
            <a:ext cx="2786062" cy="1009650"/>
          </a:xfrm>
          <a:prstGeom prst="rect">
            <a:avLst/>
          </a:prstGeom>
          <a:noFill/>
        </p:spPr>
      </p:pic>
      <p:sp>
        <p:nvSpPr>
          <p:cNvPr id="14" name="Rectangle 13"/>
          <p:cNvSpPr/>
          <p:nvPr/>
        </p:nvSpPr>
        <p:spPr>
          <a:xfrm>
            <a:off x="5195711" y="73980"/>
            <a:ext cx="3960000" cy="230832"/>
          </a:xfrm>
          <a:prstGeom prst="rect">
            <a:avLst/>
          </a:prstGeom>
        </p:spPr>
        <p:txBody>
          <a:bodyPr>
            <a:spAutoFit/>
          </a:bodyPr>
          <a:lstStyle/>
          <a:p>
            <a:pPr algn="ctr"/>
            <a:r>
              <a:rPr lang="el-GR" sz="900" b="1" dirty="0"/>
              <a:t>Ζώνη ασφάλειας</a:t>
            </a:r>
            <a:endParaRPr lang="ru-RU" sz="900" b="1" dirty="0"/>
          </a:p>
        </p:txBody>
      </p:sp>
      <p:sp>
        <p:nvSpPr>
          <p:cNvPr id="15" name="Rectangle 14"/>
          <p:cNvSpPr/>
          <p:nvPr/>
        </p:nvSpPr>
        <p:spPr>
          <a:xfrm>
            <a:off x="4953579" y="1294506"/>
            <a:ext cx="3842531" cy="338554"/>
          </a:xfrm>
          <a:prstGeom prst="rect">
            <a:avLst/>
          </a:prstGeom>
        </p:spPr>
        <p:txBody>
          <a:bodyPr wrap="square">
            <a:spAutoFit/>
          </a:bodyPr>
          <a:lstStyle/>
          <a:p>
            <a:pPr algn="just"/>
            <a:r>
              <a:rPr lang="el-GR" sz="800" b="1" dirty="0"/>
              <a:t>Προσοχή</a:t>
            </a:r>
            <a:r>
              <a:rPr lang="el-GR" sz="800" dirty="0"/>
              <a:t>: Για περισσότερη ασφάλεια, να χρησιμοποιείτε πάντα τις ζώνες ασφαλείας και να υποβαστάζετε τη ζώνη ασφαλείας στη ζώνη ανάμεσα στα πόδια του παιδιού.</a:t>
            </a:r>
            <a:endParaRPr lang="en-US" sz="800" dirty="0"/>
          </a:p>
        </p:txBody>
      </p:sp>
      <p:sp>
        <p:nvSpPr>
          <p:cNvPr id="16" name="Rectangle 15"/>
          <p:cNvSpPr/>
          <p:nvPr/>
        </p:nvSpPr>
        <p:spPr>
          <a:xfrm>
            <a:off x="4953579" y="1674031"/>
            <a:ext cx="3960280" cy="4401205"/>
          </a:xfrm>
          <a:prstGeom prst="rect">
            <a:avLst/>
          </a:prstGeom>
        </p:spPr>
        <p:txBody>
          <a:bodyPr wrap="square">
            <a:spAutoFit/>
          </a:bodyPr>
          <a:lstStyle/>
          <a:p>
            <a:pPr algn="ctr"/>
            <a:r>
              <a:rPr lang="el-GR" sz="900" b="1" dirty="0"/>
              <a:t>V. ΟΔΗΓΙΑ ΓΙΑ ΤΗ ΣΥΝΤΗΡΗΣΗ ΚΑΙ ΤΗΝ ΠΡΟΛΗΨΗ</a:t>
            </a:r>
          </a:p>
          <a:p>
            <a:pPr algn="just"/>
            <a:r>
              <a:rPr lang="el-GR" sz="800" dirty="0"/>
              <a:t>1. Ελέγξτε τακτικά τα συστήματα κλειδώματος, τα φρένα, τις ζώνες ασφαλείας και τις πόρπες, τις αρθρώσεις και τους μηχανισμούς κλειδώματος για να βεβαιωθείτε ότι είναι ακέραια, δεν είναι φθαρμένα ή κατεστραμμένα.</a:t>
            </a:r>
          </a:p>
          <a:p>
            <a:pPr algn="just"/>
            <a:r>
              <a:rPr lang="el-GR" sz="800" dirty="0"/>
              <a:t>2. Εάν βρείτε χαλαρά, σκισμένα ή κατεστραμμένα εξαρτήματα, αυτά θα πρέπει να επισκευαστούν από εξουσιοδοτημένη υπηρεσία ή να αντικατασταθούν με πρωτότυπα ανταλλακτικά.  Διαφορετικά η εγγύησή του καροτσιού θα ακυρωθεί.</a:t>
            </a:r>
          </a:p>
          <a:p>
            <a:pPr algn="just"/>
            <a:r>
              <a:rPr lang="el-GR" sz="800" dirty="0"/>
              <a:t>3. Μην κάνετε τροποποιήσεις στη δομή και μην αντικαταστήστε τα φθαρμένα μέρη με μέρη που δεν είναι κατάλληλα και δεν είναι πρωτότυπα. Αυτό μπορεί να οδηγήσει σε δυσλειτουργία του καροτσιού και σε βλάβη για το παιδί σας. Και, επίσης, να ακυρώσει την εγγύηση του καροτσιού.</a:t>
            </a:r>
          </a:p>
          <a:p>
            <a:pPr algn="just"/>
            <a:r>
              <a:rPr lang="el-GR" sz="800" dirty="0"/>
              <a:t>4. Για να καθαρίσετε την ταπετσαρία, τα μολυσμένα πλαστικά ή μεταλλικά μέρη του προϊόντος, χρησιμοποιήστε ένα μαλακό βαμβακερό πανί ή σφουγγάρι βρεγμένο με νερό.</a:t>
            </a:r>
          </a:p>
          <a:p>
            <a:pPr algn="just"/>
            <a:r>
              <a:rPr lang="el-GR" sz="800" dirty="0"/>
              <a:t>5. Ποτέ μην καθαρίζετε με καθαριστικά που περιέχουν λειαντικά σωματίδια, αμμωνία, χλωρίνη ή οινόπνευμα. ΜΗΝ πλένετε στο πλυντήριο τα αποσπώμενα μέρη και εξαρτήματα – την τέντα κτλ., επειδή αυτό μπορεί να οδηγήσει στη βλάβη τους. Διαφορετικά η εγγύησή θα ακυρωθεί.</a:t>
            </a:r>
          </a:p>
          <a:p>
            <a:pPr algn="just"/>
            <a:r>
              <a:rPr lang="el-GR" sz="800" dirty="0"/>
              <a:t>6. Πάντα μετά από καθαρισμό αφήστε το καρότσι να στεγνώσει εντελώς, στη συνέχεια, το χρησιμοποιήσετε ή το αποθηκεύστε.</a:t>
            </a:r>
          </a:p>
          <a:p>
            <a:pPr algn="just"/>
            <a:r>
              <a:rPr lang="el-GR" sz="800" dirty="0"/>
              <a:t>7. Διατηρήστε το καρότσι σε κλεισμένο χώρο. Οι επιδράσεις του περιβάλλοντος – ο αέρας της θάλασσας, πασπαλισμένοι αλάτι δρόμοι, όξινες βροχές και άλλα, καθώς και η διατήρηση στο ύπαιθρο προκαλούν διάβρωση.</a:t>
            </a:r>
          </a:p>
          <a:p>
            <a:pPr algn="just"/>
            <a:r>
              <a:rPr lang="el-GR" sz="800" dirty="0"/>
              <a:t>8. Μην αποθηκεύετε το καρότσι σε υγρό περιβάλλον. Σε περίπτωση που έχετε χρησιμοποιήσει το καρότσι σε υγρό περιβάλλον, θα πρέπει να το ξεδιπλώσετε, να το στεγνώσετε με ένα στεγνό πανί και να το αφήσετε να στεγνώσει εντελώς φυσικά.  Είναι δυνατόν να εμφανιστεί μούχλα στο καρότσι, εάν το αποθηκεύσετε υγρό.</a:t>
            </a:r>
          </a:p>
          <a:p>
            <a:pPr algn="just"/>
            <a:r>
              <a:rPr lang="el-GR" sz="800" dirty="0"/>
              <a:t>9. Η υπερβολική έκθεση στον ήλιο συμβάλλει στην ταχεία γήρανση των πλαστικών μερών και στο ξεθώριασμα του υφάσματος.</a:t>
            </a:r>
          </a:p>
          <a:p>
            <a:pPr algn="just"/>
            <a:r>
              <a:rPr lang="el-GR" sz="800" dirty="0"/>
              <a:t>10. Μην τοποθετείτε άλλα αντικείμενα πάνω στο καρότσι - τσάντες με τις αποσκευές και τα ψώνια, τσάντες κτλ, όταν το χρησιμοποιείτε ή το αποθηκεύετε, επειδή αυτό μπορεί να το καταστρέψει και να προκαλέσει τραυματισμό του παιδιού σε αυτό. Σε μη τήρηση αυτής της οδηγίας, η εγγύηση ακυρώνεται.</a:t>
            </a:r>
          </a:p>
          <a:p>
            <a:pPr algn="just"/>
            <a:endParaRPr lang="en-US" sz="800" dirty="0" smtClean="0"/>
          </a:p>
          <a:p>
            <a:pPr algn="just"/>
            <a:endParaRPr lang="bg-BG" sz="800" dirty="0" smtClean="0">
              <a:solidFill>
                <a:prstClr val="black"/>
              </a:solidFill>
            </a:endParaRPr>
          </a:p>
        </p:txBody>
      </p:sp>
      <p:sp>
        <p:nvSpPr>
          <p:cNvPr id="17" name="TextBox 16"/>
          <p:cNvSpPr txBox="1"/>
          <p:nvPr/>
        </p:nvSpPr>
        <p:spPr>
          <a:xfrm>
            <a:off x="4824289" y="5873890"/>
            <a:ext cx="2429400" cy="923330"/>
          </a:xfrm>
          <a:prstGeom prst="rect">
            <a:avLst/>
          </a:prstGeom>
          <a:noFill/>
        </p:spPr>
        <p:txBody>
          <a:bodyPr wrap="square" rtlCol="0">
            <a:spAutoFit/>
          </a:bodyPr>
          <a:lstStyle/>
          <a:p>
            <a:pPr algn="ctr"/>
            <a:r>
              <a:rPr lang="el-GR" sz="900" b="1" dirty="0">
                <a:cs typeface="Arial" pitchFamily="34" charset="0"/>
              </a:rPr>
              <a:t>Εισαγωγέας: Moni Trade Ltd </a:t>
            </a:r>
          </a:p>
          <a:p>
            <a:pPr algn="ctr"/>
            <a:r>
              <a:rPr lang="el-GR" sz="900" b="1" dirty="0">
                <a:cs typeface="Arial" pitchFamily="34" charset="0"/>
              </a:rPr>
              <a:t>Διεύθυνση: πόλη Σόφια, συνοικισμός Trebich - αγροκτήματος</a:t>
            </a:r>
          </a:p>
          <a:p>
            <a:pPr algn="ctr"/>
            <a:r>
              <a:rPr lang="el-GR" sz="900" b="1" dirty="0">
                <a:cs typeface="Arial" pitchFamily="34" charset="0"/>
              </a:rPr>
              <a:t>Τηλέφωνο επικοινωνίας: 02 / 936 07 90 ; φαξ: 02/ 936 07 95</a:t>
            </a:r>
          </a:p>
          <a:p>
            <a:pPr algn="ctr"/>
            <a:r>
              <a:rPr lang="el-GR" sz="900" b="1" dirty="0">
                <a:cs typeface="Arial" pitchFamily="34" charset="0"/>
              </a:rPr>
              <a:t>www.moni.bg</a:t>
            </a:r>
          </a:p>
        </p:txBody>
      </p:sp>
      <p:sp>
        <p:nvSpPr>
          <p:cNvPr id="18" name="TextBox 17"/>
          <p:cNvSpPr txBox="1"/>
          <p:nvPr/>
        </p:nvSpPr>
        <p:spPr>
          <a:xfrm>
            <a:off x="8616110" y="6553612"/>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20</a:t>
            </a:r>
            <a:endParaRPr lang="bg-BG" sz="900" b="1" dirty="0">
              <a:cs typeface="Arial" pitchFamily="34" charset="0"/>
            </a:endParaRPr>
          </a:p>
        </p:txBody>
      </p:sp>
      <p:pic>
        <p:nvPicPr>
          <p:cNvPr id="19" name="Picture 3" descr="C:\Users\user\Desktop\black moni version_2015.jpg"/>
          <p:cNvPicPr>
            <a:picLocks noChangeAspect="1" noChangeArrowheads="1"/>
          </p:cNvPicPr>
          <p:nvPr/>
        </p:nvPicPr>
        <p:blipFill>
          <a:blip r:embed="rId6" cstate="print"/>
          <a:srcRect/>
          <a:stretch>
            <a:fillRect/>
          </a:stretch>
        </p:blipFill>
        <p:spPr bwMode="auto">
          <a:xfrm>
            <a:off x="7402176" y="5734844"/>
            <a:ext cx="818768" cy="818768"/>
          </a:xfrm>
          <a:prstGeom prst="rect">
            <a:avLst/>
          </a:prstGeom>
          <a:noFill/>
        </p:spPr>
      </p:pic>
    </p:spTree>
    <p:extLst>
      <p:ext uri="{BB962C8B-B14F-4D97-AF65-F5344CB8AC3E}">
        <p14:creationId xmlns:p14="http://schemas.microsoft.com/office/powerpoint/2010/main" val="130219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032" y="217185"/>
            <a:ext cx="3960000" cy="2185214"/>
          </a:xfrm>
          <a:prstGeom prst="rect">
            <a:avLst/>
          </a:prstGeom>
        </p:spPr>
        <p:txBody>
          <a:bodyPr wrap="square">
            <a:spAutoFit/>
          </a:bodyPr>
          <a:lstStyle/>
          <a:p>
            <a:pPr algn="just"/>
            <a:r>
              <a:rPr lang="ru-RU" sz="800" dirty="0" smtClean="0"/>
              <a:t>Тази количка е подходяща за деца на възраст от 6 до 36 месеца с максимално тегло до 15 кг. Пет-точков колан осигурява безопасност на детето. Положенията на облегалката за гръбчето на детето, и на сенника се регулират.</a:t>
            </a:r>
          </a:p>
          <a:p>
            <a:pPr algn="just"/>
            <a:r>
              <a:rPr lang="ru-RU" sz="800" dirty="0" smtClean="0"/>
              <a:t>Предпазителят може да се сваля по желание. </a:t>
            </a:r>
          </a:p>
          <a:p>
            <a:pPr algn="just"/>
            <a:r>
              <a:rPr lang="ru-RU" sz="800" dirty="0" smtClean="0"/>
              <a:t>Количката е произведена в съответствие с изискванията на Европейски стандарт EN 1888:201</a:t>
            </a:r>
            <a:r>
              <a:rPr lang="en-US" sz="800" dirty="0" smtClean="0"/>
              <a:t>8</a:t>
            </a:r>
            <a:r>
              <a:rPr lang="ru-RU" sz="800" dirty="0" smtClean="0"/>
              <a:t> - „Предмети за отглеждане на малки деца. Изисквания за безопасност и методи на изпитване“.</a:t>
            </a:r>
          </a:p>
          <a:p>
            <a:pPr algn="just"/>
            <a:r>
              <a:rPr lang="ru-RU" sz="800" dirty="0" smtClean="0"/>
              <a:t>ВНИМАНИЕ! Вашето дете ще бъде максимално </a:t>
            </a:r>
            <a:r>
              <a:rPr lang="ru-RU" sz="800" dirty="0" err="1" smtClean="0"/>
              <a:t>защитено</a:t>
            </a:r>
            <a:r>
              <a:rPr lang="ru-RU" sz="800" dirty="0" smtClean="0"/>
              <a:t> при условие, че спазвате указанията и препоръките от инструкцията! Обърнете внимание на предупрежденията и </a:t>
            </a:r>
            <a:r>
              <a:rPr lang="ru-RU" sz="800" dirty="0" err="1" smtClean="0"/>
              <a:t>осигурете</a:t>
            </a:r>
            <a:r>
              <a:rPr lang="ru-RU" sz="800" dirty="0" smtClean="0"/>
              <a:t> всички </a:t>
            </a:r>
            <a:r>
              <a:rPr lang="ru-RU" sz="800" dirty="0" err="1" smtClean="0"/>
              <a:t>необходими</a:t>
            </a:r>
            <a:r>
              <a:rPr lang="ru-RU" sz="800" dirty="0" smtClean="0"/>
              <a:t> предпазни мерки, за да предотвратите риска от нараняване или увреждане на детето и да осигурите </a:t>
            </a:r>
            <a:r>
              <a:rPr lang="ru-RU" sz="800" dirty="0" err="1" smtClean="0"/>
              <a:t>неговата</a:t>
            </a:r>
            <a:r>
              <a:rPr lang="ru-RU" sz="800" dirty="0" smtClean="0"/>
              <a:t> безопасност! Вие носите </a:t>
            </a:r>
            <a:r>
              <a:rPr lang="ru-RU" sz="800" dirty="0" err="1" smtClean="0"/>
              <a:t>отговорност</a:t>
            </a:r>
            <a:r>
              <a:rPr lang="ru-RU" sz="800" dirty="0" smtClean="0"/>
              <a:t> за безопасността на детето, ако не спазвате и не се </a:t>
            </a:r>
            <a:r>
              <a:rPr lang="ru-RU" sz="800" dirty="0" err="1" smtClean="0"/>
              <a:t>съобразявате</a:t>
            </a:r>
            <a:r>
              <a:rPr lang="ru-RU" sz="800" dirty="0" smtClean="0"/>
              <a:t> с тези указания и препоръки! Уверете се, че всеки, който ползва количката, е </a:t>
            </a:r>
            <a:r>
              <a:rPr lang="ru-RU" sz="800" dirty="0" err="1" smtClean="0"/>
              <a:t>запознат</a:t>
            </a:r>
            <a:r>
              <a:rPr lang="ru-RU" sz="800" dirty="0" smtClean="0"/>
              <a:t> с инструкцията и я </a:t>
            </a:r>
            <a:r>
              <a:rPr lang="ru-RU" sz="800" dirty="0" err="1" smtClean="0"/>
              <a:t>спазва</a:t>
            </a:r>
            <a:r>
              <a:rPr lang="ru-RU" sz="800" dirty="0" smtClean="0"/>
              <a:t>. Не използвайте части или аксесоари за количката, които не са одобрени от производителя или дистрибутора, защото това може да изложи на риск Вашето дете и да доведе до анулиране на гаранцията на количката.</a:t>
            </a:r>
            <a:endParaRPr lang="en-US" sz="800" dirty="0" smtClean="0"/>
          </a:p>
        </p:txBody>
      </p:sp>
      <p:sp>
        <p:nvSpPr>
          <p:cNvPr id="5" name="Rectangle 4"/>
          <p:cNvSpPr/>
          <p:nvPr/>
        </p:nvSpPr>
        <p:spPr>
          <a:xfrm>
            <a:off x="248150" y="2212543"/>
            <a:ext cx="3960000" cy="253916"/>
          </a:xfrm>
          <a:prstGeom prst="rect">
            <a:avLst/>
          </a:prstGeom>
        </p:spPr>
        <p:txBody>
          <a:bodyPr wrap="square">
            <a:spAutoFit/>
          </a:bodyPr>
          <a:lstStyle/>
          <a:p>
            <a:pPr algn="ctr"/>
            <a:r>
              <a:rPr lang="ru-RU" sz="1050" b="1" dirty="0" smtClean="0"/>
              <a:t>I. ПРЕДУПРЕЖДЕНИЯ ЗА БЕЗОПАСНА УПОТРЕБА</a:t>
            </a:r>
            <a:endParaRPr lang="ru-RU" sz="1050" b="1" dirty="0"/>
          </a:p>
        </p:txBody>
      </p:sp>
      <p:sp>
        <p:nvSpPr>
          <p:cNvPr id="6" name="Rectangle 5"/>
          <p:cNvSpPr/>
          <p:nvPr/>
        </p:nvSpPr>
        <p:spPr>
          <a:xfrm>
            <a:off x="168096" y="2339501"/>
            <a:ext cx="3960000" cy="4278094"/>
          </a:xfrm>
          <a:prstGeom prst="rect">
            <a:avLst/>
          </a:prstGeom>
        </p:spPr>
        <p:txBody>
          <a:bodyPr>
            <a:spAutoFit/>
          </a:bodyPr>
          <a:lstStyle/>
          <a:p>
            <a:pPr algn="just"/>
            <a:r>
              <a:rPr lang="ru-RU" sz="800" dirty="0" smtClean="0"/>
              <a:t>ВНИМАНИЕ: </a:t>
            </a:r>
          </a:p>
          <a:p>
            <a:pPr algn="just"/>
            <a:r>
              <a:rPr lang="ru-RU" sz="800" dirty="0" smtClean="0"/>
              <a:t>01. </a:t>
            </a:r>
            <a:r>
              <a:rPr lang="bg-BG" sz="800" dirty="0"/>
              <a:t>П</a:t>
            </a:r>
            <a:r>
              <a:rPr lang="ru-RU" sz="800" dirty="0" smtClean="0"/>
              <a:t>рочетете внимателно тези инструкции преди употреба на продукта, за да осигурите правилното използване на количката и ги запазете за бъдеща справка. </a:t>
            </a:r>
          </a:p>
          <a:p>
            <a:pPr algn="just"/>
            <a:r>
              <a:rPr lang="ru-RU" sz="800" dirty="0" smtClean="0"/>
              <a:t>02. Не оставяйте детето без надзор, докато е в количката.</a:t>
            </a:r>
          </a:p>
          <a:p>
            <a:pPr algn="just"/>
            <a:r>
              <a:rPr lang="ru-RU" sz="800" dirty="0" smtClean="0"/>
              <a:t>03. Преди употреба се уверете, че всички </a:t>
            </a:r>
            <a:r>
              <a:rPr lang="ru-RU" sz="800" dirty="0" err="1" smtClean="0"/>
              <a:t>блокиращи</a:t>
            </a:r>
            <a:r>
              <a:rPr lang="ru-RU" sz="800" dirty="0" smtClean="0"/>
              <a:t> приспособления са включени.</a:t>
            </a:r>
          </a:p>
          <a:p>
            <a:pPr algn="just"/>
            <a:r>
              <a:rPr lang="ru-RU" sz="800" dirty="0" smtClean="0"/>
              <a:t>04. За да избегнете нараняване се уверете, че детето е на разстояние при </a:t>
            </a:r>
            <a:r>
              <a:rPr lang="ru-RU" sz="800" dirty="0" err="1" smtClean="0"/>
              <a:t>разгъване</a:t>
            </a:r>
            <a:r>
              <a:rPr lang="ru-RU" sz="800" dirty="0" smtClean="0"/>
              <a:t> и сгъване на този продукт.</a:t>
            </a:r>
          </a:p>
          <a:p>
            <a:pPr algn="just"/>
            <a:r>
              <a:rPr lang="ru-RU" sz="800" dirty="0" smtClean="0"/>
              <a:t>05. След като детето започне да самостоятелно да </a:t>
            </a:r>
            <a:r>
              <a:rPr lang="ru-RU" sz="800" dirty="0" err="1" smtClean="0"/>
              <a:t>сяда</a:t>
            </a:r>
            <a:r>
              <a:rPr lang="ru-RU" sz="800" dirty="0" smtClean="0"/>
              <a:t> в изправено положение винаги използвайте предпазен колан.</a:t>
            </a:r>
          </a:p>
          <a:p>
            <a:pPr algn="just"/>
            <a:r>
              <a:rPr lang="ru-RU" sz="800" dirty="0" smtClean="0"/>
              <a:t>06. Не оставяйте детето да си играе с този продукт.</a:t>
            </a:r>
          </a:p>
          <a:p>
            <a:pPr algn="just"/>
            <a:r>
              <a:rPr lang="ru-RU" sz="800" dirty="0" smtClean="0"/>
              <a:t>07. Към количката използвайте само аксесоари, които са одобрени или препоръчани от вносителя. </a:t>
            </a:r>
          </a:p>
          <a:p>
            <a:pPr algn="just"/>
            <a:r>
              <a:rPr lang="ru-RU" sz="800" dirty="0" smtClean="0"/>
              <a:t>08. Количката е предназначена за ползване от едно дете, не позволявайте на две или повече деца да се возят в нея.</a:t>
            </a:r>
          </a:p>
          <a:p>
            <a:pPr algn="just"/>
            <a:r>
              <a:rPr lang="ru-RU" sz="800" dirty="0" smtClean="0"/>
              <a:t>09. Максималното натоварване на коша за багаж не трябва да надвишава 2 кг. Не претоварвайте коша за багаж и не го използвайте за возене на деца в него. Ако не спазвате тези указания, се анулира гаранцията на количката. </a:t>
            </a:r>
          </a:p>
          <a:p>
            <a:pPr algn="just"/>
            <a:r>
              <a:rPr lang="ru-RU" sz="800" dirty="0" smtClean="0"/>
              <a:t>10. Преди да поставите детето в количката се уверете, че е напълно разгъната и всички заключващи механизми са задействани, за да предотвратите нараняване на детето от внезапно сгъване. </a:t>
            </a:r>
          </a:p>
          <a:p>
            <a:pPr algn="just"/>
            <a:r>
              <a:rPr lang="ru-RU" sz="800" dirty="0" smtClean="0"/>
              <a:t>11. Пускайте спирачката преди да сложите или да извадите детето от количката. </a:t>
            </a:r>
          </a:p>
          <a:p>
            <a:pPr algn="just"/>
            <a:r>
              <a:rPr lang="ru-RU" sz="800" dirty="0" smtClean="0"/>
              <a:t>12. Всеки товар, закачен на дръжката, предпазителя, облегалката на гърба или отстрани на количката ще се отрази на стабилността й. Не претоварвайте количката. В противен случай тя може да се обърне и детето да се нарани. </a:t>
            </a:r>
          </a:p>
          <a:p>
            <a:pPr algn="just"/>
            <a:r>
              <a:rPr lang="ru-RU" sz="800" dirty="0" smtClean="0"/>
              <a:t>13. Преди употреба проверявайте дали количката е правилно разгъната, дали всички части са в изправност и са фиксирани правилно в избраното положение. Прекратете използването, ако има износени или разхлабени съединения, повредени или</a:t>
            </a:r>
            <a:r>
              <a:rPr lang="en-US" sz="800" dirty="0" smtClean="0"/>
              <a:t> </a:t>
            </a:r>
            <a:r>
              <a:rPr lang="ru-RU" sz="800" dirty="0" smtClean="0"/>
              <a:t>липсващи части. </a:t>
            </a:r>
          </a:p>
          <a:p>
            <a:pPr algn="just"/>
            <a:r>
              <a:rPr lang="ru-RU" sz="800" dirty="0" smtClean="0"/>
              <a:t>14. Не използвайте количката, докато спортувате - тичате, карате ролери или се пързаляте. </a:t>
            </a:r>
          </a:p>
          <a:p>
            <a:pPr algn="just"/>
            <a:r>
              <a:rPr lang="ru-RU" sz="800" dirty="0" smtClean="0"/>
              <a:t>15. Никога не поставяйте възглавничка или матраче, по-дебело от 25 мм в количката. </a:t>
            </a:r>
          </a:p>
          <a:p>
            <a:pPr algn="just"/>
            <a:r>
              <a:rPr lang="ru-RU" sz="800" dirty="0" smtClean="0"/>
              <a:t>16. Винаги закрепяйте колана между крачетата към колана през кръстчето, за максимална защита и безопасност! Винаги проверявайте дали коланите са поставени преди да използвате количката. </a:t>
            </a:r>
          </a:p>
        </p:txBody>
      </p:sp>
      <p:sp>
        <p:nvSpPr>
          <p:cNvPr id="17" name="TextBox 16"/>
          <p:cNvSpPr txBox="1"/>
          <p:nvPr/>
        </p:nvSpPr>
        <p:spPr>
          <a:xfrm>
            <a:off x="168096" y="6600011"/>
            <a:ext cx="360000" cy="180000"/>
          </a:xfrm>
          <a:prstGeom prst="roundRect">
            <a:avLst/>
          </a:prstGeom>
          <a:noFill/>
          <a:ln w="19050">
            <a:solidFill>
              <a:schemeClr val="tx1"/>
            </a:solidFill>
          </a:ln>
        </p:spPr>
        <p:txBody>
          <a:bodyPr wrap="square" rtlCol="0" anchor="ctr">
            <a:spAutoFit/>
          </a:bodyPr>
          <a:lstStyle/>
          <a:p>
            <a:pPr algn="ctr"/>
            <a:r>
              <a:rPr lang="bg-BG" sz="900" b="1" dirty="0" smtClean="0">
                <a:cs typeface="Arial" pitchFamily="34" charset="0"/>
              </a:rPr>
              <a:t>2</a:t>
            </a:r>
            <a:endParaRPr lang="bg-BG" sz="900" b="1" dirty="0">
              <a:cs typeface="Arial" pitchFamily="34" charset="0"/>
            </a:endParaRPr>
          </a:p>
        </p:txBody>
      </p:sp>
      <p:sp>
        <p:nvSpPr>
          <p:cNvPr id="21" name="TextBox 20"/>
          <p:cNvSpPr txBox="1"/>
          <p:nvPr/>
        </p:nvSpPr>
        <p:spPr>
          <a:xfrm>
            <a:off x="50150" y="30309"/>
            <a:ext cx="396000" cy="216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BG</a:t>
            </a:r>
          </a:p>
        </p:txBody>
      </p:sp>
      <p:sp>
        <p:nvSpPr>
          <p:cNvPr id="11" name="TextBox 10"/>
          <p:cNvSpPr txBox="1"/>
          <p:nvPr/>
        </p:nvSpPr>
        <p:spPr>
          <a:xfrm>
            <a:off x="8604488" y="6588646"/>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37</a:t>
            </a:r>
            <a:endParaRPr lang="bg-BG" sz="900" b="1" dirty="0">
              <a:cs typeface="Arial" pitchFamily="34" charset="0"/>
            </a:endParaRPr>
          </a:p>
        </p:txBody>
      </p:sp>
      <p:pic>
        <p:nvPicPr>
          <p:cNvPr id="12" name="Picture 4" descr="C:\Users\user\Desktop\b_2-assembly\b2_10.jpg"/>
          <p:cNvPicPr>
            <a:picLocks noChangeAspect="1" noChangeArrowheads="1"/>
          </p:cNvPicPr>
          <p:nvPr/>
        </p:nvPicPr>
        <p:blipFill>
          <a:blip r:embed="rId2" cstate="print"/>
          <a:srcRect/>
          <a:stretch>
            <a:fillRect/>
          </a:stretch>
        </p:blipFill>
        <p:spPr bwMode="auto">
          <a:xfrm>
            <a:off x="5400432" y="664773"/>
            <a:ext cx="3060000" cy="1164264"/>
          </a:xfrm>
          <a:prstGeom prst="rect">
            <a:avLst/>
          </a:prstGeom>
          <a:noFill/>
        </p:spPr>
      </p:pic>
      <p:graphicFrame>
        <p:nvGraphicFramePr>
          <p:cNvPr id="13" name="Table 12"/>
          <p:cNvGraphicFramePr>
            <a:graphicFrameLocks noGrp="1"/>
          </p:cNvGraphicFramePr>
          <p:nvPr>
            <p:extLst>
              <p:ext uri="{D42A27DB-BD31-4B8C-83A1-F6EECF244321}">
                <p14:modId xmlns:p14="http://schemas.microsoft.com/office/powerpoint/2010/main" val="2128408846"/>
              </p:ext>
            </p:extLst>
          </p:nvPr>
        </p:nvGraphicFramePr>
        <p:xfrm>
          <a:off x="5076056" y="88709"/>
          <a:ext cx="3816424" cy="300168"/>
        </p:xfrm>
        <a:graphic>
          <a:graphicData uri="http://schemas.openxmlformats.org/drawingml/2006/table">
            <a:tbl>
              <a:tblPr firstRow="1" bandRow="1">
                <a:tableStyleId>{5940675A-B579-460E-94D1-54222C63F5DA}</a:tableStyleId>
              </a:tblPr>
              <a:tblGrid>
                <a:gridCol w="3816424">
                  <a:extLst>
                    <a:ext uri="{9D8B030D-6E8A-4147-A177-3AD203B41FA5}">
                      <a16:colId xmlns:a16="http://schemas.microsoft.com/office/drawing/2014/main" val="20000"/>
                    </a:ext>
                  </a:extLst>
                </a:gridCol>
              </a:tblGrid>
              <a:tr h="300168">
                <a:tc>
                  <a:txBody>
                    <a:bodyPr/>
                    <a:lstStyle/>
                    <a:p>
                      <a:r>
                        <a:rPr lang="en-US" sz="800" b="1" dirty="0" err="1" smtClean="0"/>
                        <a:t>Pažnja</a:t>
                      </a:r>
                      <a:r>
                        <a:rPr lang="en-US" sz="800" b="1" dirty="0" smtClean="0"/>
                        <a:t>: </a:t>
                      </a:r>
                      <a:r>
                        <a:rPr lang="en-US" sz="800" b="0" dirty="0" err="1" smtClean="0"/>
                        <a:t>Povucite</a:t>
                      </a:r>
                      <a:r>
                        <a:rPr lang="en-US" sz="800" b="0" dirty="0" smtClean="0"/>
                        <a:t> </a:t>
                      </a:r>
                      <a:r>
                        <a:rPr lang="en-US" sz="800" b="0" dirty="0" err="1" smtClean="0"/>
                        <a:t>prednji</a:t>
                      </a:r>
                      <a:r>
                        <a:rPr lang="en-US" sz="800" b="0" dirty="0" smtClean="0"/>
                        <a:t> </a:t>
                      </a:r>
                      <a:r>
                        <a:rPr lang="en-US" sz="800" b="0" dirty="0" err="1" smtClean="0"/>
                        <a:t>naslon</a:t>
                      </a:r>
                      <a:r>
                        <a:rPr lang="en-US" sz="800" b="0" dirty="0" smtClean="0"/>
                        <a:t> </a:t>
                      </a:r>
                      <a:r>
                        <a:rPr lang="en-US" sz="800" b="0" dirty="0" err="1" smtClean="0"/>
                        <a:t>za</a:t>
                      </a:r>
                      <a:r>
                        <a:rPr lang="en-US" sz="800" b="0" dirty="0" smtClean="0"/>
                        <a:t> </a:t>
                      </a:r>
                      <a:r>
                        <a:rPr lang="en-US" sz="800" b="0" dirty="0" err="1" smtClean="0"/>
                        <a:t>ruku</a:t>
                      </a:r>
                      <a:r>
                        <a:rPr lang="en-US" sz="800" b="0" dirty="0" smtClean="0"/>
                        <a:t> da se </a:t>
                      </a:r>
                      <a:r>
                        <a:rPr lang="en-US" sz="800" b="0" dirty="0" err="1" smtClean="0"/>
                        <a:t>uverite</a:t>
                      </a:r>
                      <a:r>
                        <a:rPr lang="en-US" sz="800" b="0" dirty="0" smtClean="0"/>
                        <a:t> da je </a:t>
                      </a:r>
                      <a:r>
                        <a:rPr lang="en-US" sz="800" b="0" dirty="0" err="1" smtClean="0"/>
                        <a:t>stabilno</a:t>
                      </a:r>
                      <a:r>
                        <a:rPr lang="en-US" sz="800" b="0" dirty="0" smtClean="0"/>
                        <a:t> </a:t>
                      </a:r>
                      <a:r>
                        <a:rPr lang="en-US" sz="800" b="0" dirty="0" err="1" smtClean="0"/>
                        <a:t>montiran</a:t>
                      </a:r>
                      <a:r>
                        <a:rPr lang="en-US" sz="800" b="0" dirty="0" smtClean="0"/>
                        <a:t>. </a:t>
                      </a:r>
                      <a:endParaRPr lang="bg-BG" sz="800" b="0" dirty="0"/>
                    </a:p>
                  </a:txBody>
                  <a:tcPr/>
                </a:tc>
                <a:extLst>
                  <a:ext uri="{0D108BD9-81ED-4DB2-BD59-A6C34878D82A}">
                    <a16:rowId xmlns:a16="http://schemas.microsoft.com/office/drawing/2014/main" val="10000"/>
                  </a:ext>
                </a:extLst>
              </a:tr>
            </a:tbl>
          </a:graphicData>
        </a:graphic>
      </p:graphicFrame>
      <p:sp>
        <p:nvSpPr>
          <p:cNvPr id="14" name="TextBox 13"/>
          <p:cNvSpPr txBox="1"/>
          <p:nvPr/>
        </p:nvSpPr>
        <p:spPr>
          <a:xfrm>
            <a:off x="5562280" y="416593"/>
            <a:ext cx="2736304" cy="246221"/>
          </a:xfrm>
          <a:prstGeom prst="rect">
            <a:avLst/>
          </a:prstGeom>
          <a:noFill/>
        </p:spPr>
        <p:txBody>
          <a:bodyPr wrap="square" rtlCol="0">
            <a:spAutoFit/>
          </a:bodyPr>
          <a:lstStyle/>
          <a:p>
            <a:pPr algn="ctr"/>
            <a:r>
              <a:rPr lang="en-US" sz="1000" b="1" dirty="0" err="1"/>
              <a:t>Koraci</a:t>
            </a:r>
            <a:r>
              <a:rPr lang="en-US" sz="1000" b="1" dirty="0"/>
              <a:t> </a:t>
            </a:r>
            <a:r>
              <a:rPr lang="en-US" sz="1000" b="1" dirty="0" err="1"/>
              <a:t>za</a:t>
            </a:r>
            <a:r>
              <a:rPr lang="en-US" sz="1000" b="1" dirty="0"/>
              <a:t> </a:t>
            </a:r>
            <a:r>
              <a:rPr lang="en-US" sz="1000" b="1" dirty="0" err="1"/>
              <a:t>sklapanje</a:t>
            </a:r>
            <a:r>
              <a:rPr lang="en-US" sz="1000" b="1" dirty="0"/>
              <a:t> </a:t>
            </a:r>
            <a:r>
              <a:rPr lang="en-US" sz="1000" b="1" dirty="0" err="1"/>
              <a:t>kolica</a:t>
            </a:r>
            <a:endParaRPr lang="bg-BG" sz="1000" b="1" dirty="0"/>
          </a:p>
        </p:txBody>
      </p:sp>
      <p:sp>
        <p:nvSpPr>
          <p:cNvPr id="15" name="TextBox 14"/>
          <p:cNvSpPr txBox="1"/>
          <p:nvPr/>
        </p:nvSpPr>
        <p:spPr>
          <a:xfrm>
            <a:off x="5328592" y="1816901"/>
            <a:ext cx="1835696" cy="338554"/>
          </a:xfrm>
          <a:prstGeom prst="rect">
            <a:avLst/>
          </a:prstGeom>
          <a:noFill/>
        </p:spPr>
        <p:txBody>
          <a:bodyPr wrap="square" rtlCol="0">
            <a:spAutoFit/>
          </a:bodyPr>
          <a:lstStyle/>
          <a:p>
            <a:r>
              <a:rPr lang="en-US" sz="800" dirty="0"/>
              <a:t>(1) </a:t>
            </a:r>
            <a:r>
              <a:rPr lang="en-US" sz="800" dirty="0" err="1"/>
              <a:t>Za</a:t>
            </a:r>
            <a:r>
              <a:rPr lang="en-US" sz="800" dirty="0"/>
              <a:t> </a:t>
            </a:r>
            <a:r>
              <a:rPr lang="en-US" sz="800" dirty="0" err="1"/>
              <a:t>sklapanje</a:t>
            </a:r>
            <a:r>
              <a:rPr lang="en-US" sz="800" dirty="0"/>
              <a:t> </a:t>
            </a:r>
            <a:r>
              <a:rPr lang="en-US" sz="800" dirty="0" err="1"/>
              <a:t>tende</a:t>
            </a:r>
            <a:r>
              <a:rPr lang="en-US" sz="800" dirty="0"/>
              <a:t> </a:t>
            </a:r>
            <a:r>
              <a:rPr lang="en-US" sz="800" dirty="0" err="1"/>
              <a:t>povucite</a:t>
            </a:r>
            <a:r>
              <a:rPr lang="en-US" sz="800" dirty="0"/>
              <a:t> regulator.</a:t>
            </a:r>
            <a:endParaRPr lang="bg-BG" sz="800" dirty="0"/>
          </a:p>
        </p:txBody>
      </p:sp>
      <p:sp>
        <p:nvSpPr>
          <p:cNvPr id="16" name="TextBox 15"/>
          <p:cNvSpPr txBox="1"/>
          <p:nvPr/>
        </p:nvSpPr>
        <p:spPr>
          <a:xfrm>
            <a:off x="7020272" y="1816901"/>
            <a:ext cx="2016224" cy="215444"/>
          </a:xfrm>
          <a:prstGeom prst="rect">
            <a:avLst/>
          </a:prstGeom>
          <a:noFill/>
        </p:spPr>
        <p:txBody>
          <a:bodyPr wrap="square" rtlCol="0">
            <a:spAutoFit/>
          </a:bodyPr>
          <a:lstStyle/>
          <a:p>
            <a:r>
              <a:rPr lang="en-US" sz="800" dirty="0"/>
              <a:t>(2) </a:t>
            </a:r>
            <a:r>
              <a:rPr lang="en-US" sz="800" dirty="0" err="1"/>
              <a:t>Povucite</a:t>
            </a:r>
            <a:r>
              <a:rPr lang="en-US" sz="800" dirty="0"/>
              <a:t> </a:t>
            </a:r>
            <a:r>
              <a:rPr lang="en-US" sz="800" dirty="0" err="1"/>
              <a:t>dve</a:t>
            </a:r>
            <a:r>
              <a:rPr lang="en-US" sz="800" dirty="0"/>
              <a:t> </a:t>
            </a:r>
            <a:r>
              <a:rPr lang="en-US" sz="800" dirty="0" err="1"/>
              <a:t>sigurnosne</a:t>
            </a:r>
            <a:r>
              <a:rPr lang="en-US" sz="800" dirty="0"/>
              <a:t> brave</a:t>
            </a:r>
            <a:endParaRPr lang="bg-BG" sz="800" dirty="0" smtClean="0"/>
          </a:p>
        </p:txBody>
      </p:sp>
      <p:sp>
        <p:nvSpPr>
          <p:cNvPr id="18" name="Rectangle 17"/>
          <p:cNvSpPr/>
          <p:nvPr/>
        </p:nvSpPr>
        <p:spPr>
          <a:xfrm>
            <a:off x="5004488" y="3689109"/>
            <a:ext cx="3960000" cy="338554"/>
          </a:xfrm>
          <a:prstGeom prst="rect">
            <a:avLst/>
          </a:prstGeom>
        </p:spPr>
        <p:txBody>
          <a:bodyPr wrap="square">
            <a:spAutoFit/>
          </a:bodyPr>
          <a:lstStyle/>
          <a:p>
            <a:r>
              <a:rPr lang="en-US" sz="800" dirty="0"/>
              <a:t>3. </a:t>
            </a:r>
            <a:r>
              <a:rPr lang="en-US" sz="800" dirty="0" err="1"/>
              <a:t>Sklopite</a:t>
            </a:r>
            <a:r>
              <a:rPr lang="en-US" sz="800" dirty="0"/>
              <a:t> </a:t>
            </a:r>
            <a:r>
              <a:rPr lang="en-US" sz="800" dirty="0" err="1"/>
              <a:t>kako</a:t>
            </a:r>
            <a:r>
              <a:rPr lang="en-US" sz="800" dirty="0"/>
              <a:t> je </a:t>
            </a:r>
            <a:r>
              <a:rPr lang="en-US" sz="800" dirty="0" err="1"/>
              <a:t>prikazano</a:t>
            </a:r>
            <a:r>
              <a:rPr lang="en-US" sz="800" dirty="0"/>
              <a:t> </a:t>
            </a:r>
            <a:r>
              <a:rPr lang="en-US" sz="800" dirty="0" err="1"/>
              <a:t>na</a:t>
            </a:r>
            <a:r>
              <a:rPr lang="en-US" sz="800" dirty="0"/>
              <a:t> </a:t>
            </a:r>
            <a:r>
              <a:rPr lang="en-US" sz="800" dirty="0" err="1"/>
              <a:t>slici</a:t>
            </a:r>
            <a:r>
              <a:rPr lang="en-US" sz="800" dirty="0"/>
              <a:t>. </a:t>
            </a:r>
            <a:r>
              <a:rPr lang="en-US" sz="800" dirty="0" err="1"/>
              <a:t>Zatvorite</a:t>
            </a:r>
            <a:r>
              <a:rPr lang="en-US" sz="800" dirty="0"/>
              <a:t> </a:t>
            </a:r>
            <a:r>
              <a:rPr lang="en-US" sz="800" dirty="0" err="1"/>
              <a:t>potpuno</a:t>
            </a:r>
            <a:r>
              <a:rPr lang="en-US" sz="800" dirty="0"/>
              <a:t> </a:t>
            </a:r>
            <a:r>
              <a:rPr lang="en-US" sz="800" dirty="0" err="1"/>
              <a:t>kolica</a:t>
            </a:r>
            <a:r>
              <a:rPr lang="en-US" sz="800" dirty="0"/>
              <a:t> </a:t>
            </a:r>
            <a:r>
              <a:rPr lang="en-US" sz="800" dirty="0" err="1"/>
              <a:t>pomoću</a:t>
            </a:r>
            <a:r>
              <a:rPr lang="en-US" sz="800" dirty="0"/>
              <a:t> </a:t>
            </a:r>
            <a:r>
              <a:rPr lang="en-US" sz="800" dirty="0" err="1"/>
              <a:t>kukice</a:t>
            </a:r>
            <a:r>
              <a:rPr lang="en-US" sz="800" dirty="0"/>
              <a:t> da bi </a:t>
            </a:r>
            <a:r>
              <a:rPr lang="en-US" sz="800" dirty="0" err="1"/>
              <a:t>sprečili</a:t>
            </a:r>
            <a:r>
              <a:rPr lang="en-US" sz="800" dirty="0"/>
              <a:t> </a:t>
            </a:r>
            <a:r>
              <a:rPr lang="en-US" sz="800" dirty="0" err="1"/>
              <a:t>rasklapanje</a:t>
            </a:r>
            <a:r>
              <a:rPr lang="en-US" sz="800" dirty="0"/>
              <a:t>.</a:t>
            </a:r>
            <a:endParaRPr lang="ru-RU" sz="800" dirty="0"/>
          </a:p>
        </p:txBody>
      </p:sp>
      <p:pic>
        <p:nvPicPr>
          <p:cNvPr id="19" name="Picture 5" descr="C:\Users\user\Desktop\b_2-assembly\b2_11.jpg"/>
          <p:cNvPicPr>
            <a:picLocks noChangeAspect="1" noChangeArrowheads="1"/>
          </p:cNvPicPr>
          <p:nvPr/>
        </p:nvPicPr>
        <p:blipFill>
          <a:blip r:embed="rId3" cstate="print"/>
          <a:srcRect/>
          <a:stretch>
            <a:fillRect/>
          </a:stretch>
        </p:blipFill>
        <p:spPr bwMode="auto">
          <a:xfrm>
            <a:off x="5364088" y="2104933"/>
            <a:ext cx="3060000" cy="1608062"/>
          </a:xfrm>
          <a:prstGeom prst="rect">
            <a:avLst/>
          </a:prstGeom>
          <a:noFill/>
        </p:spPr>
      </p:pic>
      <p:sp>
        <p:nvSpPr>
          <p:cNvPr id="20" name="Rectangle 19"/>
          <p:cNvSpPr/>
          <p:nvPr/>
        </p:nvSpPr>
        <p:spPr>
          <a:xfrm>
            <a:off x="5004488" y="3939249"/>
            <a:ext cx="3960000" cy="253916"/>
          </a:xfrm>
          <a:prstGeom prst="rect">
            <a:avLst/>
          </a:prstGeom>
        </p:spPr>
        <p:txBody>
          <a:bodyPr wrap="square">
            <a:spAutoFit/>
          </a:bodyPr>
          <a:lstStyle/>
          <a:p>
            <a:pPr algn="ctr"/>
            <a:r>
              <a:rPr lang="en-US" sz="1000" b="1" dirty="0" err="1"/>
              <a:t>Sigurnosni</a:t>
            </a:r>
            <a:r>
              <a:rPr lang="en-US" sz="1000" b="1" dirty="0"/>
              <a:t> </a:t>
            </a:r>
            <a:r>
              <a:rPr lang="en-US" sz="1000" b="1" dirty="0" err="1"/>
              <a:t>pojas</a:t>
            </a:r>
            <a:endParaRPr lang="ru-RU" sz="1000" b="1" dirty="0"/>
          </a:p>
        </p:txBody>
      </p:sp>
      <p:pic>
        <p:nvPicPr>
          <p:cNvPr id="22" name="Picture 2" descr="C:\Users\user\Desktop\b_2-assembly\B2_12.jpg"/>
          <p:cNvPicPr>
            <a:picLocks noChangeAspect="1" noChangeArrowheads="1"/>
          </p:cNvPicPr>
          <p:nvPr/>
        </p:nvPicPr>
        <p:blipFill>
          <a:blip r:embed="rId4" cstate="print"/>
          <a:srcRect/>
          <a:stretch>
            <a:fillRect/>
          </a:stretch>
        </p:blipFill>
        <p:spPr bwMode="auto">
          <a:xfrm>
            <a:off x="5716605" y="4142788"/>
            <a:ext cx="2786062" cy="1009650"/>
          </a:xfrm>
          <a:prstGeom prst="rect">
            <a:avLst/>
          </a:prstGeom>
          <a:noFill/>
        </p:spPr>
      </p:pic>
      <p:graphicFrame>
        <p:nvGraphicFramePr>
          <p:cNvPr id="23" name="Table 22"/>
          <p:cNvGraphicFramePr>
            <a:graphicFrameLocks noGrp="1"/>
          </p:cNvGraphicFramePr>
          <p:nvPr>
            <p:extLst>
              <p:ext uri="{D42A27DB-BD31-4B8C-83A1-F6EECF244321}">
                <p14:modId xmlns:p14="http://schemas.microsoft.com/office/powerpoint/2010/main" val="1670301898"/>
              </p:ext>
            </p:extLst>
          </p:nvPr>
        </p:nvGraphicFramePr>
        <p:xfrm>
          <a:off x="5111992" y="5190477"/>
          <a:ext cx="3816424" cy="370840"/>
        </p:xfrm>
        <a:graphic>
          <a:graphicData uri="http://schemas.openxmlformats.org/drawingml/2006/table">
            <a:tbl>
              <a:tblPr firstRow="1" bandRow="1">
                <a:tableStyleId>{5940675A-B579-460E-94D1-54222C63F5DA}</a:tableStyleId>
              </a:tblPr>
              <a:tblGrid>
                <a:gridCol w="3816424">
                  <a:extLst>
                    <a:ext uri="{9D8B030D-6E8A-4147-A177-3AD203B41FA5}">
                      <a16:colId xmlns:a16="http://schemas.microsoft.com/office/drawing/2014/main" val="20000"/>
                    </a:ext>
                  </a:extLst>
                </a:gridCol>
              </a:tblGrid>
              <a:tr h="370840">
                <a:tc>
                  <a:txBody>
                    <a:bodyPr/>
                    <a:lstStyle/>
                    <a:p>
                      <a:r>
                        <a:rPr lang="en-US" sz="800" b="1" dirty="0" err="1" smtClean="0"/>
                        <a:t>Pažnja</a:t>
                      </a:r>
                      <a:r>
                        <a:rPr lang="en-US" sz="800" b="1" dirty="0" smtClean="0"/>
                        <a:t>: </a:t>
                      </a:r>
                      <a:r>
                        <a:rPr lang="en-US" sz="800" b="0" dirty="0" err="1" smtClean="0"/>
                        <a:t>Za</a:t>
                      </a:r>
                      <a:r>
                        <a:rPr lang="en-US" sz="800" b="0" dirty="0" smtClean="0"/>
                        <a:t> </a:t>
                      </a:r>
                      <a:r>
                        <a:rPr lang="en-US" sz="800" b="0" dirty="0" err="1" smtClean="0"/>
                        <a:t>veću</a:t>
                      </a:r>
                      <a:r>
                        <a:rPr lang="en-US" sz="800" b="0" dirty="0" smtClean="0"/>
                        <a:t> </a:t>
                      </a:r>
                      <a:r>
                        <a:rPr lang="en-US" sz="800" b="0" dirty="0" err="1" smtClean="0"/>
                        <a:t>bezbednost</a:t>
                      </a:r>
                      <a:r>
                        <a:rPr lang="en-US" sz="800" b="0" dirty="0" smtClean="0"/>
                        <a:t> </a:t>
                      </a:r>
                      <a:r>
                        <a:rPr lang="en-US" sz="800" b="0" dirty="0" err="1" smtClean="0"/>
                        <a:t>uvek</a:t>
                      </a:r>
                      <a:r>
                        <a:rPr lang="en-US" sz="800" b="0" dirty="0" smtClean="0"/>
                        <a:t> </a:t>
                      </a:r>
                      <a:r>
                        <a:rPr lang="en-US" sz="800" b="0" dirty="0" err="1" smtClean="0"/>
                        <a:t>koristite</a:t>
                      </a:r>
                      <a:r>
                        <a:rPr lang="en-US" sz="800" b="0" dirty="0" smtClean="0"/>
                        <a:t> </a:t>
                      </a:r>
                      <a:r>
                        <a:rPr lang="en-US" sz="800" b="0" dirty="0" err="1" smtClean="0"/>
                        <a:t>sigurnosne</a:t>
                      </a:r>
                      <a:r>
                        <a:rPr lang="en-US" sz="800" b="0" dirty="0" smtClean="0"/>
                        <a:t> </a:t>
                      </a:r>
                      <a:r>
                        <a:rPr lang="en-US" sz="800" b="0" dirty="0" err="1" smtClean="0"/>
                        <a:t>pojaseve</a:t>
                      </a:r>
                      <a:r>
                        <a:rPr lang="en-US" sz="800" b="0" dirty="0" smtClean="0"/>
                        <a:t> </a:t>
                      </a:r>
                      <a:r>
                        <a:rPr lang="en-US" sz="800" b="0" dirty="0" err="1" smtClean="0"/>
                        <a:t>i</a:t>
                      </a:r>
                      <a:r>
                        <a:rPr lang="en-US" sz="800" b="0" dirty="0" smtClean="0"/>
                        <a:t> </a:t>
                      </a:r>
                      <a:r>
                        <a:rPr lang="en-US" sz="800" b="0" dirty="0" err="1" smtClean="0"/>
                        <a:t>pričvrstite</a:t>
                      </a:r>
                      <a:r>
                        <a:rPr lang="en-US" sz="800" b="0" dirty="0" smtClean="0"/>
                        <a:t> </a:t>
                      </a:r>
                      <a:r>
                        <a:rPr lang="en-US" sz="800" b="0" dirty="0" err="1" smtClean="0"/>
                        <a:t>sigurnosni</a:t>
                      </a:r>
                      <a:r>
                        <a:rPr lang="en-US" sz="800" b="0" dirty="0" smtClean="0"/>
                        <a:t> </a:t>
                      </a:r>
                      <a:r>
                        <a:rPr lang="en-US" sz="800" b="0" dirty="0" err="1" smtClean="0"/>
                        <a:t>pojas</a:t>
                      </a:r>
                      <a:r>
                        <a:rPr lang="en-US" sz="800" b="0" dirty="0" smtClean="0"/>
                        <a:t> </a:t>
                      </a:r>
                      <a:r>
                        <a:rPr lang="en-US" sz="800" b="0" dirty="0" err="1" smtClean="0"/>
                        <a:t>za</a:t>
                      </a:r>
                      <a:r>
                        <a:rPr lang="en-US" sz="800" b="0" dirty="0" smtClean="0"/>
                        <a:t> </a:t>
                      </a:r>
                      <a:r>
                        <a:rPr lang="en-US" sz="800" b="0" dirty="0" err="1" smtClean="0"/>
                        <a:t>međunožnog</a:t>
                      </a:r>
                      <a:r>
                        <a:rPr lang="en-US" sz="800" b="0" dirty="0" smtClean="0"/>
                        <a:t> </a:t>
                      </a:r>
                      <a:r>
                        <a:rPr lang="en-US" sz="800" b="0" dirty="0" err="1" smtClean="0"/>
                        <a:t>pojasa</a:t>
                      </a:r>
                      <a:r>
                        <a:rPr lang="en-US" sz="800" b="0" dirty="0" smtClean="0"/>
                        <a:t>.</a:t>
                      </a:r>
                      <a:endParaRPr lang="bg-BG" sz="800" b="0" dirty="0"/>
                    </a:p>
                  </a:txBody>
                  <a:tcPr/>
                </a:tc>
                <a:extLst>
                  <a:ext uri="{0D108BD9-81ED-4DB2-BD59-A6C34878D82A}">
                    <a16:rowId xmlns:a16="http://schemas.microsoft.com/office/drawing/2014/main" val="10000"/>
                  </a:ext>
                </a:extLst>
              </a:tr>
            </a:tbl>
          </a:graphicData>
        </a:graphic>
      </p:graphicFrame>
      <p:sp>
        <p:nvSpPr>
          <p:cNvPr id="24" name="Rectangle 23"/>
          <p:cNvSpPr/>
          <p:nvPr/>
        </p:nvSpPr>
        <p:spPr>
          <a:xfrm>
            <a:off x="5040204" y="5647512"/>
            <a:ext cx="3960000" cy="954107"/>
          </a:xfrm>
          <a:prstGeom prst="rect">
            <a:avLst/>
          </a:prstGeom>
        </p:spPr>
        <p:txBody>
          <a:bodyPr>
            <a:spAutoFit/>
          </a:bodyPr>
          <a:lstStyle/>
          <a:p>
            <a:pPr algn="ctr"/>
            <a:r>
              <a:rPr lang="en-US" sz="800" b="1" dirty="0"/>
              <a:t>V. UPUTSTVO ZA ODRŽAVANJE I PREVENCIJU</a:t>
            </a:r>
          </a:p>
          <a:p>
            <a:r>
              <a:rPr lang="en-US" sz="800" dirty="0"/>
              <a:t>1. </a:t>
            </a:r>
            <a:r>
              <a:rPr lang="en-US" sz="800" dirty="0" err="1"/>
              <a:t>Redovno</a:t>
            </a:r>
            <a:r>
              <a:rPr lang="en-US" sz="800" dirty="0"/>
              <a:t> </a:t>
            </a:r>
            <a:r>
              <a:rPr lang="en-US" sz="800" dirty="0" err="1"/>
              <a:t>proveravajte</a:t>
            </a:r>
            <a:r>
              <a:rPr lang="en-US" sz="800" dirty="0"/>
              <a:t> </a:t>
            </a:r>
            <a:r>
              <a:rPr lang="en-US" sz="800" dirty="0" err="1"/>
              <a:t>blokirajuće</a:t>
            </a:r>
            <a:r>
              <a:rPr lang="en-US" sz="800" dirty="0"/>
              <a:t> </a:t>
            </a:r>
            <a:r>
              <a:rPr lang="en-US" sz="800" dirty="0" err="1"/>
              <a:t>mehanizme</a:t>
            </a:r>
            <a:r>
              <a:rPr lang="en-US" sz="800" dirty="0"/>
              <a:t>, </a:t>
            </a:r>
            <a:r>
              <a:rPr lang="en-US" sz="800" dirty="0" err="1"/>
              <a:t>koćnice</a:t>
            </a:r>
            <a:r>
              <a:rPr lang="en-US" sz="800" dirty="0"/>
              <a:t>, </a:t>
            </a:r>
            <a:r>
              <a:rPr lang="en-US" sz="800" dirty="0" err="1"/>
              <a:t>sigurnosni</a:t>
            </a:r>
            <a:r>
              <a:rPr lang="en-US" sz="800" dirty="0"/>
              <a:t> </a:t>
            </a:r>
            <a:r>
              <a:rPr lang="en-US" sz="800" dirty="0" err="1"/>
              <a:t>pojasevi</a:t>
            </a:r>
            <a:r>
              <a:rPr lang="en-US" sz="800" dirty="0"/>
              <a:t> </a:t>
            </a:r>
            <a:r>
              <a:rPr lang="en-US" sz="800" dirty="0" err="1"/>
              <a:t>i</a:t>
            </a:r>
            <a:r>
              <a:rPr lang="en-US" sz="800" dirty="0"/>
              <a:t> </a:t>
            </a:r>
            <a:r>
              <a:rPr lang="en-US" sz="800" dirty="0" err="1"/>
              <a:t>kopče</a:t>
            </a:r>
            <a:r>
              <a:rPr lang="en-US" sz="800" dirty="0"/>
              <a:t>, </a:t>
            </a:r>
            <a:r>
              <a:rPr lang="en-US" sz="800" dirty="0" err="1"/>
              <a:t>spojevi</a:t>
            </a:r>
            <a:r>
              <a:rPr lang="en-US" sz="800" dirty="0"/>
              <a:t> </a:t>
            </a:r>
            <a:r>
              <a:rPr lang="en-US" sz="800" dirty="0" err="1"/>
              <a:t>i</a:t>
            </a:r>
            <a:r>
              <a:rPr lang="en-US" sz="800" dirty="0"/>
              <a:t> </a:t>
            </a:r>
            <a:r>
              <a:rPr lang="en-US" sz="800" dirty="0" err="1"/>
              <a:t>mehanizmi</a:t>
            </a:r>
            <a:r>
              <a:rPr lang="en-US" sz="800" dirty="0"/>
              <a:t> </a:t>
            </a:r>
            <a:r>
              <a:rPr lang="en-US" sz="800" dirty="0" err="1"/>
              <a:t>za</a:t>
            </a:r>
            <a:r>
              <a:rPr lang="en-US" sz="800" dirty="0"/>
              <a:t> </a:t>
            </a:r>
            <a:r>
              <a:rPr lang="en-US" sz="800" dirty="0" err="1"/>
              <a:t>zaključavanje</a:t>
            </a:r>
            <a:r>
              <a:rPr lang="en-US" sz="800" dirty="0"/>
              <a:t> da li </a:t>
            </a:r>
            <a:r>
              <a:rPr lang="en-US" sz="800" dirty="0" err="1"/>
              <a:t>su</a:t>
            </a:r>
            <a:r>
              <a:rPr lang="en-US" sz="800" dirty="0"/>
              <a:t> u </a:t>
            </a:r>
            <a:r>
              <a:rPr lang="en-US" sz="800" dirty="0" err="1"/>
              <a:t>dobrom</a:t>
            </a:r>
            <a:r>
              <a:rPr lang="en-US" sz="800" dirty="0"/>
              <a:t> </a:t>
            </a:r>
            <a:r>
              <a:rPr lang="en-US" sz="800" dirty="0" err="1"/>
              <a:t>stanju</a:t>
            </a:r>
            <a:r>
              <a:rPr lang="en-US" sz="800" dirty="0"/>
              <a:t>, da </a:t>
            </a:r>
            <a:r>
              <a:rPr lang="en-US" sz="800" dirty="0" err="1"/>
              <a:t>nisu</a:t>
            </a:r>
            <a:r>
              <a:rPr lang="en-US" sz="800" dirty="0"/>
              <a:t> </a:t>
            </a:r>
            <a:r>
              <a:rPr lang="en-US" sz="800" dirty="0" err="1"/>
              <a:t>istrošeni</a:t>
            </a:r>
            <a:r>
              <a:rPr lang="en-US" sz="800" dirty="0"/>
              <a:t> </a:t>
            </a:r>
            <a:r>
              <a:rPr lang="en-US" sz="800" dirty="0" err="1"/>
              <a:t>ili</a:t>
            </a:r>
            <a:r>
              <a:rPr lang="en-US" sz="800" dirty="0"/>
              <a:t> </a:t>
            </a:r>
            <a:r>
              <a:rPr lang="en-US" sz="800" dirty="0" err="1"/>
              <a:t>oštećeni</a:t>
            </a:r>
            <a:r>
              <a:rPr lang="en-US" sz="800" dirty="0"/>
              <a:t>.</a:t>
            </a:r>
          </a:p>
          <a:p>
            <a:r>
              <a:rPr lang="en-US" sz="800" dirty="0"/>
              <a:t>2. </a:t>
            </a:r>
            <a:r>
              <a:rPr lang="en-US" sz="800" dirty="0" err="1"/>
              <a:t>Ako</a:t>
            </a:r>
            <a:r>
              <a:rPr lang="en-US" sz="800" dirty="0"/>
              <a:t> </a:t>
            </a:r>
            <a:r>
              <a:rPr lang="en-US" sz="800" dirty="0" err="1"/>
              <a:t>uoćite</a:t>
            </a:r>
            <a:r>
              <a:rPr lang="en-US" sz="800" dirty="0"/>
              <a:t> </a:t>
            </a:r>
            <a:r>
              <a:rPr lang="en-US" sz="800" dirty="0" err="1"/>
              <a:t>olabavljenih</a:t>
            </a:r>
            <a:r>
              <a:rPr lang="en-US" sz="800" dirty="0"/>
              <a:t>, </a:t>
            </a:r>
            <a:r>
              <a:rPr lang="en-US" sz="800" dirty="0" err="1"/>
              <a:t>pokidanih</a:t>
            </a:r>
            <a:r>
              <a:rPr lang="en-US" sz="800" dirty="0"/>
              <a:t> </a:t>
            </a:r>
            <a:r>
              <a:rPr lang="en-US" sz="800" dirty="0" err="1"/>
              <a:t>ili</a:t>
            </a:r>
            <a:r>
              <a:rPr lang="en-US" sz="800" dirty="0"/>
              <a:t> </a:t>
            </a:r>
            <a:r>
              <a:rPr lang="en-US" sz="800" dirty="0" err="1"/>
              <a:t>oštećenih</a:t>
            </a:r>
            <a:r>
              <a:rPr lang="en-US" sz="800" dirty="0"/>
              <a:t> </a:t>
            </a:r>
            <a:r>
              <a:rPr lang="en-US" sz="800" dirty="0" err="1"/>
              <a:t>delova</a:t>
            </a:r>
            <a:r>
              <a:rPr lang="en-US" sz="800" dirty="0"/>
              <a:t>, </a:t>
            </a:r>
            <a:r>
              <a:rPr lang="en-US" sz="800" dirty="0" err="1"/>
              <a:t>oni</a:t>
            </a:r>
            <a:r>
              <a:rPr lang="en-US" sz="800" dirty="0"/>
              <a:t> </a:t>
            </a:r>
            <a:r>
              <a:rPr lang="en-US" sz="800" dirty="0" err="1"/>
              <a:t>treba</a:t>
            </a:r>
            <a:r>
              <a:rPr lang="en-US" sz="800" dirty="0"/>
              <a:t> da </a:t>
            </a:r>
            <a:r>
              <a:rPr lang="en-US" sz="800" dirty="0" err="1"/>
              <a:t>budu</a:t>
            </a:r>
            <a:r>
              <a:rPr lang="en-US" sz="800" dirty="0"/>
              <a:t> </a:t>
            </a:r>
            <a:r>
              <a:rPr lang="en-US" sz="800" dirty="0" err="1"/>
              <a:t>popravljeni</a:t>
            </a:r>
            <a:r>
              <a:rPr lang="en-US" sz="800" dirty="0"/>
              <a:t> u </a:t>
            </a:r>
            <a:r>
              <a:rPr lang="en-US" sz="800" dirty="0" err="1"/>
              <a:t>ovlašćenom</a:t>
            </a:r>
            <a:r>
              <a:rPr lang="en-US" sz="800" dirty="0"/>
              <a:t> </a:t>
            </a:r>
            <a:r>
              <a:rPr lang="en-US" sz="800" dirty="0" err="1"/>
              <a:t>servisnom</a:t>
            </a:r>
            <a:r>
              <a:rPr lang="en-US" sz="800" dirty="0"/>
              <a:t> </a:t>
            </a:r>
            <a:r>
              <a:rPr lang="en-US" sz="800" dirty="0" err="1"/>
              <a:t>centru</a:t>
            </a:r>
            <a:r>
              <a:rPr lang="en-US" sz="800" dirty="0"/>
              <a:t> </a:t>
            </a:r>
            <a:r>
              <a:rPr lang="en-US" sz="800" dirty="0" err="1"/>
              <a:t>ili</a:t>
            </a:r>
            <a:r>
              <a:rPr lang="en-US" sz="800" dirty="0"/>
              <a:t> </a:t>
            </a:r>
            <a:r>
              <a:rPr lang="en-US" sz="800" dirty="0" err="1"/>
              <a:t>zamenjeni</a:t>
            </a:r>
            <a:r>
              <a:rPr lang="en-US" sz="800" dirty="0"/>
              <a:t> </a:t>
            </a:r>
            <a:r>
              <a:rPr lang="en-US" sz="800" dirty="0" err="1"/>
              <a:t>originalnim</a:t>
            </a:r>
            <a:r>
              <a:rPr lang="en-US" sz="800" dirty="0"/>
              <a:t> </a:t>
            </a:r>
            <a:r>
              <a:rPr lang="en-US" sz="800" dirty="0" err="1"/>
              <a:t>delovima</a:t>
            </a:r>
            <a:r>
              <a:rPr lang="en-US" sz="800" dirty="0"/>
              <a:t>. U </a:t>
            </a:r>
            <a:r>
              <a:rPr lang="en-US" sz="800" dirty="0" err="1"/>
              <a:t>suprotnom</a:t>
            </a:r>
            <a:r>
              <a:rPr lang="en-US" sz="800" dirty="0"/>
              <a:t> </a:t>
            </a:r>
            <a:r>
              <a:rPr lang="en-US" sz="800" dirty="0" err="1"/>
              <a:t>garancija</a:t>
            </a:r>
            <a:r>
              <a:rPr lang="en-US" sz="800" dirty="0"/>
              <a:t> </a:t>
            </a:r>
            <a:r>
              <a:rPr lang="en-US" sz="800" dirty="0" err="1"/>
              <a:t>kolica</a:t>
            </a:r>
            <a:r>
              <a:rPr lang="en-US" sz="800" dirty="0"/>
              <a:t> </a:t>
            </a:r>
            <a:r>
              <a:rPr lang="en-US" sz="800" dirty="0" err="1"/>
              <a:t>biće</a:t>
            </a:r>
            <a:r>
              <a:rPr lang="en-US" sz="800" dirty="0"/>
              <a:t> </a:t>
            </a:r>
            <a:r>
              <a:rPr lang="en-US" sz="800" dirty="0" err="1"/>
              <a:t>poništena</a:t>
            </a:r>
            <a:r>
              <a:rPr lang="en-US" sz="800" dirty="0"/>
              <a:t>.</a:t>
            </a:r>
          </a:p>
          <a:p>
            <a:pPr algn="ctr"/>
            <a:endParaRPr lang="ru-RU" sz="800" dirty="0" smtClean="0"/>
          </a:p>
        </p:txBody>
      </p:sp>
    </p:spTree>
    <p:extLst>
      <p:ext uri="{BB962C8B-B14F-4D97-AF65-F5344CB8AC3E}">
        <p14:creationId xmlns:p14="http://schemas.microsoft.com/office/powerpoint/2010/main" val="49046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user\Desktop\b_2-assembly\B2_3.jpg"/>
          <p:cNvPicPr>
            <a:picLocks noChangeAspect="1" noChangeArrowheads="1"/>
          </p:cNvPicPr>
          <p:nvPr/>
        </p:nvPicPr>
        <p:blipFill>
          <a:blip r:embed="rId2" cstate="print"/>
          <a:srcRect/>
          <a:stretch>
            <a:fillRect/>
          </a:stretch>
        </p:blipFill>
        <p:spPr bwMode="auto">
          <a:xfrm>
            <a:off x="755896" y="4581128"/>
            <a:ext cx="2880000" cy="1295728"/>
          </a:xfrm>
          <a:prstGeom prst="rect">
            <a:avLst/>
          </a:prstGeom>
          <a:noFill/>
        </p:spPr>
      </p:pic>
      <p:sp>
        <p:nvSpPr>
          <p:cNvPr id="2" name="Rectangle 1"/>
          <p:cNvSpPr/>
          <p:nvPr/>
        </p:nvSpPr>
        <p:spPr>
          <a:xfrm>
            <a:off x="107944" y="44624"/>
            <a:ext cx="3960000" cy="1815882"/>
          </a:xfrm>
          <a:prstGeom prst="rect">
            <a:avLst/>
          </a:prstGeom>
        </p:spPr>
        <p:txBody>
          <a:bodyPr wrap="square">
            <a:spAutoFit/>
          </a:bodyPr>
          <a:lstStyle/>
          <a:p>
            <a:pPr algn="just"/>
            <a:r>
              <a:rPr lang="ru-RU" sz="800" dirty="0" smtClean="0"/>
              <a:t>17. За използване от новородени най-подходяща е най-наклонената позиция.</a:t>
            </a:r>
          </a:p>
          <a:p>
            <a:pPr algn="just"/>
            <a:r>
              <a:rPr lang="ru-RU" sz="800" dirty="0" smtClean="0"/>
              <a:t>18. Не сгъвайте количката и не регулирайте позициите на гръбчето, докато детето е в нея! </a:t>
            </a:r>
          </a:p>
          <a:p>
            <a:pPr algn="just"/>
            <a:r>
              <a:rPr lang="ru-RU" sz="800" dirty="0" smtClean="0"/>
              <a:t>19. ПРЕДУПРЕЖДЕНИЕ: Да се използват обезопасителни колани, </a:t>
            </a:r>
            <a:r>
              <a:rPr lang="ru-RU" sz="800" dirty="0" err="1" smtClean="0"/>
              <a:t>щом</a:t>
            </a:r>
            <a:r>
              <a:rPr lang="ru-RU" sz="800" dirty="0" smtClean="0"/>
              <a:t> детето започне да </a:t>
            </a:r>
            <a:r>
              <a:rPr lang="ru-RU" sz="800" dirty="0" err="1" smtClean="0"/>
              <a:t>сяда</a:t>
            </a:r>
            <a:r>
              <a:rPr lang="ru-RU" sz="800" dirty="0" smtClean="0"/>
              <a:t> без чужда помощ. </a:t>
            </a:r>
          </a:p>
          <a:p>
            <a:pPr algn="just"/>
            <a:r>
              <a:rPr lang="ru-RU" sz="800" dirty="0" smtClean="0"/>
              <a:t>20. ВИНАГИ поставяйте спирачката, докато не държите количката или я </a:t>
            </a:r>
            <a:r>
              <a:rPr lang="ru-RU" sz="800" dirty="0" err="1" smtClean="0"/>
              <a:t>пускате</a:t>
            </a:r>
            <a:r>
              <a:rPr lang="ru-RU" sz="800" dirty="0" smtClean="0"/>
              <a:t>, дори за малко. </a:t>
            </a:r>
          </a:p>
          <a:p>
            <a:pPr algn="just"/>
            <a:r>
              <a:rPr lang="ru-RU" sz="800" dirty="0" smtClean="0"/>
              <a:t>21. Когато </a:t>
            </a:r>
            <a:r>
              <a:rPr lang="ru-RU" sz="800" dirty="0" err="1" smtClean="0"/>
              <a:t>кошът</a:t>
            </a:r>
            <a:r>
              <a:rPr lang="ru-RU" sz="800" dirty="0" smtClean="0"/>
              <a:t> е </a:t>
            </a:r>
            <a:r>
              <a:rPr lang="ru-RU" sz="800" dirty="0" err="1" smtClean="0"/>
              <a:t>инсталиран</a:t>
            </a:r>
            <a:r>
              <a:rPr lang="ru-RU" sz="800" dirty="0" smtClean="0"/>
              <a:t> на количката, моля не </a:t>
            </a:r>
            <a:r>
              <a:rPr lang="ru-RU" sz="800" dirty="0" err="1" smtClean="0"/>
              <a:t>отваряйте</a:t>
            </a:r>
            <a:r>
              <a:rPr lang="ru-RU" sz="800" dirty="0" smtClean="0"/>
              <a:t> механизма на сгъване. </a:t>
            </a:r>
          </a:p>
          <a:p>
            <a:pPr algn="just"/>
            <a:r>
              <a:rPr lang="ru-RU" sz="800" dirty="0" smtClean="0"/>
              <a:t>22. Не използвайте количката по стълби или бордюри. Това може да се отрази на здравината на конструкцията и сглобката. </a:t>
            </a:r>
          </a:p>
          <a:p>
            <a:pPr algn="just"/>
            <a:r>
              <a:rPr lang="ru-RU" sz="800" dirty="0" smtClean="0"/>
              <a:t>23. ПРЕДУПРЕЖДЕНИЕ: Преди употреба да се </a:t>
            </a:r>
            <a:r>
              <a:rPr lang="ru-RU" sz="800" dirty="0" err="1" smtClean="0"/>
              <a:t>провери</a:t>
            </a:r>
            <a:r>
              <a:rPr lang="ru-RU" sz="800" dirty="0" smtClean="0"/>
              <a:t>, че </a:t>
            </a:r>
            <a:r>
              <a:rPr lang="ru-RU" sz="800" dirty="0" err="1" smtClean="0"/>
              <a:t>приспособленията</a:t>
            </a:r>
            <a:r>
              <a:rPr lang="ru-RU" sz="800" dirty="0" smtClean="0"/>
              <a:t> за закрепване на </a:t>
            </a:r>
            <a:r>
              <a:rPr lang="ru-RU" sz="800" dirty="0" err="1" smtClean="0"/>
              <a:t>кошчето</a:t>
            </a:r>
            <a:r>
              <a:rPr lang="ru-RU" sz="800" dirty="0" smtClean="0"/>
              <a:t> за </a:t>
            </a:r>
            <a:r>
              <a:rPr lang="ru-RU" sz="800" dirty="0" err="1" smtClean="0"/>
              <a:t>бебешката</a:t>
            </a:r>
            <a:r>
              <a:rPr lang="ru-RU" sz="800" dirty="0" smtClean="0"/>
              <a:t> количка, на седалката или на </a:t>
            </a:r>
            <a:r>
              <a:rPr lang="ru-RU" sz="800" dirty="0" err="1" smtClean="0"/>
              <a:t>автомобилното</a:t>
            </a:r>
            <a:r>
              <a:rPr lang="ru-RU" sz="800" dirty="0" smtClean="0"/>
              <a:t> детско столче са правилно задействани.</a:t>
            </a:r>
            <a:endParaRPr lang="ru-RU" sz="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6" y="1829468"/>
            <a:ext cx="3960000" cy="2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07351" y="6571136"/>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a:t>
            </a:r>
            <a:endParaRPr lang="bg-BG" sz="900" b="1" dirty="0">
              <a:cs typeface="Arial" pitchFamily="34" charset="0"/>
            </a:endParaRPr>
          </a:p>
        </p:txBody>
      </p:sp>
      <p:sp>
        <p:nvSpPr>
          <p:cNvPr id="22" name="Rectangle 21"/>
          <p:cNvSpPr/>
          <p:nvPr/>
        </p:nvSpPr>
        <p:spPr>
          <a:xfrm>
            <a:off x="107944" y="4365104"/>
            <a:ext cx="3960000" cy="253916"/>
          </a:xfrm>
          <a:prstGeom prst="rect">
            <a:avLst/>
          </a:prstGeom>
        </p:spPr>
        <p:txBody>
          <a:bodyPr>
            <a:spAutoFit/>
          </a:bodyPr>
          <a:lstStyle/>
          <a:p>
            <a:pPr algn="ctr"/>
            <a:r>
              <a:rPr lang="ru-RU" sz="1050" b="1" dirty="0" smtClean="0"/>
              <a:t>III. ИНСТРУКЦИИ ЗА МОНТИРАНЕ И РАБОТА С КОЛИЧКАТА</a:t>
            </a:r>
            <a:endParaRPr lang="ru-RU" sz="1050" b="1" dirty="0"/>
          </a:p>
        </p:txBody>
      </p:sp>
      <p:pic>
        <p:nvPicPr>
          <p:cNvPr id="2050" name="Picture 2" descr="C:\Users\user\Desktop\b2_2.jpg"/>
          <p:cNvPicPr>
            <a:picLocks noChangeAspect="1" noChangeArrowheads="1"/>
          </p:cNvPicPr>
          <p:nvPr/>
        </p:nvPicPr>
        <p:blipFill>
          <a:blip r:embed="rId4" cstate="print"/>
          <a:srcRect/>
          <a:stretch>
            <a:fillRect/>
          </a:stretch>
        </p:blipFill>
        <p:spPr bwMode="auto">
          <a:xfrm>
            <a:off x="387351" y="2045493"/>
            <a:ext cx="2160000" cy="2166125"/>
          </a:xfrm>
          <a:prstGeom prst="rect">
            <a:avLst/>
          </a:prstGeom>
          <a:noFill/>
        </p:spPr>
      </p:pic>
      <p:sp>
        <p:nvSpPr>
          <p:cNvPr id="24" name="TextBox 23"/>
          <p:cNvSpPr txBox="1"/>
          <p:nvPr/>
        </p:nvSpPr>
        <p:spPr>
          <a:xfrm>
            <a:off x="2483768" y="2204864"/>
            <a:ext cx="1008112" cy="246221"/>
          </a:xfrm>
          <a:prstGeom prst="rect">
            <a:avLst/>
          </a:prstGeom>
          <a:noFill/>
        </p:spPr>
        <p:txBody>
          <a:bodyPr wrap="square" rtlCol="0">
            <a:spAutoFit/>
          </a:bodyPr>
          <a:lstStyle/>
          <a:p>
            <a:r>
              <a:rPr lang="bg-BG" sz="1000" dirty="0" smtClean="0"/>
              <a:t>Дръжка</a:t>
            </a:r>
            <a:endParaRPr lang="bg-BG" sz="1000" dirty="0"/>
          </a:p>
        </p:txBody>
      </p:sp>
      <p:sp>
        <p:nvSpPr>
          <p:cNvPr id="25" name="TextBox 24"/>
          <p:cNvSpPr txBox="1"/>
          <p:nvPr/>
        </p:nvSpPr>
        <p:spPr>
          <a:xfrm>
            <a:off x="2483768" y="2750731"/>
            <a:ext cx="1368152" cy="246221"/>
          </a:xfrm>
          <a:prstGeom prst="rect">
            <a:avLst/>
          </a:prstGeom>
          <a:noFill/>
        </p:spPr>
        <p:txBody>
          <a:bodyPr wrap="square" rtlCol="0">
            <a:spAutoFit/>
          </a:bodyPr>
          <a:lstStyle/>
          <a:p>
            <a:r>
              <a:rPr lang="bg-BG" sz="1000" dirty="0" smtClean="0"/>
              <a:t>Закопчалка за сенник</a:t>
            </a:r>
            <a:endParaRPr lang="bg-BG" sz="1000" dirty="0"/>
          </a:p>
        </p:txBody>
      </p:sp>
      <p:sp>
        <p:nvSpPr>
          <p:cNvPr id="26" name="TextBox 25"/>
          <p:cNvSpPr txBox="1"/>
          <p:nvPr/>
        </p:nvSpPr>
        <p:spPr>
          <a:xfrm>
            <a:off x="2483768" y="2462699"/>
            <a:ext cx="1008112" cy="246221"/>
          </a:xfrm>
          <a:prstGeom prst="rect">
            <a:avLst/>
          </a:prstGeom>
          <a:noFill/>
        </p:spPr>
        <p:txBody>
          <a:bodyPr wrap="square" rtlCol="0">
            <a:spAutoFit/>
          </a:bodyPr>
          <a:lstStyle/>
          <a:p>
            <a:r>
              <a:rPr lang="bg-BG" sz="1000" dirty="0" smtClean="0"/>
              <a:t>Сенник</a:t>
            </a:r>
            <a:endParaRPr lang="bg-BG" sz="1000" dirty="0"/>
          </a:p>
        </p:txBody>
      </p:sp>
      <p:sp>
        <p:nvSpPr>
          <p:cNvPr id="27" name="TextBox 26"/>
          <p:cNvSpPr txBox="1"/>
          <p:nvPr/>
        </p:nvSpPr>
        <p:spPr>
          <a:xfrm>
            <a:off x="2483768" y="2924944"/>
            <a:ext cx="1440160" cy="400110"/>
          </a:xfrm>
          <a:prstGeom prst="rect">
            <a:avLst/>
          </a:prstGeom>
          <a:noFill/>
        </p:spPr>
        <p:txBody>
          <a:bodyPr wrap="square" rtlCol="0">
            <a:spAutoFit/>
          </a:bodyPr>
          <a:lstStyle/>
          <a:p>
            <a:r>
              <a:rPr lang="bg-BG" sz="1000" dirty="0" smtClean="0"/>
              <a:t>Предна подложка за ръце</a:t>
            </a:r>
            <a:endParaRPr lang="bg-BG" sz="1000" dirty="0"/>
          </a:p>
        </p:txBody>
      </p:sp>
      <p:sp>
        <p:nvSpPr>
          <p:cNvPr id="29" name="TextBox 28"/>
          <p:cNvSpPr txBox="1"/>
          <p:nvPr/>
        </p:nvSpPr>
        <p:spPr>
          <a:xfrm>
            <a:off x="2483768" y="3212976"/>
            <a:ext cx="1368152" cy="246221"/>
          </a:xfrm>
          <a:prstGeom prst="rect">
            <a:avLst/>
          </a:prstGeom>
          <a:noFill/>
        </p:spPr>
        <p:txBody>
          <a:bodyPr wrap="square" rtlCol="0">
            <a:spAutoFit/>
          </a:bodyPr>
          <a:lstStyle/>
          <a:p>
            <a:r>
              <a:rPr lang="bg-BG" sz="1000" dirty="0" smtClean="0"/>
              <a:t>Подложка за крака</a:t>
            </a:r>
            <a:endParaRPr lang="bg-BG" sz="1000" dirty="0"/>
          </a:p>
        </p:txBody>
      </p:sp>
      <p:sp>
        <p:nvSpPr>
          <p:cNvPr id="30" name="TextBox 29"/>
          <p:cNvSpPr txBox="1"/>
          <p:nvPr/>
        </p:nvSpPr>
        <p:spPr>
          <a:xfrm>
            <a:off x="2483768" y="3429000"/>
            <a:ext cx="1008112" cy="246221"/>
          </a:xfrm>
          <a:prstGeom prst="rect">
            <a:avLst/>
          </a:prstGeom>
          <a:noFill/>
        </p:spPr>
        <p:txBody>
          <a:bodyPr wrap="square" rtlCol="0">
            <a:spAutoFit/>
          </a:bodyPr>
          <a:lstStyle/>
          <a:p>
            <a:r>
              <a:rPr lang="bg-BG" sz="1000" dirty="0" smtClean="0"/>
              <a:t>Възглавница</a:t>
            </a:r>
            <a:endParaRPr lang="bg-BG" sz="1000" dirty="0"/>
          </a:p>
        </p:txBody>
      </p:sp>
      <p:sp>
        <p:nvSpPr>
          <p:cNvPr id="35" name="TextBox 34"/>
          <p:cNvSpPr txBox="1"/>
          <p:nvPr/>
        </p:nvSpPr>
        <p:spPr>
          <a:xfrm>
            <a:off x="2483768" y="3717032"/>
            <a:ext cx="1224136" cy="246221"/>
          </a:xfrm>
          <a:prstGeom prst="rect">
            <a:avLst/>
          </a:prstGeom>
          <a:noFill/>
        </p:spPr>
        <p:txBody>
          <a:bodyPr wrap="square" rtlCol="0">
            <a:spAutoFit/>
          </a:bodyPr>
          <a:lstStyle/>
          <a:p>
            <a:r>
              <a:rPr lang="bg-BG" sz="1000" dirty="0" smtClean="0"/>
              <a:t>Предпазен колан</a:t>
            </a:r>
            <a:endParaRPr lang="bg-BG" sz="1000" dirty="0"/>
          </a:p>
        </p:txBody>
      </p:sp>
      <p:sp>
        <p:nvSpPr>
          <p:cNvPr id="28" name="Rectangle 27"/>
          <p:cNvSpPr/>
          <p:nvPr/>
        </p:nvSpPr>
        <p:spPr>
          <a:xfrm>
            <a:off x="107944" y="5919663"/>
            <a:ext cx="3960000" cy="461665"/>
          </a:xfrm>
          <a:prstGeom prst="rect">
            <a:avLst/>
          </a:prstGeom>
        </p:spPr>
        <p:txBody>
          <a:bodyPr>
            <a:spAutoFit/>
          </a:bodyPr>
          <a:lstStyle/>
          <a:p>
            <a:pPr algn="just"/>
            <a:r>
              <a:rPr lang="bg-BG" sz="800" dirty="0" smtClean="0"/>
              <a:t>С едната ръка хванете дръжката, а с другата натиснете седалката, след това издърпайте силно към двете страни. Стъпете върху двете предпазни ключалки докато количката не се отвори напълно и съединителните части се заключат.</a:t>
            </a:r>
            <a:endParaRPr lang="ru-RU" sz="800" dirty="0"/>
          </a:p>
        </p:txBody>
      </p:sp>
      <p:sp>
        <p:nvSpPr>
          <p:cNvPr id="31" name="Rectangle 30"/>
          <p:cNvSpPr/>
          <p:nvPr/>
        </p:nvSpPr>
        <p:spPr>
          <a:xfrm>
            <a:off x="4977983" y="92069"/>
            <a:ext cx="3960000" cy="253916"/>
          </a:xfrm>
          <a:prstGeom prst="rect">
            <a:avLst/>
          </a:prstGeom>
        </p:spPr>
        <p:txBody>
          <a:bodyPr>
            <a:spAutoFit/>
          </a:bodyPr>
          <a:lstStyle/>
          <a:p>
            <a:pPr algn="ctr"/>
            <a:r>
              <a:rPr lang="en-US" sz="1050" b="1" dirty="0" err="1"/>
              <a:t>Sglabanje</a:t>
            </a:r>
            <a:r>
              <a:rPr lang="en-US" sz="1050" b="1" dirty="0"/>
              <a:t> </a:t>
            </a:r>
            <a:r>
              <a:rPr lang="en-US" sz="1050" b="1" dirty="0" err="1"/>
              <a:t>prednjih</a:t>
            </a:r>
            <a:r>
              <a:rPr lang="en-US" sz="1050" b="1" dirty="0"/>
              <a:t> </a:t>
            </a:r>
            <a:r>
              <a:rPr lang="en-US" sz="1050" b="1" dirty="0" err="1"/>
              <a:t>točkova</a:t>
            </a:r>
            <a:endParaRPr lang="ru-RU" sz="1050" b="1" dirty="0"/>
          </a:p>
        </p:txBody>
      </p:sp>
      <p:sp>
        <p:nvSpPr>
          <p:cNvPr id="32" name="Rectangle 31"/>
          <p:cNvSpPr/>
          <p:nvPr/>
        </p:nvSpPr>
        <p:spPr>
          <a:xfrm>
            <a:off x="5877575" y="308093"/>
            <a:ext cx="3024336" cy="830997"/>
          </a:xfrm>
          <a:prstGeom prst="rect">
            <a:avLst/>
          </a:prstGeom>
        </p:spPr>
        <p:txBody>
          <a:bodyPr wrap="square">
            <a:spAutoFit/>
          </a:bodyPr>
          <a:lstStyle/>
          <a:p>
            <a:pPr algn="just"/>
            <a:r>
              <a:rPr lang="en-US" sz="800" dirty="0" err="1"/>
              <a:t>Podignite</a:t>
            </a:r>
            <a:r>
              <a:rPr lang="en-US" sz="800" dirty="0"/>
              <a:t> </a:t>
            </a:r>
            <a:r>
              <a:rPr lang="en-US" sz="800" dirty="0" err="1"/>
              <a:t>prednji</a:t>
            </a:r>
            <a:r>
              <a:rPr lang="en-US" sz="800" dirty="0"/>
              <a:t> </a:t>
            </a:r>
            <a:r>
              <a:rPr lang="en-US" sz="800" dirty="0" err="1"/>
              <a:t>točak</a:t>
            </a:r>
            <a:r>
              <a:rPr lang="en-US" sz="800" dirty="0"/>
              <a:t> (</a:t>
            </a:r>
            <a:r>
              <a:rPr lang="en-US" sz="800" dirty="0" err="1"/>
              <a:t>kako</a:t>
            </a:r>
            <a:r>
              <a:rPr lang="en-US" sz="800" dirty="0"/>
              <a:t> je </a:t>
            </a:r>
            <a:r>
              <a:rPr lang="en-US" sz="800" dirty="0" err="1"/>
              <a:t>prikazano</a:t>
            </a:r>
            <a:r>
              <a:rPr lang="en-US" sz="800" dirty="0"/>
              <a:t> </a:t>
            </a:r>
            <a:r>
              <a:rPr lang="en-US" sz="800" dirty="0" err="1"/>
              <a:t>na</a:t>
            </a:r>
            <a:r>
              <a:rPr lang="en-US" sz="800" dirty="0"/>
              <a:t> </a:t>
            </a:r>
            <a:r>
              <a:rPr lang="en-US" sz="800" dirty="0" err="1"/>
              <a:t>slici</a:t>
            </a:r>
            <a:r>
              <a:rPr lang="en-US" sz="800" dirty="0"/>
              <a:t>)</a:t>
            </a:r>
          </a:p>
          <a:p>
            <a:pPr algn="just"/>
            <a:r>
              <a:rPr lang="en-US" sz="800" dirty="0" err="1"/>
              <a:t>Rupe</a:t>
            </a:r>
            <a:r>
              <a:rPr lang="en-US" sz="800" dirty="0"/>
              <a:t> u </a:t>
            </a:r>
            <a:r>
              <a:rPr lang="en-US" sz="800" dirty="0" err="1"/>
              <a:t>osnovama</a:t>
            </a:r>
            <a:r>
              <a:rPr lang="en-US" sz="800" dirty="0"/>
              <a:t> </a:t>
            </a:r>
            <a:r>
              <a:rPr lang="en-US" sz="800" dirty="0" err="1"/>
              <a:t>dva</a:t>
            </a:r>
            <a:r>
              <a:rPr lang="en-US" sz="800" dirty="0"/>
              <a:t> </a:t>
            </a:r>
            <a:r>
              <a:rPr lang="en-US" sz="800" dirty="0" err="1"/>
              <a:t>prednja</a:t>
            </a:r>
            <a:r>
              <a:rPr lang="en-US" sz="800" dirty="0"/>
              <a:t> </a:t>
            </a:r>
            <a:r>
              <a:rPr lang="en-US" sz="800" dirty="0" err="1"/>
              <a:t>točka</a:t>
            </a:r>
            <a:r>
              <a:rPr lang="en-US" sz="800" dirty="0"/>
              <a:t> se </a:t>
            </a:r>
            <a:r>
              <a:rPr lang="en-US" sz="800" dirty="0" err="1"/>
              <a:t>poravnavaju</a:t>
            </a:r>
            <a:r>
              <a:rPr lang="en-US" sz="800" dirty="0"/>
              <a:t> </a:t>
            </a:r>
            <a:r>
              <a:rPr lang="en-US" sz="800" dirty="0" err="1"/>
              <a:t>sa</a:t>
            </a:r>
            <a:r>
              <a:rPr lang="en-US" sz="800" dirty="0"/>
              <a:t> </a:t>
            </a:r>
            <a:r>
              <a:rPr lang="en-US" sz="800" dirty="0" err="1"/>
              <a:t>prednjim</a:t>
            </a:r>
            <a:r>
              <a:rPr lang="en-US" sz="800" dirty="0"/>
              <a:t> </a:t>
            </a:r>
            <a:r>
              <a:rPr lang="en-US" sz="800" dirty="0" err="1"/>
              <a:t>stopalom</a:t>
            </a:r>
            <a:r>
              <a:rPr lang="en-US" sz="800" dirty="0"/>
              <a:t>, </a:t>
            </a:r>
            <a:r>
              <a:rPr lang="en-US" sz="800" dirty="0" err="1"/>
              <a:t>čut</a:t>
            </a:r>
            <a:r>
              <a:rPr lang="en-US" sz="800" dirty="0"/>
              <a:t> </a:t>
            </a:r>
            <a:r>
              <a:rPr lang="en-US" sz="800" dirty="0" err="1"/>
              <a:t>ćete</a:t>
            </a:r>
            <a:r>
              <a:rPr lang="en-US" sz="800" dirty="0"/>
              <a:t> </a:t>
            </a:r>
            <a:r>
              <a:rPr lang="en-US" sz="800" dirty="0" err="1"/>
              <a:t>klik</a:t>
            </a:r>
            <a:r>
              <a:rPr lang="en-US" sz="800" dirty="0"/>
              <a:t>, </a:t>
            </a:r>
            <a:r>
              <a:rPr lang="en-US" sz="800" dirty="0" err="1"/>
              <a:t>što</a:t>
            </a:r>
            <a:r>
              <a:rPr lang="en-US" sz="800" dirty="0"/>
              <a:t> </a:t>
            </a:r>
            <a:r>
              <a:rPr lang="en-US" sz="800" dirty="0" err="1"/>
              <a:t>znači</a:t>
            </a:r>
            <a:r>
              <a:rPr lang="en-US" sz="800" dirty="0"/>
              <a:t> da je </a:t>
            </a:r>
            <a:r>
              <a:rPr lang="en-US" sz="800" dirty="0" err="1"/>
              <a:t>na</a:t>
            </a:r>
            <a:r>
              <a:rPr lang="en-US" sz="800" dirty="0"/>
              <a:t> </a:t>
            </a:r>
            <a:r>
              <a:rPr lang="en-US" sz="800" dirty="0" err="1"/>
              <a:t>svom</a:t>
            </a:r>
            <a:r>
              <a:rPr lang="en-US" sz="800" dirty="0"/>
              <a:t> </a:t>
            </a:r>
            <a:r>
              <a:rPr lang="en-US" sz="800" dirty="0" err="1"/>
              <a:t>mestu</a:t>
            </a:r>
            <a:r>
              <a:rPr lang="en-US" sz="800" dirty="0"/>
              <a:t>. </a:t>
            </a:r>
            <a:r>
              <a:rPr lang="en-US" sz="800" dirty="0" err="1"/>
              <a:t>Pritisnite</a:t>
            </a:r>
            <a:r>
              <a:rPr lang="en-US" sz="800" dirty="0"/>
              <a:t> </a:t>
            </a:r>
            <a:r>
              <a:rPr lang="en-US" sz="800" dirty="0" err="1"/>
              <a:t>dugme</a:t>
            </a:r>
            <a:r>
              <a:rPr lang="en-US" sz="800" dirty="0"/>
              <a:t> </a:t>
            </a:r>
            <a:r>
              <a:rPr lang="en-US" sz="800" dirty="0" err="1"/>
              <a:t>za</a:t>
            </a:r>
            <a:r>
              <a:rPr lang="en-US" sz="800" dirty="0"/>
              <a:t> </a:t>
            </a:r>
            <a:r>
              <a:rPr lang="en-US" sz="800" dirty="0" err="1"/>
              <a:t>demontažu</a:t>
            </a:r>
            <a:r>
              <a:rPr lang="en-US" sz="800" dirty="0"/>
              <a:t> </a:t>
            </a:r>
            <a:r>
              <a:rPr lang="en-US" sz="800" dirty="0" err="1"/>
              <a:t>na</a:t>
            </a:r>
            <a:r>
              <a:rPr lang="en-US" sz="800" dirty="0"/>
              <a:t> </a:t>
            </a:r>
            <a:r>
              <a:rPr lang="en-US" sz="800" dirty="0" err="1"/>
              <a:t>dnu</a:t>
            </a:r>
            <a:r>
              <a:rPr lang="en-US" sz="800" dirty="0"/>
              <a:t> </a:t>
            </a:r>
            <a:r>
              <a:rPr lang="en-US" sz="800" dirty="0" err="1"/>
              <a:t>prednjeg</a:t>
            </a:r>
            <a:r>
              <a:rPr lang="en-US" sz="800" dirty="0"/>
              <a:t> </a:t>
            </a:r>
            <a:r>
              <a:rPr lang="en-US" sz="800" dirty="0" err="1"/>
              <a:t>točka</a:t>
            </a:r>
            <a:r>
              <a:rPr lang="en-US" sz="800" dirty="0"/>
              <a:t> </a:t>
            </a:r>
            <a:r>
              <a:rPr lang="en-US" sz="800" dirty="0" err="1"/>
              <a:t>i</a:t>
            </a:r>
            <a:r>
              <a:rPr lang="en-US" sz="800" dirty="0"/>
              <a:t> </a:t>
            </a:r>
            <a:r>
              <a:rPr lang="en-US" sz="800" dirty="0" err="1"/>
              <a:t>istovremeno</a:t>
            </a:r>
            <a:r>
              <a:rPr lang="en-US" sz="800" dirty="0"/>
              <a:t> </a:t>
            </a:r>
            <a:r>
              <a:rPr lang="en-US" sz="800" dirty="0" err="1"/>
              <a:t>odložite</a:t>
            </a:r>
            <a:r>
              <a:rPr lang="en-US" sz="800" dirty="0"/>
              <a:t> </a:t>
            </a:r>
            <a:r>
              <a:rPr lang="en-US" sz="800" dirty="0" err="1"/>
              <a:t>prednje</a:t>
            </a:r>
            <a:r>
              <a:rPr lang="en-US" sz="800" dirty="0"/>
              <a:t> </a:t>
            </a:r>
            <a:r>
              <a:rPr lang="en-US" sz="800" dirty="0" err="1"/>
              <a:t>točkove</a:t>
            </a:r>
            <a:r>
              <a:rPr lang="en-US" sz="800" dirty="0"/>
              <a:t> u </a:t>
            </a:r>
            <a:r>
              <a:rPr lang="en-US" sz="800" dirty="0" err="1"/>
              <a:t>stranu</a:t>
            </a:r>
            <a:r>
              <a:rPr lang="en-US" sz="800" dirty="0"/>
              <a:t>.</a:t>
            </a:r>
          </a:p>
          <a:p>
            <a:pPr algn="just"/>
            <a:endParaRPr lang="bg-BG" sz="800" dirty="0" smtClean="0"/>
          </a:p>
        </p:txBody>
      </p:sp>
      <p:sp>
        <p:nvSpPr>
          <p:cNvPr id="33" name="TextBox 32"/>
          <p:cNvSpPr txBox="1"/>
          <p:nvPr/>
        </p:nvSpPr>
        <p:spPr>
          <a:xfrm>
            <a:off x="8649903" y="6571136"/>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36</a:t>
            </a:r>
            <a:endParaRPr lang="bg-BG" sz="900" b="1" dirty="0">
              <a:cs typeface="Arial" pitchFamily="34" charset="0"/>
            </a:endParaRPr>
          </a:p>
        </p:txBody>
      </p:sp>
      <p:pic>
        <p:nvPicPr>
          <p:cNvPr id="34" name="Picture 3" descr="C:\Users\user\Desktop\b_2-assembly\b2_4.jpg"/>
          <p:cNvPicPr>
            <a:picLocks noChangeAspect="1" noChangeArrowheads="1"/>
          </p:cNvPicPr>
          <p:nvPr/>
        </p:nvPicPr>
        <p:blipFill>
          <a:blip r:embed="rId5" cstate="print"/>
          <a:srcRect/>
          <a:stretch>
            <a:fillRect/>
          </a:stretch>
        </p:blipFill>
        <p:spPr bwMode="auto">
          <a:xfrm>
            <a:off x="5085487" y="92069"/>
            <a:ext cx="720000" cy="1212413"/>
          </a:xfrm>
          <a:prstGeom prst="rect">
            <a:avLst/>
          </a:prstGeom>
          <a:noFill/>
        </p:spPr>
      </p:pic>
      <p:pic>
        <p:nvPicPr>
          <p:cNvPr id="37" name="Picture 4" descr="C:\Users\user\Desktop\b_2-assembly\b2_5.jpg"/>
          <p:cNvPicPr>
            <a:picLocks noChangeAspect="1" noChangeArrowheads="1"/>
          </p:cNvPicPr>
          <p:nvPr/>
        </p:nvPicPr>
        <p:blipFill>
          <a:blip r:embed="rId6" cstate="print"/>
          <a:srcRect/>
          <a:stretch>
            <a:fillRect/>
          </a:stretch>
        </p:blipFill>
        <p:spPr bwMode="auto">
          <a:xfrm>
            <a:off x="5013478" y="1316205"/>
            <a:ext cx="1260000" cy="1132268"/>
          </a:xfrm>
          <a:prstGeom prst="rect">
            <a:avLst/>
          </a:prstGeom>
          <a:noFill/>
        </p:spPr>
      </p:pic>
      <p:pic>
        <p:nvPicPr>
          <p:cNvPr id="38" name="Picture 5" descr="C:\Users\user\Desktop\b_2-assembly\b2_6.jpg"/>
          <p:cNvPicPr>
            <a:picLocks noChangeAspect="1" noChangeArrowheads="1"/>
          </p:cNvPicPr>
          <p:nvPr/>
        </p:nvPicPr>
        <p:blipFill>
          <a:blip r:embed="rId7" cstate="print"/>
          <a:srcRect/>
          <a:stretch>
            <a:fillRect/>
          </a:stretch>
        </p:blipFill>
        <p:spPr bwMode="auto">
          <a:xfrm>
            <a:off x="5012313" y="2684357"/>
            <a:ext cx="1440000" cy="1231725"/>
          </a:xfrm>
          <a:prstGeom prst="rect">
            <a:avLst/>
          </a:prstGeom>
          <a:noFill/>
        </p:spPr>
      </p:pic>
      <p:pic>
        <p:nvPicPr>
          <p:cNvPr id="39" name="Picture 6" descr="C:\Users\user\Desktop\b_2-assembly\B2_7.jpg"/>
          <p:cNvPicPr>
            <a:picLocks noChangeAspect="1" noChangeArrowheads="1"/>
          </p:cNvPicPr>
          <p:nvPr/>
        </p:nvPicPr>
        <p:blipFill>
          <a:blip r:embed="rId8" cstate="print"/>
          <a:srcRect/>
          <a:stretch>
            <a:fillRect/>
          </a:stretch>
        </p:blipFill>
        <p:spPr bwMode="auto">
          <a:xfrm>
            <a:off x="8162012" y="3044397"/>
            <a:ext cx="523875" cy="252412"/>
          </a:xfrm>
          <a:prstGeom prst="rect">
            <a:avLst/>
          </a:prstGeom>
          <a:noFill/>
        </p:spPr>
      </p:pic>
      <p:graphicFrame>
        <p:nvGraphicFramePr>
          <p:cNvPr id="40" name="Table 39"/>
          <p:cNvGraphicFramePr>
            <a:graphicFrameLocks noGrp="1"/>
          </p:cNvGraphicFramePr>
          <p:nvPr>
            <p:extLst>
              <p:ext uri="{D42A27DB-BD31-4B8C-83A1-F6EECF244321}">
                <p14:modId xmlns:p14="http://schemas.microsoft.com/office/powerpoint/2010/main" val="682057371"/>
              </p:ext>
            </p:extLst>
          </p:nvPr>
        </p:nvGraphicFramePr>
        <p:xfrm>
          <a:off x="6597655" y="1316205"/>
          <a:ext cx="2255912" cy="37084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en-US" sz="800" b="1" dirty="0" err="1" smtClean="0"/>
                        <a:t>Pažnja</a:t>
                      </a:r>
                      <a:r>
                        <a:rPr lang="en-US" sz="800" b="1" dirty="0" smtClean="0"/>
                        <a:t>: </a:t>
                      </a:r>
                      <a:r>
                        <a:rPr lang="en-US" sz="800" b="0" dirty="0" err="1" smtClean="0"/>
                        <a:t>Uverite</a:t>
                      </a:r>
                      <a:r>
                        <a:rPr lang="en-US" sz="800" b="0" dirty="0" smtClean="0"/>
                        <a:t> se da </a:t>
                      </a:r>
                      <a:r>
                        <a:rPr lang="en-US" sz="800" b="0" dirty="0" err="1" smtClean="0"/>
                        <a:t>su</a:t>
                      </a:r>
                      <a:r>
                        <a:rPr lang="en-US" sz="800" b="0" dirty="0" smtClean="0"/>
                        <a:t> </a:t>
                      </a:r>
                      <a:r>
                        <a:rPr lang="en-US" sz="800" b="0" dirty="0" err="1" smtClean="0"/>
                        <a:t>svi</a:t>
                      </a:r>
                      <a:r>
                        <a:rPr lang="en-US" sz="800" b="0" dirty="0" smtClean="0"/>
                        <a:t> </a:t>
                      </a:r>
                      <a:r>
                        <a:rPr lang="en-US" sz="800" b="0" dirty="0" err="1" smtClean="0"/>
                        <a:t>blokirajući</a:t>
                      </a:r>
                      <a:r>
                        <a:rPr lang="en-US" sz="800" b="0" dirty="0" smtClean="0"/>
                        <a:t> </a:t>
                      </a:r>
                      <a:r>
                        <a:rPr lang="en-US" sz="800" b="0" dirty="0" err="1" smtClean="0"/>
                        <a:t>mehanizmi</a:t>
                      </a:r>
                      <a:r>
                        <a:rPr lang="en-US" sz="800" b="0" dirty="0" smtClean="0"/>
                        <a:t> </a:t>
                      </a:r>
                      <a:r>
                        <a:rPr lang="en-US" sz="800" b="0" dirty="0" err="1" smtClean="0"/>
                        <a:t>zaključani</a:t>
                      </a:r>
                      <a:r>
                        <a:rPr lang="en-US" sz="800" b="0" dirty="0" smtClean="0"/>
                        <a:t> pre </a:t>
                      </a:r>
                      <a:r>
                        <a:rPr lang="en-US" sz="800" b="0" dirty="0" err="1" smtClean="0"/>
                        <a:t>nego</a:t>
                      </a:r>
                      <a:r>
                        <a:rPr lang="en-US" sz="800" b="0" dirty="0" smtClean="0"/>
                        <a:t> </a:t>
                      </a:r>
                      <a:r>
                        <a:rPr lang="en-US" sz="800" b="0" dirty="0" err="1" smtClean="0"/>
                        <a:t>što</a:t>
                      </a:r>
                      <a:r>
                        <a:rPr lang="en-US" sz="800" b="0" dirty="0" smtClean="0"/>
                        <a:t> </a:t>
                      </a:r>
                      <a:r>
                        <a:rPr lang="en-US" sz="800" b="0" dirty="0" err="1" smtClean="0"/>
                        <a:t>krenete</a:t>
                      </a:r>
                      <a:r>
                        <a:rPr lang="en-US" sz="800" b="0" dirty="0" smtClean="0"/>
                        <a:t> da </a:t>
                      </a:r>
                      <a:r>
                        <a:rPr lang="en-US" sz="800" b="0" dirty="0" err="1" smtClean="0"/>
                        <a:t>gurate</a:t>
                      </a:r>
                      <a:r>
                        <a:rPr lang="en-US" sz="800" b="0" dirty="0" smtClean="0"/>
                        <a:t> </a:t>
                      </a:r>
                      <a:r>
                        <a:rPr lang="en-US" sz="800" b="0" dirty="0" err="1" smtClean="0"/>
                        <a:t>kolica</a:t>
                      </a:r>
                      <a:r>
                        <a:rPr lang="en-US" sz="800" b="0" dirty="0" smtClean="0"/>
                        <a:t>.</a:t>
                      </a:r>
                      <a:endParaRPr lang="bg-BG" sz="800" b="0" dirty="0"/>
                    </a:p>
                  </a:txBody>
                  <a:tcPr/>
                </a:tc>
                <a:extLst>
                  <a:ext uri="{0D108BD9-81ED-4DB2-BD59-A6C34878D82A}">
                    <a16:rowId xmlns:a16="http://schemas.microsoft.com/office/drawing/2014/main" val="10000"/>
                  </a:ext>
                </a:extLst>
              </a:tr>
            </a:tbl>
          </a:graphicData>
        </a:graphic>
      </p:graphicFrame>
      <p:sp>
        <p:nvSpPr>
          <p:cNvPr id="41" name="TextBox 40"/>
          <p:cNvSpPr txBox="1"/>
          <p:nvPr/>
        </p:nvSpPr>
        <p:spPr>
          <a:xfrm>
            <a:off x="6093599" y="1100181"/>
            <a:ext cx="2736304" cy="215444"/>
          </a:xfrm>
          <a:prstGeom prst="rect">
            <a:avLst/>
          </a:prstGeom>
          <a:noFill/>
        </p:spPr>
        <p:txBody>
          <a:bodyPr wrap="square" rtlCol="0">
            <a:spAutoFit/>
          </a:bodyPr>
          <a:lstStyle/>
          <a:p>
            <a:r>
              <a:rPr lang="en-US" sz="800" b="1" dirty="0"/>
              <a:t>Taster </a:t>
            </a:r>
            <a:r>
              <a:rPr lang="en-US" sz="800" b="1" dirty="0" err="1"/>
              <a:t>za</a:t>
            </a:r>
            <a:r>
              <a:rPr lang="en-US" sz="800" b="1" dirty="0"/>
              <a:t> </a:t>
            </a:r>
            <a:r>
              <a:rPr lang="en-US" sz="800" b="1" dirty="0" err="1"/>
              <a:t>oslobađanje</a:t>
            </a:r>
            <a:r>
              <a:rPr lang="en-US" sz="800" b="1" dirty="0"/>
              <a:t> </a:t>
            </a:r>
            <a:r>
              <a:rPr lang="en-US" sz="800" b="1" dirty="0" err="1"/>
              <a:t>točka</a:t>
            </a:r>
            <a:endParaRPr lang="bg-BG" sz="800" b="1" dirty="0"/>
          </a:p>
        </p:txBody>
      </p:sp>
      <p:sp>
        <p:nvSpPr>
          <p:cNvPr id="42" name="TextBox 41"/>
          <p:cNvSpPr txBox="1"/>
          <p:nvPr/>
        </p:nvSpPr>
        <p:spPr>
          <a:xfrm>
            <a:off x="6381631" y="1790064"/>
            <a:ext cx="2880320" cy="246221"/>
          </a:xfrm>
          <a:prstGeom prst="rect">
            <a:avLst/>
          </a:prstGeom>
          <a:noFill/>
        </p:spPr>
        <p:txBody>
          <a:bodyPr wrap="square" rtlCol="0">
            <a:spAutoFit/>
          </a:bodyPr>
          <a:lstStyle/>
          <a:p>
            <a:r>
              <a:rPr lang="en-US" sz="1000" b="1" dirty="0" err="1"/>
              <a:t>Sglabanje</a:t>
            </a:r>
            <a:r>
              <a:rPr lang="en-US" sz="1000" b="1" dirty="0"/>
              <a:t> </a:t>
            </a:r>
            <a:r>
              <a:rPr lang="en-US" sz="1000" b="1" dirty="0" err="1"/>
              <a:t>zadnjih</a:t>
            </a:r>
            <a:r>
              <a:rPr lang="en-US" sz="1000" b="1" dirty="0"/>
              <a:t> </a:t>
            </a:r>
            <a:r>
              <a:rPr lang="en-US" sz="1000" b="1" dirty="0" err="1"/>
              <a:t>točkova</a:t>
            </a:r>
            <a:endParaRPr lang="bg-BG" sz="1000" b="1" dirty="0"/>
          </a:p>
        </p:txBody>
      </p:sp>
      <p:sp>
        <p:nvSpPr>
          <p:cNvPr id="43" name="TextBox 42"/>
          <p:cNvSpPr txBox="1"/>
          <p:nvPr/>
        </p:nvSpPr>
        <p:spPr>
          <a:xfrm>
            <a:off x="6381631" y="1964277"/>
            <a:ext cx="2592288" cy="461665"/>
          </a:xfrm>
          <a:prstGeom prst="rect">
            <a:avLst/>
          </a:prstGeom>
          <a:noFill/>
        </p:spPr>
        <p:txBody>
          <a:bodyPr wrap="square" rtlCol="0">
            <a:spAutoFit/>
          </a:bodyPr>
          <a:lstStyle/>
          <a:p>
            <a:r>
              <a:rPr lang="en-US" sz="800" dirty="0" err="1"/>
              <a:t>Za</a:t>
            </a:r>
            <a:r>
              <a:rPr lang="en-US" sz="800" dirty="0"/>
              <a:t> </a:t>
            </a:r>
            <a:r>
              <a:rPr lang="en-US" sz="800" dirty="0" err="1"/>
              <a:t>montiranje</a:t>
            </a:r>
            <a:r>
              <a:rPr lang="en-US" sz="800" dirty="0"/>
              <a:t> </a:t>
            </a:r>
            <a:r>
              <a:rPr lang="en-US" sz="800" dirty="0" err="1"/>
              <a:t>stavite</a:t>
            </a:r>
            <a:r>
              <a:rPr lang="en-US" sz="800" dirty="0"/>
              <a:t> </a:t>
            </a:r>
            <a:r>
              <a:rPr lang="en-US" sz="800" dirty="0" err="1"/>
              <a:t>cev</a:t>
            </a:r>
            <a:r>
              <a:rPr lang="en-US" sz="800" dirty="0"/>
              <a:t> </a:t>
            </a:r>
            <a:r>
              <a:rPr lang="en-US" sz="800" dirty="0" err="1"/>
              <a:t>zadnjih</a:t>
            </a:r>
            <a:r>
              <a:rPr lang="en-US" sz="800" dirty="0"/>
              <a:t> </a:t>
            </a:r>
            <a:r>
              <a:rPr lang="en-US" sz="800" dirty="0" err="1"/>
              <a:t>točkova</a:t>
            </a:r>
            <a:r>
              <a:rPr lang="en-US" sz="800" dirty="0"/>
              <a:t> u </a:t>
            </a:r>
            <a:r>
              <a:rPr lang="en-US" sz="800" dirty="0" err="1"/>
              <a:t>rupu</a:t>
            </a:r>
            <a:r>
              <a:rPr lang="en-US" sz="800" dirty="0"/>
              <a:t> </a:t>
            </a:r>
            <a:r>
              <a:rPr lang="en-US" sz="800" dirty="0" err="1"/>
              <a:t>na</a:t>
            </a:r>
            <a:r>
              <a:rPr lang="en-US" sz="800" dirty="0"/>
              <a:t> </a:t>
            </a:r>
            <a:r>
              <a:rPr lang="en-US" sz="800" dirty="0" err="1"/>
              <a:t>točkovima</a:t>
            </a:r>
            <a:r>
              <a:rPr lang="en-US" sz="800" dirty="0"/>
              <a:t> </a:t>
            </a:r>
            <a:r>
              <a:rPr lang="en-US" sz="800" dirty="0" err="1"/>
              <a:t>dok</a:t>
            </a:r>
            <a:r>
              <a:rPr lang="en-US" sz="800" dirty="0"/>
              <a:t> se </a:t>
            </a:r>
            <a:r>
              <a:rPr lang="en-US" sz="800" dirty="0" err="1"/>
              <a:t>opruga</a:t>
            </a:r>
            <a:r>
              <a:rPr lang="en-US" sz="800" dirty="0"/>
              <a:t> ne </a:t>
            </a:r>
            <a:r>
              <a:rPr lang="en-US" sz="800" dirty="0" err="1"/>
              <a:t>zategne</a:t>
            </a:r>
            <a:r>
              <a:rPr lang="en-US" sz="800" dirty="0"/>
              <a:t>. </a:t>
            </a:r>
            <a:r>
              <a:rPr lang="en-US" sz="800" dirty="0" err="1"/>
              <a:t>Za</a:t>
            </a:r>
            <a:r>
              <a:rPr lang="en-US" sz="800" dirty="0"/>
              <a:t> </a:t>
            </a:r>
            <a:r>
              <a:rPr lang="en-US" sz="800" dirty="0" err="1"/>
              <a:t>oslobađanje</a:t>
            </a:r>
            <a:r>
              <a:rPr lang="en-US" sz="800" dirty="0"/>
              <a:t> – </a:t>
            </a:r>
            <a:r>
              <a:rPr lang="en-US" sz="800" dirty="0" err="1"/>
              <a:t>pritisnite</a:t>
            </a:r>
            <a:r>
              <a:rPr lang="en-US" sz="800" dirty="0"/>
              <a:t> </a:t>
            </a:r>
            <a:r>
              <a:rPr lang="en-US" sz="800" dirty="0" err="1"/>
              <a:t>oprugu</a:t>
            </a:r>
            <a:r>
              <a:rPr lang="en-US" sz="800" dirty="0"/>
              <a:t> </a:t>
            </a:r>
            <a:r>
              <a:rPr lang="en-US" sz="800" dirty="0" err="1"/>
              <a:t>oslobodite</a:t>
            </a:r>
            <a:r>
              <a:rPr lang="en-US" sz="800" dirty="0"/>
              <a:t> </a:t>
            </a:r>
            <a:r>
              <a:rPr lang="en-US" sz="800" dirty="0" err="1"/>
              <a:t>zadnjeg</a:t>
            </a:r>
            <a:r>
              <a:rPr lang="en-US" sz="800" dirty="0"/>
              <a:t> </a:t>
            </a:r>
            <a:r>
              <a:rPr lang="en-US" sz="800" dirty="0" err="1"/>
              <a:t>točka</a:t>
            </a:r>
            <a:r>
              <a:rPr lang="en-US" sz="800" dirty="0"/>
              <a:t>.</a:t>
            </a:r>
            <a:endParaRPr lang="bg-BG" sz="800" dirty="0"/>
          </a:p>
        </p:txBody>
      </p:sp>
      <p:sp>
        <p:nvSpPr>
          <p:cNvPr id="44" name="TextBox 43"/>
          <p:cNvSpPr txBox="1"/>
          <p:nvPr/>
        </p:nvSpPr>
        <p:spPr>
          <a:xfrm>
            <a:off x="5589543" y="2468333"/>
            <a:ext cx="2736304" cy="246221"/>
          </a:xfrm>
          <a:prstGeom prst="rect">
            <a:avLst/>
          </a:prstGeom>
          <a:noFill/>
        </p:spPr>
        <p:txBody>
          <a:bodyPr wrap="square" rtlCol="0">
            <a:spAutoFit/>
          </a:bodyPr>
          <a:lstStyle/>
          <a:p>
            <a:r>
              <a:rPr lang="en-US" sz="1000" b="1" dirty="0" err="1"/>
              <a:t>Upotreba</a:t>
            </a:r>
            <a:r>
              <a:rPr lang="en-US" sz="1000" b="1" dirty="0"/>
              <a:t> </a:t>
            </a:r>
            <a:r>
              <a:rPr lang="en-US" sz="1000" b="1" dirty="0" err="1"/>
              <a:t>podesivog</a:t>
            </a:r>
            <a:r>
              <a:rPr lang="en-US" sz="1000" b="1" dirty="0"/>
              <a:t> </a:t>
            </a:r>
            <a:r>
              <a:rPr lang="en-US" sz="1000" b="1" dirty="0" err="1"/>
              <a:t>naslona</a:t>
            </a:r>
            <a:endParaRPr lang="bg-BG" sz="1000" b="1" dirty="0"/>
          </a:p>
        </p:txBody>
      </p:sp>
      <p:graphicFrame>
        <p:nvGraphicFramePr>
          <p:cNvPr id="45" name="Table 44"/>
          <p:cNvGraphicFramePr>
            <a:graphicFrameLocks noGrp="1"/>
          </p:cNvGraphicFramePr>
          <p:nvPr>
            <p:extLst>
              <p:ext uri="{D42A27DB-BD31-4B8C-83A1-F6EECF244321}">
                <p14:modId xmlns:p14="http://schemas.microsoft.com/office/powerpoint/2010/main" val="1759555350"/>
              </p:ext>
            </p:extLst>
          </p:nvPr>
        </p:nvGraphicFramePr>
        <p:xfrm>
          <a:off x="6633659" y="3384428"/>
          <a:ext cx="2255912" cy="45720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432048">
                <a:tc>
                  <a:txBody>
                    <a:bodyPr/>
                    <a:lstStyle/>
                    <a:p>
                      <a:r>
                        <a:rPr lang="en-US" sz="800" b="1" dirty="0" err="1" smtClean="0"/>
                        <a:t>Pažnja</a:t>
                      </a:r>
                      <a:r>
                        <a:rPr lang="en-US" sz="800" b="1" dirty="0" smtClean="0"/>
                        <a:t>: </a:t>
                      </a:r>
                      <a:r>
                        <a:rPr lang="en-US" sz="800" b="0" dirty="0" err="1" smtClean="0"/>
                        <a:t>Podešavajte</a:t>
                      </a:r>
                      <a:r>
                        <a:rPr lang="en-US" sz="800" b="0" dirty="0" smtClean="0"/>
                        <a:t> </a:t>
                      </a:r>
                      <a:r>
                        <a:rPr lang="en-US" sz="800" b="0" dirty="0" err="1" smtClean="0"/>
                        <a:t>naslon</a:t>
                      </a:r>
                      <a:r>
                        <a:rPr lang="en-US" sz="800" b="0" dirty="0" smtClean="0"/>
                        <a:t> </a:t>
                      </a:r>
                      <a:r>
                        <a:rPr lang="en-US" sz="800" b="0" dirty="0" err="1" smtClean="0"/>
                        <a:t>pažljivo</a:t>
                      </a:r>
                      <a:r>
                        <a:rPr lang="en-US" sz="800" b="0" dirty="0" smtClean="0"/>
                        <a:t> </a:t>
                      </a:r>
                      <a:r>
                        <a:rPr lang="en-US" sz="800" b="0" dirty="0" err="1" smtClean="0"/>
                        <a:t>kad</a:t>
                      </a:r>
                      <a:r>
                        <a:rPr lang="en-US" sz="800" b="0" dirty="0" smtClean="0"/>
                        <a:t> </a:t>
                      </a:r>
                      <a:r>
                        <a:rPr lang="en-US" sz="800" b="0" dirty="0" err="1" smtClean="0"/>
                        <a:t>dete</a:t>
                      </a:r>
                      <a:r>
                        <a:rPr lang="en-US" sz="800" b="0" dirty="0" smtClean="0"/>
                        <a:t> </a:t>
                      </a:r>
                      <a:r>
                        <a:rPr lang="en-US" sz="800" b="0" dirty="0" err="1" smtClean="0"/>
                        <a:t>nije</a:t>
                      </a:r>
                      <a:r>
                        <a:rPr lang="en-US" sz="800" b="0" dirty="0" smtClean="0"/>
                        <a:t> u </a:t>
                      </a:r>
                      <a:r>
                        <a:rPr lang="en-US" sz="800" b="0" dirty="0" err="1" smtClean="0"/>
                        <a:t>kolicama</a:t>
                      </a:r>
                      <a:r>
                        <a:rPr lang="en-US" sz="800" b="0" dirty="0" smtClean="0"/>
                        <a:t> da </a:t>
                      </a:r>
                      <a:r>
                        <a:rPr lang="en-US" sz="800" b="0" dirty="0" err="1" smtClean="0"/>
                        <a:t>biste</a:t>
                      </a:r>
                      <a:r>
                        <a:rPr lang="en-US" sz="800" b="0" dirty="0" smtClean="0"/>
                        <a:t> </a:t>
                      </a:r>
                      <a:r>
                        <a:rPr lang="en-US" sz="800" b="0" dirty="0" err="1" smtClean="0"/>
                        <a:t>izbegli</a:t>
                      </a:r>
                      <a:r>
                        <a:rPr lang="en-US" sz="800" b="0" dirty="0" smtClean="0"/>
                        <a:t> </a:t>
                      </a:r>
                      <a:r>
                        <a:rPr lang="en-US" sz="800" b="0" dirty="0" err="1" smtClean="0"/>
                        <a:t>naglo</a:t>
                      </a:r>
                      <a:r>
                        <a:rPr lang="en-US" sz="800" b="0" dirty="0" smtClean="0"/>
                        <a:t> </a:t>
                      </a:r>
                      <a:r>
                        <a:rPr lang="en-US" sz="800" b="0" dirty="0" err="1" smtClean="0"/>
                        <a:t>sklapanje</a:t>
                      </a:r>
                      <a:r>
                        <a:rPr lang="en-US" sz="800" b="0" dirty="0" smtClean="0"/>
                        <a:t> </a:t>
                      </a:r>
                      <a:r>
                        <a:rPr lang="en-US" sz="800" b="0" dirty="0" err="1" smtClean="0"/>
                        <a:t>naslona</a:t>
                      </a:r>
                      <a:r>
                        <a:rPr lang="en-US" sz="800" b="0" dirty="0" smtClean="0"/>
                        <a:t> </a:t>
                      </a:r>
                      <a:r>
                        <a:rPr lang="en-US" sz="800" b="0" dirty="0" err="1" smtClean="0"/>
                        <a:t>i</a:t>
                      </a:r>
                      <a:r>
                        <a:rPr lang="en-US" sz="800" b="0" dirty="0" smtClean="0"/>
                        <a:t> da ne </a:t>
                      </a:r>
                      <a:r>
                        <a:rPr lang="en-US" sz="800" b="0" dirty="0" err="1" smtClean="0"/>
                        <a:t>biste</a:t>
                      </a:r>
                      <a:r>
                        <a:rPr lang="en-US" sz="800" b="0" dirty="0" smtClean="0"/>
                        <a:t> </a:t>
                      </a:r>
                      <a:r>
                        <a:rPr lang="en-US" sz="800" b="0" dirty="0" err="1" smtClean="0"/>
                        <a:t>ugrozili</a:t>
                      </a:r>
                      <a:r>
                        <a:rPr lang="en-US" sz="800" b="0" dirty="0" smtClean="0"/>
                        <a:t> </a:t>
                      </a:r>
                      <a:r>
                        <a:rPr lang="en-US" sz="800" b="0" dirty="0" err="1" smtClean="0"/>
                        <a:t>zdravlje</a:t>
                      </a:r>
                      <a:r>
                        <a:rPr lang="en-US" sz="800" b="0" dirty="0" smtClean="0"/>
                        <a:t> </a:t>
                      </a:r>
                      <a:r>
                        <a:rPr lang="en-US" sz="800" b="0" dirty="0" err="1" smtClean="0"/>
                        <a:t>bebe</a:t>
                      </a:r>
                      <a:r>
                        <a:rPr lang="en-US" sz="800" b="0" dirty="0" smtClean="0"/>
                        <a:t>.</a:t>
                      </a:r>
                      <a:endParaRPr lang="bg-BG" sz="800" b="0" dirty="0"/>
                    </a:p>
                  </a:txBody>
                  <a:tcPr/>
                </a:tc>
                <a:extLst>
                  <a:ext uri="{0D108BD9-81ED-4DB2-BD59-A6C34878D82A}">
                    <a16:rowId xmlns:a16="http://schemas.microsoft.com/office/drawing/2014/main" val="10000"/>
                  </a:ext>
                </a:extLst>
              </a:tr>
            </a:tbl>
          </a:graphicData>
        </a:graphic>
      </p:graphicFrame>
      <p:sp>
        <p:nvSpPr>
          <p:cNvPr id="46" name="TextBox 45"/>
          <p:cNvSpPr txBox="1"/>
          <p:nvPr/>
        </p:nvSpPr>
        <p:spPr>
          <a:xfrm>
            <a:off x="6597655" y="2727329"/>
            <a:ext cx="2304256" cy="338554"/>
          </a:xfrm>
          <a:prstGeom prst="rect">
            <a:avLst/>
          </a:prstGeom>
          <a:noFill/>
        </p:spPr>
        <p:txBody>
          <a:bodyPr wrap="square" rtlCol="0">
            <a:spAutoFit/>
          </a:bodyPr>
          <a:lstStyle/>
          <a:p>
            <a:pPr algn="just"/>
            <a:r>
              <a:rPr lang="en-US" sz="800" dirty="0" err="1"/>
              <a:t>Za</a:t>
            </a:r>
            <a:r>
              <a:rPr lang="en-US" sz="800" dirty="0"/>
              <a:t> </a:t>
            </a:r>
            <a:r>
              <a:rPr lang="en-US" sz="800" dirty="0" err="1"/>
              <a:t>podešavanje</a:t>
            </a:r>
            <a:r>
              <a:rPr lang="en-US" sz="800" dirty="0"/>
              <a:t> </a:t>
            </a:r>
            <a:r>
              <a:rPr lang="en-US" sz="800" dirty="0" err="1"/>
              <a:t>naslona</a:t>
            </a:r>
            <a:r>
              <a:rPr lang="en-US" sz="800" dirty="0"/>
              <a:t>: </a:t>
            </a:r>
            <a:r>
              <a:rPr lang="en-US" sz="800" dirty="0" err="1"/>
              <a:t>Jednom</a:t>
            </a:r>
            <a:r>
              <a:rPr lang="en-US" sz="800" dirty="0"/>
              <a:t> </a:t>
            </a:r>
            <a:r>
              <a:rPr lang="en-US" sz="800" dirty="0" err="1"/>
              <a:t>rukom</a:t>
            </a:r>
            <a:r>
              <a:rPr lang="en-US" sz="800" dirty="0"/>
              <a:t> </a:t>
            </a:r>
            <a:r>
              <a:rPr lang="en-US" sz="800" dirty="0" err="1"/>
              <a:t>povucite</a:t>
            </a:r>
            <a:r>
              <a:rPr lang="en-US" sz="800" dirty="0"/>
              <a:t> </a:t>
            </a:r>
            <a:r>
              <a:rPr lang="en-US" sz="800" dirty="0" err="1"/>
              <a:t>plastičnu</a:t>
            </a:r>
            <a:r>
              <a:rPr lang="en-US" sz="800" dirty="0"/>
              <a:t> </a:t>
            </a:r>
            <a:r>
              <a:rPr lang="en-US" sz="800" dirty="0" err="1"/>
              <a:t>kopču</a:t>
            </a:r>
            <a:r>
              <a:rPr lang="en-US" sz="800" dirty="0"/>
              <a:t>, </a:t>
            </a:r>
            <a:r>
              <a:rPr lang="en-US" sz="800" dirty="0" err="1"/>
              <a:t>drugom</a:t>
            </a:r>
            <a:r>
              <a:rPr lang="en-US" sz="800" dirty="0"/>
              <a:t> </a:t>
            </a:r>
            <a:r>
              <a:rPr lang="en-US" sz="800" dirty="0" err="1"/>
              <a:t>podesite</a:t>
            </a:r>
            <a:r>
              <a:rPr lang="en-US" sz="800" dirty="0"/>
              <a:t> </a:t>
            </a:r>
            <a:r>
              <a:rPr lang="en-US" sz="800" dirty="0" err="1"/>
              <a:t>dužinu</a:t>
            </a:r>
            <a:r>
              <a:rPr lang="en-US" sz="800" dirty="0"/>
              <a:t> </a:t>
            </a:r>
            <a:r>
              <a:rPr lang="en-US" sz="800" dirty="0" err="1"/>
              <a:t>pojasa</a:t>
            </a:r>
            <a:r>
              <a:rPr lang="en-US" sz="800" dirty="0"/>
              <a:t>.</a:t>
            </a:r>
            <a:endParaRPr lang="bg-BG" sz="800" dirty="0"/>
          </a:p>
        </p:txBody>
      </p:sp>
      <p:pic>
        <p:nvPicPr>
          <p:cNvPr id="47" name="Picture 2" descr="C:\Users\user\Desktop\b_2-assembly\B2_8.jpg"/>
          <p:cNvPicPr>
            <a:picLocks noChangeAspect="1" noChangeArrowheads="1"/>
          </p:cNvPicPr>
          <p:nvPr/>
        </p:nvPicPr>
        <p:blipFill>
          <a:blip r:embed="rId9" cstate="print"/>
          <a:srcRect/>
          <a:stretch>
            <a:fillRect/>
          </a:stretch>
        </p:blipFill>
        <p:spPr bwMode="auto">
          <a:xfrm>
            <a:off x="5085488" y="3980502"/>
            <a:ext cx="1260000" cy="1076768"/>
          </a:xfrm>
          <a:prstGeom prst="rect">
            <a:avLst/>
          </a:prstGeom>
          <a:noFill/>
        </p:spPr>
      </p:pic>
      <p:sp>
        <p:nvSpPr>
          <p:cNvPr id="48" name="TextBox 47"/>
          <p:cNvSpPr txBox="1"/>
          <p:nvPr/>
        </p:nvSpPr>
        <p:spPr>
          <a:xfrm>
            <a:off x="6609487" y="3980501"/>
            <a:ext cx="2304256" cy="338554"/>
          </a:xfrm>
          <a:prstGeom prst="rect">
            <a:avLst/>
          </a:prstGeom>
          <a:noFill/>
        </p:spPr>
        <p:txBody>
          <a:bodyPr wrap="square" rtlCol="0">
            <a:spAutoFit/>
          </a:bodyPr>
          <a:lstStyle/>
          <a:p>
            <a:r>
              <a:rPr lang="en-US" sz="800" dirty="0" err="1"/>
              <a:t>Zaključavanje</a:t>
            </a:r>
            <a:r>
              <a:rPr lang="en-US" sz="800" dirty="0"/>
              <a:t> </a:t>
            </a:r>
            <a:r>
              <a:rPr lang="en-US" sz="800" dirty="0" err="1"/>
              <a:t>zadnjeg</a:t>
            </a:r>
            <a:r>
              <a:rPr lang="en-US" sz="800" dirty="0"/>
              <a:t> </a:t>
            </a:r>
            <a:r>
              <a:rPr lang="en-US" sz="800" dirty="0" err="1"/>
              <a:t>točka</a:t>
            </a:r>
            <a:r>
              <a:rPr lang="en-US" sz="800" dirty="0"/>
              <a:t>: </a:t>
            </a:r>
            <a:r>
              <a:rPr lang="en-US" sz="800" dirty="0" err="1"/>
              <a:t>Aktivirajte</a:t>
            </a:r>
            <a:r>
              <a:rPr lang="en-US" sz="800" dirty="0"/>
              <a:t> </a:t>
            </a:r>
            <a:r>
              <a:rPr lang="en-US" sz="800" dirty="0" err="1"/>
              <a:t>zadnju</a:t>
            </a:r>
            <a:r>
              <a:rPr lang="en-US" sz="800" dirty="0"/>
              <a:t> </a:t>
            </a:r>
            <a:r>
              <a:rPr lang="en-US" sz="800" dirty="0" err="1"/>
              <a:t>kočnicu</a:t>
            </a:r>
            <a:r>
              <a:rPr lang="en-US" sz="800" dirty="0"/>
              <a:t>.</a:t>
            </a:r>
            <a:endParaRPr lang="bg-BG" sz="800" dirty="0"/>
          </a:p>
        </p:txBody>
      </p:sp>
      <p:graphicFrame>
        <p:nvGraphicFramePr>
          <p:cNvPr id="49" name="Table 48"/>
          <p:cNvGraphicFramePr>
            <a:graphicFrameLocks noGrp="1"/>
          </p:cNvGraphicFramePr>
          <p:nvPr>
            <p:extLst>
              <p:ext uri="{D42A27DB-BD31-4B8C-83A1-F6EECF244321}">
                <p14:modId xmlns:p14="http://schemas.microsoft.com/office/powerpoint/2010/main" val="773976742"/>
              </p:ext>
            </p:extLst>
          </p:nvPr>
        </p:nvGraphicFramePr>
        <p:xfrm>
          <a:off x="6633659" y="4340541"/>
          <a:ext cx="2255912" cy="57912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en-US" sz="800" b="1" dirty="0" err="1" smtClean="0"/>
                        <a:t>Pažnja</a:t>
                      </a:r>
                      <a:r>
                        <a:rPr lang="en-US" sz="800" b="1" dirty="0" smtClean="0"/>
                        <a:t>: </a:t>
                      </a:r>
                      <a:r>
                        <a:rPr lang="en-US" sz="800" b="0" dirty="0" err="1" smtClean="0"/>
                        <a:t>Pritisnite</a:t>
                      </a:r>
                      <a:r>
                        <a:rPr lang="en-US" sz="800" b="0" dirty="0" smtClean="0"/>
                        <a:t> </a:t>
                      </a:r>
                      <a:r>
                        <a:rPr lang="en-US" sz="800" b="0" dirty="0" err="1" smtClean="0"/>
                        <a:t>ručicu</a:t>
                      </a:r>
                      <a:r>
                        <a:rPr lang="en-US" sz="800" b="0" dirty="0" smtClean="0"/>
                        <a:t> </a:t>
                      </a:r>
                      <a:r>
                        <a:rPr lang="en-US" sz="800" b="0" dirty="0" err="1" smtClean="0"/>
                        <a:t>kočnice</a:t>
                      </a:r>
                      <a:r>
                        <a:rPr lang="en-US" sz="800" b="0" dirty="0" smtClean="0"/>
                        <a:t> </a:t>
                      </a:r>
                      <a:r>
                        <a:rPr lang="en-US" sz="800" b="0" dirty="0" err="1" smtClean="0"/>
                        <a:t>ako</a:t>
                      </a:r>
                      <a:r>
                        <a:rPr lang="en-US" sz="800" b="0" dirty="0" smtClean="0"/>
                        <a:t> </a:t>
                      </a:r>
                      <a:r>
                        <a:rPr lang="en-US" sz="800" b="0" dirty="0" err="1" smtClean="0"/>
                        <a:t>zaustavite</a:t>
                      </a:r>
                      <a:r>
                        <a:rPr lang="en-US" sz="800" b="0" dirty="0" smtClean="0"/>
                        <a:t> </a:t>
                      </a:r>
                      <a:r>
                        <a:rPr lang="en-US" sz="800" b="0" dirty="0" err="1" smtClean="0"/>
                        <a:t>kolica</a:t>
                      </a:r>
                      <a:r>
                        <a:rPr lang="en-US" sz="800" b="0" dirty="0" smtClean="0"/>
                        <a:t> </a:t>
                      </a:r>
                      <a:r>
                        <a:rPr lang="en-US" sz="800" b="0" dirty="0" err="1" smtClean="0"/>
                        <a:t>čak</a:t>
                      </a:r>
                      <a:r>
                        <a:rPr lang="en-US" sz="800" b="0" dirty="0" smtClean="0"/>
                        <a:t> </a:t>
                      </a:r>
                      <a:r>
                        <a:rPr lang="en-US" sz="800" b="0" dirty="0" err="1" smtClean="0"/>
                        <a:t>i</a:t>
                      </a:r>
                      <a:r>
                        <a:rPr lang="en-US" sz="800" b="0" dirty="0" smtClean="0"/>
                        <a:t> </a:t>
                      </a:r>
                      <a:r>
                        <a:rPr lang="en-US" sz="800" b="0" dirty="0" err="1" smtClean="0"/>
                        <a:t>nakratko</a:t>
                      </a:r>
                      <a:r>
                        <a:rPr lang="en-US" sz="800" b="0" dirty="0" smtClean="0"/>
                        <a:t> da bi </a:t>
                      </a:r>
                      <a:r>
                        <a:rPr lang="en-US" sz="800" b="0" dirty="0" err="1" smtClean="0"/>
                        <a:t>izbegli</a:t>
                      </a:r>
                      <a:r>
                        <a:rPr lang="en-US" sz="800" b="0" dirty="0" smtClean="0"/>
                        <a:t> </a:t>
                      </a:r>
                      <a:r>
                        <a:rPr lang="en-US" sz="800" b="0" dirty="0" err="1" smtClean="0"/>
                        <a:t>kretanje</a:t>
                      </a:r>
                      <a:r>
                        <a:rPr lang="en-US" sz="800" b="0" dirty="0" smtClean="0"/>
                        <a:t> </a:t>
                      </a:r>
                      <a:r>
                        <a:rPr lang="en-US" sz="800" b="0" dirty="0" err="1" smtClean="0"/>
                        <a:t>kolica</a:t>
                      </a:r>
                      <a:r>
                        <a:rPr lang="en-US" sz="800" b="0" dirty="0" smtClean="0"/>
                        <a:t>. </a:t>
                      </a:r>
                      <a:r>
                        <a:rPr lang="en-US" sz="800" b="0" dirty="0" err="1" smtClean="0"/>
                        <a:t>Pokušajte</a:t>
                      </a:r>
                      <a:r>
                        <a:rPr lang="en-US" sz="800" b="0" dirty="0" smtClean="0"/>
                        <a:t> </a:t>
                      </a:r>
                      <a:r>
                        <a:rPr lang="en-US" sz="800" b="0" dirty="0" err="1" smtClean="0"/>
                        <a:t>gurnuti</a:t>
                      </a:r>
                      <a:r>
                        <a:rPr lang="en-US" sz="800" b="0" dirty="0" smtClean="0"/>
                        <a:t> </a:t>
                      </a:r>
                      <a:r>
                        <a:rPr lang="en-US" sz="800" b="0" dirty="0" err="1" smtClean="0"/>
                        <a:t>kolica</a:t>
                      </a:r>
                      <a:r>
                        <a:rPr lang="en-US" sz="800" b="0" dirty="0" smtClean="0"/>
                        <a:t> da </a:t>
                      </a:r>
                      <a:r>
                        <a:rPr lang="en-US" sz="800" b="0" dirty="0" err="1" smtClean="0"/>
                        <a:t>proverite</a:t>
                      </a:r>
                      <a:r>
                        <a:rPr lang="en-US" sz="800" b="0" dirty="0" smtClean="0"/>
                        <a:t> </a:t>
                      </a:r>
                      <a:r>
                        <a:rPr lang="en-US" sz="800" b="0" dirty="0" err="1" smtClean="0"/>
                        <a:t>jesu</a:t>
                      </a:r>
                      <a:r>
                        <a:rPr lang="en-US" sz="800" b="0" dirty="0" smtClean="0"/>
                        <a:t> li </a:t>
                      </a:r>
                      <a:r>
                        <a:rPr lang="en-US" sz="800" b="0" dirty="0" err="1" smtClean="0"/>
                        <a:t>mehanizmi</a:t>
                      </a:r>
                      <a:r>
                        <a:rPr lang="en-US" sz="800" b="0" dirty="0" smtClean="0"/>
                        <a:t> u </a:t>
                      </a:r>
                      <a:r>
                        <a:rPr lang="en-US" sz="800" b="0" dirty="0" err="1" smtClean="0"/>
                        <a:t>zaključanom</a:t>
                      </a:r>
                      <a:r>
                        <a:rPr lang="en-US" sz="800" b="0" dirty="0" smtClean="0"/>
                        <a:t> </a:t>
                      </a:r>
                      <a:r>
                        <a:rPr lang="en-US" sz="800" b="0" dirty="0" err="1" smtClean="0"/>
                        <a:t>položaju</a:t>
                      </a:r>
                      <a:r>
                        <a:rPr lang="en-US" sz="800" b="0" dirty="0" smtClean="0"/>
                        <a:t>.</a:t>
                      </a:r>
                      <a:endParaRPr lang="bg-BG" sz="800" b="0" dirty="0"/>
                    </a:p>
                  </a:txBody>
                  <a:tcPr/>
                </a:tc>
                <a:extLst>
                  <a:ext uri="{0D108BD9-81ED-4DB2-BD59-A6C34878D82A}">
                    <a16:rowId xmlns:a16="http://schemas.microsoft.com/office/drawing/2014/main" val="10000"/>
                  </a:ext>
                </a:extLst>
              </a:tr>
            </a:tbl>
          </a:graphicData>
        </a:graphic>
      </p:graphicFrame>
      <p:pic>
        <p:nvPicPr>
          <p:cNvPr id="50" name="Picture 3" descr="C:\Users\user\Desktop\b_2-assembly\B2_9.jpg"/>
          <p:cNvPicPr>
            <a:picLocks noChangeAspect="1" noChangeArrowheads="1"/>
          </p:cNvPicPr>
          <p:nvPr/>
        </p:nvPicPr>
        <p:blipFill>
          <a:blip r:embed="rId10" cstate="print"/>
          <a:srcRect/>
          <a:stretch>
            <a:fillRect/>
          </a:stretch>
        </p:blipFill>
        <p:spPr bwMode="auto">
          <a:xfrm>
            <a:off x="5597029" y="5296176"/>
            <a:ext cx="2880000" cy="1207421"/>
          </a:xfrm>
          <a:prstGeom prst="rect">
            <a:avLst/>
          </a:prstGeom>
          <a:noFill/>
        </p:spPr>
      </p:pic>
      <p:sp>
        <p:nvSpPr>
          <p:cNvPr id="51" name="TextBox 50"/>
          <p:cNvSpPr txBox="1"/>
          <p:nvPr/>
        </p:nvSpPr>
        <p:spPr>
          <a:xfrm>
            <a:off x="5740885" y="5104193"/>
            <a:ext cx="1296144" cy="215444"/>
          </a:xfrm>
          <a:prstGeom prst="rect">
            <a:avLst/>
          </a:prstGeom>
          <a:noFill/>
        </p:spPr>
        <p:txBody>
          <a:bodyPr wrap="square" rtlCol="0">
            <a:spAutoFit/>
          </a:bodyPr>
          <a:lstStyle/>
          <a:p>
            <a:r>
              <a:rPr lang="en-US" sz="800" dirty="0" err="1"/>
              <a:t>Uklonivi</a:t>
            </a:r>
            <a:r>
              <a:rPr lang="en-US" sz="800" dirty="0"/>
              <a:t> </a:t>
            </a:r>
            <a:r>
              <a:rPr lang="en-US" sz="800" dirty="0" err="1"/>
              <a:t>naslon</a:t>
            </a:r>
            <a:r>
              <a:rPr lang="en-US" sz="800" dirty="0"/>
              <a:t> </a:t>
            </a:r>
            <a:r>
              <a:rPr lang="en-US" sz="800" dirty="0" err="1"/>
              <a:t>za</a:t>
            </a:r>
            <a:r>
              <a:rPr lang="en-US" sz="800" dirty="0"/>
              <a:t> </a:t>
            </a:r>
            <a:r>
              <a:rPr lang="en-US" sz="800" dirty="0" err="1"/>
              <a:t>ruku</a:t>
            </a:r>
            <a:endParaRPr lang="bg-BG" sz="800" dirty="0"/>
          </a:p>
        </p:txBody>
      </p:sp>
      <p:sp>
        <p:nvSpPr>
          <p:cNvPr id="52" name="TextBox 51"/>
          <p:cNvSpPr txBox="1"/>
          <p:nvPr/>
        </p:nvSpPr>
        <p:spPr>
          <a:xfrm>
            <a:off x="7185551" y="5080732"/>
            <a:ext cx="1728192" cy="215444"/>
          </a:xfrm>
          <a:prstGeom prst="rect">
            <a:avLst/>
          </a:prstGeom>
          <a:noFill/>
        </p:spPr>
        <p:txBody>
          <a:bodyPr wrap="square" rtlCol="0">
            <a:spAutoFit/>
          </a:bodyPr>
          <a:lstStyle/>
          <a:p>
            <a:r>
              <a:rPr lang="en-US" sz="800" dirty="0" err="1"/>
              <a:t>Podesivi</a:t>
            </a:r>
            <a:r>
              <a:rPr lang="en-US" sz="800" dirty="0"/>
              <a:t> </a:t>
            </a:r>
            <a:r>
              <a:rPr lang="en-US" sz="800" dirty="0" err="1"/>
              <a:t>oslonac</a:t>
            </a:r>
            <a:r>
              <a:rPr lang="en-US" sz="800" dirty="0"/>
              <a:t> </a:t>
            </a:r>
            <a:r>
              <a:rPr lang="en-US" sz="800" dirty="0" err="1"/>
              <a:t>za</a:t>
            </a:r>
            <a:r>
              <a:rPr lang="en-US" sz="800" dirty="0"/>
              <a:t> </a:t>
            </a:r>
            <a:r>
              <a:rPr lang="en-US" sz="800" dirty="0" err="1"/>
              <a:t>nogu</a:t>
            </a:r>
            <a:endParaRPr lang="bg-BG" sz="800" dirty="0"/>
          </a:p>
        </p:txBody>
      </p:sp>
    </p:spTree>
    <p:extLst>
      <p:ext uri="{BB962C8B-B14F-4D97-AF65-F5344CB8AC3E}">
        <p14:creationId xmlns:p14="http://schemas.microsoft.com/office/powerpoint/2010/main" val="313416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008" y="116632"/>
            <a:ext cx="3960000" cy="253916"/>
          </a:xfrm>
          <a:prstGeom prst="rect">
            <a:avLst/>
          </a:prstGeom>
        </p:spPr>
        <p:txBody>
          <a:bodyPr>
            <a:spAutoFit/>
          </a:bodyPr>
          <a:lstStyle/>
          <a:p>
            <a:pPr algn="ctr"/>
            <a:r>
              <a:rPr lang="ru-RU" sz="1050" dirty="0" smtClean="0"/>
              <a:t>Сглобяване на предните колела</a:t>
            </a:r>
            <a:endParaRPr lang="ru-RU" sz="1050" dirty="0"/>
          </a:p>
        </p:txBody>
      </p:sp>
      <p:sp>
        <p:nvSpPr>
          <p:cNvPr id="11" name="Rectangle 10"/>
          <p:cNvSpPr/>
          <p:nvPr/>
        </p:nvSpPr>
        <p:spPr>
          <a:xfrm>
            <a:off x="971600" y="332656"/>
            <a:ext cx="3024336" cy="830997"/>
          </a:xfrm>
          <a:prstGeom prst="rect">
            <a:avLst/>
          </a:prstGeom>
        </p:spPr>
        <p:txBody>
          <a:bodyPr wrap="square">
            <a:spAutoFit/>
          </a:bodyPr>
          <a:lstStyle/>
          <a:p>
            <a:pPr algn="just"/>
            <a:r>
              <a:rPr lang="ru-RU" sz="800" dirty="0"/>
              <a:t>В</a:t>
            </a:r>
            <a:r>
              <a:rPr lang="ru-RU" sz="800" dirty="0" smtClean="0"/>
              <a:t>дигнете предното колело (както е показано на фиг.)</a:t>
            </a:r>
          </a:p>
          <a:p>
            <a:pPr algn="just"/>
            <a:r>
              <a:rPr lang="ru-RU" sz="800" dirty="0" smtClean="0"/>
              <a:t>Отворите на основите на двете предни колела се изравняват с предния крака, ще чуете изщракване, което значи, че е паснало на място.  Натиснете бутона за разглобяване в дъното на предното колело и в същото време отделете настрана предните колела. </a:t>
            </a:r>
            <a:endParaRPr lang="bg-BG" sz="800" dirty="0" smtClean="0"/>
          </a:p>
        </p:txBody>
      </p:sp>
      <p:sp>
        <p:nvSpPr>
          <p:cNvPr id="17" name="TextBox 16"/>
          <p:cNvSpPr txBox="1"/>
          <p:nvPr/>
        </p:nvSpPr>
        <p:spPr>
          <a:xfrm>
            <a:off x="221599" y="6561368"/>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4</a:t>
            </a:r>
            <a:endParaRPr lang="bg-BG" sz="900" b="1" dirty="0">
              <a:cs typeface="Arial" pitchFamily="34" charset="0"/>
            </a:endParaRPr>
          </a:p>
        </p:txBody>
      </p:sp>
      <p:pic>
        <p:nvPicPr>
          <p:cNvPr id="3075" name="Picture 3" descr="C:\Users\user\Desktop\b_2-assembly\b2_4.jpg"/>
          <p:cNvPicPr>
            <a:picLocks noChangeAspect="1" noChangeArrowheads="1"/>
          </p:cNvPicPr>
          <p:nvPr/>
        </p:nvPicPr>
        <p:blipFill>
          <a:blip r:embed="rId2" cstate="print"/>
          <a:srcRect/>
          <a:stretch>
            <a:fillRect/>
          </a:stretch>
        </p:blipFill>
        <p:spPr bwMode="auto">
          <a:xfrm>
            <a:off x="179512" y="116632"/>
            <a:ext cx="720000" cy="1212413"/>
          </a:xfrm>
          <a:prstGeom prst="rect">
            <a:avLst/>
          </a:prstGeom>
          <a:noFill/>
        </p:spPr>
      </p:pic>
      <p:pic>
        <p:nvPicPr>
          <p:cNvPr id="3076" name="Picture 4" descr="C:\Users\user\Desktop\b_2-assembly\b2_5.jpg"/>
          <p:cNvPicPr>
            <a:picLocks noChangeAspect="1" noChangeArrowheads="1"/>
          </p:cNvPicPr>
          <p:nvPr/>
        </p:nvPicPr>
        <p:blipFill>
          <a:blip r:embed="rId3" cstate="print"/>
          <a:srcRect/>
          <a:stretch>
            <a:fillRect/>
          </a:stretch>
        </p:blipFill>
        <p:spPr bwMode="auto">
          <a:xfrm>
            <a:off x="107503" y="1340768"/>
            <a:ext cx="1260000" cy="1132268"/>
          </a:xfrm>
          <a:prstGeom prst="rect">
            <a:avLst/>
          </a:prstGeom>
          <a:noFill/>
        </p:spPr>
      </p:pic>
      <p:pic>
        <p:nvPicPr>
          <p:cNvPr id="3077" name="Picture 5" descr="C:\Users\user\Desktop\b_2-assembly\b2_6.jpg"/>
          <p:cNvPicPr>
            <a:picLocks noChangeAspect="1" noChangeArrowheads="1"/>
          </p:cNvPicPr>
          <p:nvPr/>
        </p:nvPicPr>
        <p:blipFill>
          <a:blip r:embed="rId4" cstate="print"/>
          <a:srcRect/>
          <a:stretch>
            <a:fillRect/>
          </a:stretch>
        </p:blipFill>
        <p:spPr bwMode="auto">
          <a:xfrm>
            <a:off x="106338" y="2708920"/>
            <a:ext cx="1440000" cy="1231725"/>
          </a:xfrm>
          <a:prstGeom prst="rect">
            <a:avLst/>
          </a:prstGeom>
          <a:noFill/>
        </p:spPr>
      </p:pic>
      <p:pic>
        <p:nvPicPr>
          <p:cNvPr id="3078" name="Picture 6" descr="C:\Users\user\Desktop\b_2-assembly\B2_7.jpg"/>
          <p:cNvPicPr>
            <a:picLocks noChangeAspect="1" noChangeArrowheads="1"/>
          </p:cNvPicPr>
          <p:nvPr/>
        </p:nvPicPr>
        <p:blipFill>
          <a:blip r:embed="rId5" cstate="print"/>
          <a:srcRect/>
          <a:stretch>
            <a:fillRect/>
          </a:stretch>
        </p:blipFill>
        <p:spPr bwMode="auto">
          <a:xfrm>
            <a:off x="3256037" y="3068960"/>
            <a:ext cx="523875" cy="252412"/>
          </a:xfrm>
          <a:prstGeom prst="rect">
            <a:avLst/>
          </a:prstGeom>
          <a:noFill/>
        </p:spPr>
      </p:pic>
      <p:graphicFrame>
        <p:nvGraphicFramePr>
          <p:cNvPr id="36" name="Table 35"/>
          <p:cNvGraphicFramePr>
            <a:graphicFrameLocks noGrp="1"/>
          </p:cNvGraphicFramePr>
          <p:nvPr/>
        </p:nvGraphicFramePr>
        <p:xfrm>
          <a:off x="1691680" y="1340768"/>
          <a:ext cx="2255912" cy="45720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bg-BG" sz="800" b="0" dirty="0" smtClean="0"/>
                        <a:t>Внимание:</a:t>
                      </a:r>
                      <a:r>
                        <a:rPr lang="bg-BG" sz="800" b="0" baseline="0" dirty="0" smtClean="0"/>
                        <a:t> Уверете се, че  всички заключващи механизми са в заключена позиция, преди да бутате количката с бебето.</a:t>
                      </a:r>
                      <a:endParaRPr lang="bg-BG" sz="800" b="0" dirty="0"/>
                    </a:p>
                  </a:txBody>
                  <a:tcPr/>
                </a:tc>
                <a:extLst>
                  <a:ext uri="{0D108BD9-81ED-4DB2-BD59-A6C34878D82A}">
                    <a16:rowId xmlns:a16="http://schemas.microsoft.com/office/drawing/2014/main" val="10000"/>
                  </a:ext>
                </a:extLst>
              </a:tr>
            </a:tbl>
          </a:graphicData>
        </a:graphic>
      </p:graphicFrame>
      <p:sp>
        <p:nvSpPr>
          <p:cNvPr id="38" name="TextBox 37"/>
          <p:cNvSpPr txBox="1"/>
          <p:nvPr/>
        </p:nvSpPr>
        <p:spPr>
          <a:xfrm>
            <a:off x="1187624" y="1124744"/>
            <a:ext cx="2736304" cy="215444"/>
          </a:xfrm>
          <a:prstGeom prst="rect">
            <a:avLst/>
          </a:prstGeom>
          <a:noFill/>
        </p:spPr>
        <p:txBody>
          <a:bodyPr wrap="square" rtlCol="0">
            <a:spAutoFit/>
          </a:bodyPr>
          <a:lstStyle/>
          <a:p>
            <a:r>
              <a:rPr lang="bg-BG" sz="800" dirty="0" smtClean="0"/>
              <a:t>Бутон за освобождаване на колело</a:t>
            </a:r>
            <a:endParaRPr lang="bg-BG" sz="800" dirty="0"/>
          </a:p>
        </p:txBody>
      </p:sp>
      <p:sp>
        <p:nvSpPr>
          <p:cNvPr id="40" name="TextBox 39"/>
          <p:cNvSpPr txBox="1"/>
          <p:nvPr/>
        </p:nvSpPr>
        <p:spPr>
          <a:xfrm>
            <a:off x="1475656" y="1814627"/>
            <a:ext cx="2880320" cy="246221"/>
          </a:xfrm>
          <a:prstGeom prst="rect">
            <a:avLst/>
          </a:prstGeom>
          <a:noFill/>
        </p:spPr>
        <p:txBody>
          <a:bodyPr wrap="square" rtlCol="0">
            <a:spAutoFit/>
          </a:bodyPr>
          <a:lstStyle/>
          <a:p>
            <a:r>
              <a:rPr lang="bg-BG" sz="1000" dirty="0" smtClean="0"/>
              <a:t>Сглобяване на задни колела</a:t>
            </a:r>
            <a:endParaRPr lang="bg-BG" sz="1000" dirty="0"/>
          </a:p>
        </p:txBody>
      </p:sp>
      <p:sp>
        <p:nvSpPr>
          <p:cNvPr id="41" name="TextBox 40"/>
          <p:cNvSpPr txBox="1"/>
          <p:nvPr/>
        </p:nvSpPr>
        <p:spPr>
          <a:xfrm>
            <a:off x="1475656" y="1988840"/>
            <a:ext cx="2592288" cy="584775"/>
          </a:xfrm>
          <a:prstGeom prst="rect">
            <a:avLst/>
          </a:prstGeom>
          <a:noFill/>
        </p:spPr>
        <p:txBody>
          <a:bodyPr wrap="square" rtlCol="0">
            <a:spAutoFit/>
          </a:bodyPr>
          <a:lstStyle/>
          <a:p>
            <a:r>
              <a:rPr lang="bg-BG" sz="800" dirty="0" smtClean="0"/>
              <a:t>За да монтирате тръбата на задните колела в отвора на задните колела, докато пружината не се затегне. За освобождаване – натиснете пружината и освободете задното колело.</a:t>
            </a:r>
            <a:endParaRPr lang="bg-BG" sz="800" dirty="0"/>
          </a:p>
        </p:txBody>
      </p:sp>
      <p:sp>
        <p:nvSpPr>
          <p:cNvPr id="42" name="TextBox 41"/>
          <p:cNvSpPr txBox="1"/>
          <p:nvPr/>
        </p:nvSpPr>
        <p:spPr>
          <a:xfrm>
            <a:off x="683568" y="2492896"/>
            <a:ext cx="2736304" cy="246221"/>
          </a:xfrm>
          <a:prstGeom prst="rect">
            <a:avLst/>
          </a:prstGeom>
          <a:noFill/>
        </p:spPr>
        <p:txBody>
          <a:bodyPr wrap="square" rtlCol="0">
            <a:spAutoFit/>
          </a:bodyPr>
          <a:lstStyle/>
          <a:p>
            <a:r>
              <a:rPr lang="bg-BG" sz="1000" dirty="0" smtClean="0"/>
              <a:t>Използване на регулируема облегалка</a:t>
            </a:r>
            <a:endParaRPr lang="bg-BG" sz="1000" dirty="0"/>
          </a:p>
        </p:txBody>
      </p:sp>
      <p:graphicFrame>
        <p:nvGraphicFramePr>
          <p:cNvPr id="44" name="Table 43"/>
          <p:cNvGraphicFramePr>
            <a:graphicFrameLocks noGrp="1"/>
          </p:cNvGraphicFramePr>
          <p:nvPr>
            <p:extLst>
              <p:ext uri="{D42A27DB-BD31-4B8C-83A1-F6EECF244321}">
                <p14:modId xmlns:p14="http://schemas.microsoft.com/office/powerpoint/2010/main" val="3023511131"/>
              </p:ext>
            </p:extLst>
          </p:nvPr>
        </p:nvGraphicFramePr>
        <p:xfrm>
          <a:off x="1763688" y="3356992"/>
          <a:ext cx="2255912" cy="57912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bg-BG" sz="800" b="0" dirty="0" smtClean="0"/>
                        <a:t>Внимание:</a:t>
                      </a:r>
                      <a:r>
                        <a:rPr lang="bg-BG" sz="800" b="0" baseline="0" dirty="0" smtClean="0"/>
                        <a:t> Регулирайте облегалката за гръб внимателно, когато бебето не е в нея, за да избегнете внезапно  сгъване</a:t>
                      </a:r>
                      <a:r>
                        <a:rPr lang="en-US" sz="800" b="0" baseline="0" dirty="0" smtClean="0"/>
                        <a:t> </a:t>
                      </a:r>
                      <a:r>
                        <a:rPr lang="bg-BG" sz="800" b="0" baseline="0" dirty="0" smtClean="0"/>
                        <a:t>и застрашите здравето на бебето.</a:t>
                      </a:r>
                      <a:endParaRPr lang="bg-BG" sz="800" b="0" dirty="0"/>
                    </a:p>
                  </a:txBody>
                  <a:tcPr/>
                </a:tc>
                <a:extLst>
                  <a:ext uri="{0D108BD9-81ED-4DB2-BD59-A6C34878D82A}">
                    <a16:rowId xmlns:a16="http://schemas.microsoft.com/office/drawing/2014/main" val="10000"/>
                  </a:ext>
                </a:extLst>
              </a:tr>
            </a:tbl>
          </a:graphicData>
        </a:graphic>
      </p:graphicFrame>
      <p:sp>
        <p:nvSpPr>
          <p:cNvPr id="45" name="TextBox 44"/>
          <p:cNvSpPr txBox="1"/>
          <p:nvPr/>
        </p:nvSpPr>
        <p:spPr>
          <a:xfrm>
            <a:off x="1763688" y="2708920"/>
            <a:ext cx="2304256" cy="461665"/>
          </a:xfrm>
          <a:prstGeom prst="rect">
            <a:avLst/>
          </a:prstGeom>
          <a:noFill/>
        </p:spPr>
        <p:txBody>
          <a:bodyPr wrap="square" rtlCol="0">
            <a:spAutoFit/>
          </a:bodyPr>
          <a:lstStyle/>
          <a:p>
            <a:pPr algn="just"/>
            <a:r>
              <a:rPr lang="bg-BG" sz="800" dirty="0" smtClean="0"/>
              <a:t>За да регулирате облегалката: С една ръка дръпнете  пластмасовата заключалка, с другата регулирайте дължината на колана.</a:t>
            </a:r>
            <a:endParaRPr lang="bg-BG" sz="800" dirty="0"/>
          </a:p>
        </p:txBody>
      </p:sp>
      <p:pic>
        <p:nvPicPr>
          <p:cNvPr id="33" name="Picture 2" descr="C:\Users\user\Desktop\b_2-assembly\B2_8.jpg"/>
          <p:cNvPicPr>
            <a:picLocks noChangeAspect="1" noChangeArrowheads="1"/>
          </p:cNvPicPr>
          <p:nvPr/>
        </p:nvPicPr>
        <p:blipFill>
          <a:blip r:embed="rId6" cstate="print"/>
          <a:srcRect/>
          <a:stretch>
            <a:fillRect/>
          </a:stretch>
        </p:blipFill>
        <p:spPr bwMode="auto">
          <a:xfrm>
            <a:off x="179513" y="4005065"/>
            <a:ext cx="1260000" cy="1076768"/>
          </a:xfrm>
          <a:prstGeom prst="rect">
            <a:avLst/>
          </a:prstGeom>
          <a:noFill/>
        </p:spPr>
      </p:pic>
      <p:sp>
        <p:nvSpPr>
          <p:cNvPr id="34" name="TextBox 33"/>
          <p:cNvSpPr txBox="1"/>
          <p:nvPr/>
        </p:nvSpPr>
        <p:spPr>
          <a:xfrm>
            <a:off x="1703512" y="4005064"/>
            <a:ext cx="2304256" cy="338554"/>
          </a:xfrm>
          <a:prstGeom prst="rect">
            <a:avLst/>
          </a:prstGeom>
          <a:noFill/>
        </p:spPr>
        <p:txBody>
          <a:bodyPr wrap="square" rtlCol="0">
            <a:spAutoFit/>
          </a:bodyPr>
          <a:lstStyle/>
          <a:p>
            <a:r>
              <a:rPr lang="bg-BG" sz="800" dirty="0" smtClean="0"/>
              <a:t>Заключване на задно колело: Активирайте задната спирачка.</a:t>
            </a:r>
            <a:endParaRPr lang="bg-BG" sz="800" dirty="0"/>
          </a:p>
        </p:txBody>
      </p:sp>
      <p:graphicFrame>
        <p:nvGraphicFramePr>
          <p:cNvPr id="35" name="Table 34"/>
          <p:cNvGraphicFramePr>
            <a:graphicFrameLocks noGrp="1"/>
          </p:cNvGraphicFramePr>
          <p:nvPr>
            <p:extLst>
              <p:ext uri="{D42A27DB-BD31-4B8C-83A1-F6EECF244321}">
                <p14:modId xmlns:p14="http://schemas.microsoft.com/office/powerpoint/2010/main" val="1721900843"/>
              </p:ext>
            </p:extLst>
          </p:nvPr>
        </p:nvGraphicFramePr>
        <p:xfrm>
          <a:off x="1727684" y="4365104"/>
          <a:ext cx="2255912" cy="70104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bg-BG" sz="800" b="0" dirty="0" smtClean="0"/>
                        <a:t>Внимание:</a:t>
                      </a:r>
                      <a:r>
                        <a:rPr lang="bg-BG" sz="800" b="0" baseline="0" dirty="0" smtClean="0"/>
                        <a:t> Натиснете спирачния лост, когато спирате количката дори за малко, за да избегнете движение на количката. Опитайте се да бутнете количката, за да проверите дали механизмите са в заключена позиция.</a:t>
                      </a:r>
                      <a:endParaRPr lang="bg-BG" sz="800" b="0" dirty="0"/>
                    </a:p>
                  </a:txBody>
                  <a:tcPr/>
                </a:tc>
                <a:extLst>
                  <a:ext uri="{0D108BD9-81ED-4DB2-BD59-A6C34878D82A}">
                    <a16:rowId xmlns:a16="http://schemas.microsoft.com/office/drawing/2014/main" val="10000"/>
                  </a:ext>
                </a:extLst>
              </a:tr>
            </a:tbl>
          </a:graphicData>
        </a:graphic>
      </p:graphicFrame>
      <p:pic>
        <p:nvPicPr>
          <p:cNvPr id="54" name="Picture 3" descr="C:\Users\user\Desktop\b_2-assembly\B2_9.jpg"/>
          <p:cNvPicPr>
            <a:picLocks noChangeAspect="1" noChangeArrowheads="1"/>
          </p:cNvPicPr>
          <p:nvPr/>
        </p:nvPicPr>
        <p:blipFill>
          <a:blip r:embed="rId7" cstate="print"/>
          <a:srcRect/>
          <a:stretch>
            <a:fillRect/>
          </a:stretch>
        </p:blipFill>
        <p:spPr bwMode="auto">
          <a:xfrm>
            <a:off x="711412" y="5350746"/>
            <a:ext cx="2880000" cy="1207421"/>
          </a:xfrm>
          <a:prstGeom prst="rect">
            <a:avLst/>
          </a:prstGeom>
          <a:noFill/>
        </p:spPr>
      </p:pic>
      <p:sp>
        <p:nvSpPr>
          <p:cNvPr id="63" name="TextBox 62"/>
          <p:cNvSpPr txBox="1"/>
          <p:nvPr/>
        </p:nvSpPr>
        <p:spPr>
          <a:xfrm>
            <a:off x="755576" y="5034662"/>
            <a:ext cx="1296144" cy="338554"/>
          </a:xfrm>
          <a:prstGeom prst="rect">
            <a:avLst/>
          </a:prstGeom>
          <a:noFill/>
        </p:spPr>
        <p:txBody>
          <a:bodyPr wrap="square" rtlCol="0">
            <a:spAutoFit/>
          </a:bodyPr>
          <a:lstStyle/>
          <a:p>
            <a:r>
              <a:rPr lang="bg-BG" sz="800" dirty="0" err="1" smtClean="0"/>
              <a:t>Отстранима</a:t>
            </a:r>
            <a:r>
              <a:rPr lang="bg-BG" sz="800" dirty="0" smtClean="0"/>
              <a:t> предна подложка за ръка</a:t>
            </a:r>
            <a:endParaRPr lang="bg-BG" sz="800" dirty="0"/>
          </a:p>
        </p:txBody>
      </p:sp>
      <p:sp>
        <p:nvSpPr>
          <p:cNvPr id="64" name="TextBox 63"/>
          <p:cNvSpPr txBox="1"/>
          <p:nvPr/>
        </p:nvSpPr>
        <p:spPr>
          <a:xfrm>
            <a:off x="2173033" y="5142088"/>
            <a:ext cx="1728192" cy="215444"/>
          </a:xfrm>
          <a:prstGeom prst="rect">
            <a:avLst/>
          </a:prstGeom>
          <a:noFill/>
        </p:spPr>
        <p:txBody>
          <a:bodyPr wrap="square" rtlCol="0">
            <a:spAutoFit/>
          </a:bodyPr>
          <a:lstStyle/>
          <a:p>
            <a:r>
              <a:rPr lang="bg-BG" sz="800" dirty="0" smtClean="0"/>
              <a:t>Регулируема подложка за крака</a:t>
            </a:r>
            <a:endParaRPr lang="bg-BG" sz="800" dirty="0"/>
          </a:p>
        </p:txBody>
      </p:sp>
      <p:pic>
        <p:nvPicPr>
          <p:cNvPr id="46" name="Picture 2" descr="C:\Users\user\Desktop\b_2-assembly\B2_3.jpg"/>
          <p:cNvPicPr>
            <a:picLocks noChangeAspect="1" noChangeArrowheads="1"/>
          </p:cNvPicPr>
          <p:nvPr/>
        </p:nvPicPr>
        <p:blipFill>
          <a:blip r:embed="rId8" cstate="print"/>
          <a:srcRect/>
          <a:stretch>
            <a:fillRect/>
          </a:stretch>
        </p:blipFill>
        <p:spPr bwMode="auto">
          <a:xfrm>
            <a:off x="5640806" y="4623157"/>
            <a:ext cx="2880000" cy="1295728"/>
          </a:xfrm>
          <a:prstGeom prst="rect">
            <a:avLst/>
          </a:prstGeom>
          <a:noFill/>
        </p:spPr>
      </p:pic>
      <p:sp>
        <p:nvSpPr>
          <p:cNvPr id="47" name="Rectangle 46"/>
          <p:cNvSpPr/>
          <p:nvPr/>
        </p:nvSpPr>
        <p:spPr>
          <a:xfrm>
            <a:off x="5100806" y="150022"/>
            <a:ext cx="3780040" cy="1446550"/>
          </a:xfrm>
          <a:prstGeom prst="rect">
            <a:avLst/>
          </a:prstGeom>
        </p:spPr>
        <p:txBody>
          <a:bodyPr wrap="square">
            <a:spAutoFit/>
          </a:bodyPr>
          <a:lstStyle/>
          <a:p>
            <a:pPr algn="just"/>
            <a:r>
              <a:rPr lang="en-US" sz="800" dirty="0" smtClean="0"/>
              <a:t>17.Za </a:t>
            </a:r>
            <a:r>
              <a:rPr lang="en-US" sz="800" dirty="0" err="1"/>
              <a:t>upotrebu</a:t>
            </a:r>
            <a:r>
              <a:rPr lang="en-US" sz="800" dirty="0"/>
              <a:t> od </a:t>
            </a:r>
            <a:r>
              <a:rPr lang="en-US" sz="800" dirty="0" err="1"/>
              <a:t>novorođenčadi</a:t>
            </a:r>
            <a:r>
              <a:rPr lang="en-US" sz="800" dirty="0"/>
              <a:t> </a:t>
            </a:r>
            <a:r>
              <a:rPr lang="en-US" sz="800" dirty="0" err="1"/>
              <a:t>najprikladniji</a:t>
            </a:r>
            <a:r>
              <a:rPr lang="en-US" sz="800" dirty="0"/>
              <a:t> je </a:t>
            </a:r>
            <a:r>
              <a:rPr lang="en-US" sz="800" dirty="0" err="1"/>
              <a:t>položaj</a:t>
            </a:r>
            <a:r>
              <a:rPr lang="en-US" sz="800" dirty="0"/>
              <a:t> </a:t>
            </a:r>
            <a:r>
              <a:rPr lang="en-US" sz="800" dirty="0" err="1"/>
              <a:t>sa</a:t>
            </a:r>
            <a:r>
              <a:rPr lang="en-US" sz="800" dirty="0"/>
              <a:t> </a:t>
            </a:r>
            <a:r>
              <a:rPr lang="en-US" sz="800" dirty="0" err="1"/>
              <a:t>maksimalnim</a:t>
            </a:r>
            <a:r>
              <a:rPr lang="en-US" sz="800" dirty="0"/>
              <a:t> </a:t>
            </a:r>
            <a:r>
              <a:rPr lang="en-US" sz="800" dirty="0" err="1"/>
              <a:t>nagibom</a:t>
            </a:r>
            <a:r>
              <a:rPr lang="en-US" sz="800" dirty="0"/>
              <a:t>.</a:t>
            </a:r>
          </a:p>
          <a:p>
            <a:pPr algn="just"/>
            <a:r>
              <a:rPr lang="en-US" sz="800" dirty="0" smtClean="0"/>
              <a:t>18.Ne </a:t>
            </a:r>
            <a:r>
              <a:rPr lang="en-US" sz="800" dirty="0" err="1"/>
              <a:t>sklapajte</a:t>
            </a:r>
            <a:r>
              <a:rPr lang="en-US" sz="800" dirty="0"/>
              <a:t> </a:t>
            </a:r>
            <a:r>
              <a:rPr lang="en-US" sz="800" dirty="0" err="1"/>
              <a:t>kolica</a:t>
            </a:r>
            <a:r>
              <a:rPr lang="en-US" sz="800" dirty="0"/>
              <a:t> </a:t>
            </a:r>
            <a:r>
              <a:rPr lang="en-US" sz="800" dirty="0" err="1"/>
              <a:t>i</a:t>
            </a:r>
            <a:r>
              <a:rPr lang="en-US" sz="800" dirty="0"/>
              <a:t> ne </a:t>
            </a:r>
            <a:r>
              <a:rPr lang="en-US" sz="800" dirty="0" err="1"/>
              <a:t>podešavajte</a:t>
            </a:r>
            <a:r>
              <a:rPr lang="en-US" sz="800" dirty="0"/>
              <a:t> </a:t>
            </a:r>
            <a:r>
              <a:rPr lang="en-US" sz="800" dirty="0" err="1"/>
              <a:t>pozicije</a:t>
            </a:r>
            <a:r>
              <a:rPr lang="en-US" sz="800" dirty="0"/>
              <a:t> </a:t>
            </a:r>
            <a:r>
              <a:rPr lang="en-US" sz="800" dirty="0" err="1"/>
              <a:t>za</a:t>
            </a:r>
            <a:r>
              <a:rPr lang="en-US" sz="800" dirty="0"/>
              <a:t> </a:t>
            </a:r>
            <a:r>
              <a:rPr lang="en-US" sz="800" dirty="0" err="1"/>
              <a:t>leđa</a:t>
            </a:r>
            <a:r>
              <a:rPr lang="en-US" sz="800" dirty="0"/>
              <a:t> </a:t>
            </a:r>
            <a:r>
              <a:rPr lang="en-US" sz="800" dirty="0" err="1"/>
              <a:t>dok</a:t>
            </a:r>
            <a:r>
              <a:rPr lang="en-US" sz="800" dirty="0"/>
              <a:t> je </a:t>
            </a:r>
            <a:r>
              <a:rPr lang="en-US" sz="800" dirty="0" err="1"/>
              <a:t>dete</a:t>
            </a:r>
            <a:r>
              <a:rPr lang="en-US" sz="800" dirty="0"/>
              <a:t> u </a:t>
            </a:r>
            <a:r>
              <a:rPr lang="en-US" sz="800" dirty="0" err="1"/>
              <a:t>kolicama</a:t>
            </a:r>
            <a:r>
              <a:rPr lang="en-US" sz="800" dirty="0"/>
              <a:t>!</a:t>
            </a:r>
          </a:p>
          <a:p>
            <a:pPr algn="just"/>
            <a:r>
              <a:rPr lang="en-US" sz="800" dirty="0" smtClean="0"/>
              <a:t>19.UPOZORENJE</a:t>
            </a:r>
            <a:r>
              <a:rPr lang="en-US" sz="800" dirty="0"/>
              <a:t>: Da se </a:t>
            </a:r>
            <a:r>
              <a:rPr lang="en-US" sz="800" dirty="0" err="1"/>
              <a:t>koriste</a:t>
            </a:r>
            <a:r>
              <a:rPr lang="en-US" sz="800" dirty="0"/>
              <a:t> </a:t>
            </a:r>
            <a:r>
              <a:rPr lang="en-US" sz="800" dirty="0" err="1"/>
              <a:t>sigurnosni</a:t>
            </a:r>
            <a:r>
              <a:rPr lang="en-US" sz="800" dirty="0"/>
              <a:t> </a:t>
            </a:r>
            <a:r>
              <a:rPr lang="en-US" sz="800" dirty="0" err="1"/>
              <a:t>pojasevi</a:t>
            </a:r>
            <a:r>
              <a:rPr lang="en-US" sz="800" dirty="0"/>
              <a:t> </a:t>
            </a:r>
            <a:r>
              <a:rPr lang="en-US" sz="800" dirty="0" err="1"/>
              <a:t>kad</a:t>
            </a:r>
            <a:r>
              <a:rPr lang="en-US" sz="800" dirty="0"/>
              <a:t> </a:t>
            </a:r>
            <a:r>
              <a:rPr lang="en-US" sz="800" dirty="0" err="1"/>
              <a:t>dete</a:t>
            </a:r>
            <a:r>
              <a:rPr lang="en-US" sz="800" dirty="0"/>
              <a:t> </a:t>
            </a:r>
            <a:r>
              <a:rPr lang="en-US" sz="800" dirty="0" err="1"/>
              <a:t>počne</a:t>
            </a:r>
            <a:r>
              <a:rPr lang="en-US" sz="800" dirty="0"/>
              <a:t> da </a:t>
            </a:r>
            <a:r>
              <a:rPr lang="en-US" sz="800" dirty="0" err="1"/>
              <a:t>sedi</a:t>
            </a:r>
            <a:r>
              <a:rPr lang="en-US" sz="800" dirty="0"/>
              <a:t> </a:t>
            </a:r>
            <a:r>
              <a:rPr lang="en-US" sz="800" dirty="0" err="1"/>
              <a:t>samostalno</a:t>
            </a:r>
            <a:r>
              <a:rPr lang="en-US" sz="800" dirty="0"/>
              <a:t>, bez </a:t>
            </a:r>
            <a:r>
              <a:rPr lang="en-US" sz="800" dirty="0" err="1"/>
              <a:t>tuđe</a:t>
            </a:r>
            <a:r>
              <a:rPr lang="en-US" sz="800" dirty="0"/>
              <a:t> </a:t>
            </a:r>
            <a:r>
              <a:rPr lang="en-US" sz="800" dirty="0" err="1"/>
              <a:t>pomoći</a:t>
            </a:r>
            <a:r>
              <a:rPr lang="en-US" sz="800" dirty="0"/>
              <a:t>.</a:t>
            </a:r>
          </a:p>
          <a:p>
            <a:pPr algn="just"/>
            <a:r>
              <a:rPr lang="en-US" sz="800" dirty="0"/>
              <a:t> </a:t>
            </a:r>
            <a:r>
              <a:rPr lang="en-US" sz="800" dirty="0" smtClean="0"/>
              <a:t>20.UVEK </a:t>
            </a:r>
            <a:r>
              <a:rPr lang="en-US" sz="800" dirty="0" err="1"/>
              <a:t>stavljajte</a:t>
            </a:r>
            <a:r>
              <a:rPr lang="en-US" sz="800" dirty="0"/>
              <a:t> </a:t>
            </a:r>
            <a:r>
              <a:rPr lang="en-US" sz="800" dirty="0" err="1"/>
              <a:t>kočnicu</a:t>
            </a:r>
            <a:r>
              <a:rPr lang="en-US" sz="800" dirty="0"/>
              <a:t> </a:t>
            </a:r>
            <a:r>
              <a:rPr lang="en-US" sz="800" dirty="0" err="1"/>
              <a:t>kada</a:t>
            </a:r>
            <a:r>
              <a:rPr lang="en-US" sz="800" dirty="0"/>
              <a:t> ne </a:t>
            </a:r>
            <a:r>
              <a:rPr lang="en-US" sz="800" dirty="0" err="1"/>
              <a:t>držite</a:t>
            </a:r>
            <a:r>
              <a:rPr lang="en-US" sz="800" dirty="0"/>
              <a:t> </a:t>
            </a:r>
            <a:r>
              <a:rPr lang="en-US" sz="800" dirty="0" err="1"/>
              <a:t>kolica</a:t>
            </a:r>
            <a:r>
              <a:rPr lang="en-US" sz="800" dirty="0"/>
              <a:t> </a:t>
            </a:r>
            <a:r>
              <a:rPr lang="en-US" sz="800" dirty="0" err="1"/>
              <a:t>ili</a:t>
            </a:r>
            <a:r>
              <a:rPr lang="en-US" sz="800" dirty="0"/>
              <a:t> </a:t>
            </a:r>
            <a:r>
              <a:rPr lang="en-US" sz="800" dirty="0" err="1"/>
              <a:t>kada</a:t>
            </a:r>
            <a:r>
              <a:rPr lang="en-US" sz="800" dirty="0"/>
              <a:t> je </a:t>
            </a:r>
            <a:r>
              <a:rPr lang="en-US" sz="800" dirty="0" err="1"/>
              <a:t>puštate</a:t>
            </a:r>
            <a:r>
              <a:rPr lang="en-US" sz="800" dirty="0"/>
              <a:t> </a:t>
            </a:r>
            <a:r>
              <a:rPr lang="en-US" sz="800" dirty="0" err="1"/>
              <a:t>čak</a:t>
            </a:r>
            <a:r>
              <a:rPr lang="en-US" sz="800" dirty="0"/>
              <a:t> </a:t>
            </a:r>
            <a:r>
              <a:rPr lang="en-US" sz="800" dirty="0" err="1"/>
              <a:t>i</a:t>
            </a:r>
            <a:r>
              <a:rPr lang="en-US" sz="800" dirty="0"/>
              <a:t> </a:t>
            </a:r>
            <a:r>
              <a:rPr lang="en-US" sz="800" dirty="0" err="1"/>
              <a:t>na</a:t>
            </a:r>
            <a:r>
              <a:rPr lang="en-US" sz="800" dirty="0"/>
              <a:t> </a:t>
            </a:r>
            <a:r>
              <a:rPr lang="en-US" sz="800" dirty="0" err="1"/>
              <a:t>trenutak</a:t>
            </a:r>
            <a:r>
              <a:rPr lang="en-US" sz="800" dirty="0"/>
              <a:t>.</a:t>
            </a:r>
          </a:p>
          <a:p>
            <a:pPr algn="just"/>
            <a:r>
              <a:rPr lang="en-US" sz="800" dirty="0" smtClean="0"/>
              <a:t>21.Kada </a:t>
            </a:r>
            <a:r>
              <a:rPr lang="en-US" sz="800" dirty="0"/>
              <a:t>je </a:t>
            </a:r>
            <a:r>
              <a:rPr lang="en-US" sz="800" dirty="0" err="1"/>
              <a:t>košara</a:t>
            </a:r>
            <a:r>
              <a:rPr lang="en-US" sz="800" dirty="0"/>
              <a:t> </a:t>
            </a:r>
            <a:r>
              <a:rPr lang="en-US" sz="800" dirty="0" err="1"/>
              <a:t>instalirana</a:t>
            </a:r>
            <a:r>
              <a:rPr lang="en-US" sz="800" dirty="0"/>
              <a:t> </a:t>
            </a:r>
            <a:r>
              <a:rPr lang="en-US" sz="800" dirty="0" err="1"/>
              <a:t>na</a:t>
            </a:r>
            <a:r>
              <a:rPr lang="en-US" sz="800" dirty="0"/>
              <a:t> </a:t>
            </a:r>
            <a:r>
              <a:rPr lang="en-US" sz="800" dirty="0" err="1"/>
              <a:t>kolicama</a:t>
            </a:r>
            <a:r>
              <a:rPr lang="en-US" sz="800" dirty="0"/>
              <a:t>, ne </a:t>
            </a:r>
            <a:r>
              <a:rPr lang="en-US" sz="800" dirty="0" err="1"/>
              <a:t>otvarajte</a:t>
            </a:r>
            <a:r>
              <a:rPr lang="en-US" sz="800" dirty="0"/>
              <a:t> </a:t>
            </a:r>
            <a:r>
              <a:rPr lang="en-US" sz="800" dirty="0" err="1"/>
              <a:t>mehanizam</a:t>
            </a:r>
            <a:r>
              <a:rPr lang="en-US" sz="800" dirty="0"/>
              <a:t> </a:t>
            </a:r>
            <a:r>
              <a:rPr lang="en-US" sz="800" dirty="0" err="1"/>
              <a:t>za</a:t>
            </a:r>
            <a:r>
              <a:rPr lang="en-US" sz="800" dirty="0"/>
              <a:t> </a:t>
            </a:r>
            <a:r>
              <a:rPr lang="en-US" sz="800" dirty="0" err="1"/>
              <a:t>sklapanje</a:t>
            </a:r>
            <a:r>
              <a:rPr lang="en-US" sz="800" dirty="0"/>
              <a:t>.</a:t>
            </a:r>
          </a:p>
          <a:p>
            <a:pPr algn="just"/>
            <a:r>
              <a:rPr lang="en-US" sz="800" dirty="0" smtClean="0"/>
              <a:t>22.Ne </a:t>
            </a:r>
            <a:r>
              <a:rPr lang="en-US" sz="800" dirty="0" err="1"/>
              <a:t>koristite</a:t>
            </a:r>
            <a:r>
              <a:rPr lang="en-US" sz="800" dirty="0"/>
              <a:t> </a:t>
            </a:r>
            <a:r>
              <a:rPr lang="en-US" sz="800" dirty="0" err="1"/>
              <a:t>kolica</a:t>
            </a:r>
            <a:r>
              <a:rPr lang="en-US" sz="800" dirty="0"/>
              <a:t> </a:t>
            </a:r>
            <a:r>
              <a:rPr lang="en-US" sz="800" dirty="0" err="1"/>
              <a:t>na</a:t>
            </a:r>
            <a:r>
              <a:rPr lang="en-US" sz="800" dirty="0"/>
              <a:t> </a:t>
            </a:r>
            <a:r>
              <a:rPr lang="en-US" sz="800" dirty="0" err="1"/>
              <a:t>stepenicama</a:t>
            </a:r>
            <a:r>
              <a:rPr lang="en-US" sz="800" dirty="0"/>
              <a:t> </a:t>
            </a:r>
            <a:r>
              <a:rPr lang="en-US" sz="800" dirty="0" err="1"/>
              <a:t>ili</a:t>
            </a:r>
            <a:r>
              <a:rPr lang="en-US" sz="800" dirty="0"/>
              <a:t> </a:t>
            </a:r>
            <a:r>
              <a:rPr lang="en-US" sz="800" dirty="0" err="1"/>
              <a:t>ivičnjacima</a:t>
            </a:r>
            <a:r>
              <a:rPr lang="en-US" sz="800" dirty="0"/>
              <a:t>. To </a:t>
            </a:r>
            <a:r>
              <a:rPr lang="en-US" sz="800" dirty="0" err="1"/>
              <a:t>može</a:t>
            </a:r>
            <a:r>
              <a:rPr lang="en-US" sz="800" dirty="0"/>
              <a:t> </a:t>
            </a:r>
            <a:r>
              <a:rPr lang="en-US" sz="800" dirty="0" err="1"/>
              <a:t>uticati</a:t>
            </a:r>
            <a:r>
              <a:rPr lang="en-US" sz="800" dirty="0"/>
              <a:t> </a:t>
            </a:r>
            <a:r>
              <a:rPr lang="en-US" sz="800" dirty="0" err="1"/>
              <a:t>na</a:t>
            </a:r>
            <a:r>
              <a:rPr lang="en-US" sz="800" dirty="0"/>
              <a:t> </a:t>
            </a:r>
            <a:r>
              <a:rPr lang="en-US" sz="800" dirty="0" err="1"/>
              <a:t>čvrstoću</a:t>
            </a:r>
            <a:r>
              <a:rPr lang="en-US" sz="800" dirty="0"/>
              <a:t> </a:t>
            </a:r>
            <a:r>
              <a:rPr lang="en-US" sz="800" dirty="0" err="1"/>
              <a:t>konstrukcije</a:t>
            </a:r>
            <a:r>
              <a:rPr lang="en-US" sz="800" dirty="0"/>
              <a:t> </a:t>
            </a:r>
            <a:r>
              <a:rPr lang="en-US" sz="800" dirty="0" err="1"/>
              <a:t>i</a:t>
            </a:r>
            <a:r>
              <a:rPr lang="en-US" sz="800" dirty="0"/>
              <a:t> </a:t>
            </a:r>
            <a:r>
              <a:rPr lang="en-US" sz="800" dirty="0" err="1"/>
              <a:t>sgloba</a:t>
            </a:r>
            <a:r>
              <a:rPr lang="en-US" sz="800" dirty="0"/>
              <a:t>.</a:t>
            </a:r>
          </a:p>
          <a:p>
            <a:pPr algn="just"/>
            <a:r>
              <a:rPr lang="en-US" sz="800" dirty="0" smtClean="0"/>
              <a:t>23.UPOZORENJE</a:t>
            </a:r>
            <a:r>
              <a:rPr lang="en-US" sz="800" dirty="0"/>
              <a:t>: Pre </a:t>
            </a:r>
            <a:r>
              <a:rPr lang="en-US" sz="800" dirty="0" err="1"/>
              <a:t>upotrebe</a:t>
            </a:r>
            <a:r>
              <a:rPr lang="en-US" sz="800" dirty="0"/>
              <a:t> </a:t>
            </a:r>
            <a:r>
              <a:rPr lang="en-US" sz="800" dirty="0" err="1"/>
              <a:t>proverite</a:t>
            </a:r>
            <a:r>
              <a:rPr lang="en-US" sz="800" dirty="0"/>
              <a:t> da li </a:t>
            </a:r>
            <a:r>
              <a:rPr lang="en-US" sz="800" dirty="0" err="1"/>
              <a:t>su</a:t>
            </a:r>
            <a:r>
              <a:rPr lang="en-US" sz="800" dirty="0"/>
              <a:t> </a:t>
            </a:r>
            <a:r>
              <a:rPr lang="en-US" sz="800" dirty="0" err="1"/>
              <a:t>uređaji</a:t>
            </a:r>
            <a:r>
              <a:rPr lang="en-US" sz="800" dirty="0"/>
              <a:t> </a:t>
            </a:r>
            <a:r>
              <a:rPr lang="en-US" sz="800" dirty="0" err="1"/>
              <a:t>za</a:t>
            </a:r>
            <a:r>
              <a:rPr lang="en-US" sz="800" dirty="0"/>
              <a:t> </a:t>
            </a:r>
            <a:r>
              <a:rPr lang="en-US" sz="800" dirty="0" err="1"/>
              <a:t>pričvršćivanje</a:t>
            </a:r>
            <a:r>
              <a:rPr lang="en-US" sz="800" dirty="0"/>
              <a:t> </a:t>
            </a:r>
            <a:r>
              <a:rPr lang="en-US" sz="800" dirty="0" err="1"/>
              <a:t>košare</a:t>
            </a:r>
            <a:r>
              <a:rPr lang="en-US" sz="800" dirty="0"/>
              <a:t>, </a:t>
            </a:r>
            <a:r>
              <a:rPr lang="en-US" sz="800" dirty="0" err="1"/>
              <a:t>sedišta</a:t>
            </a:r>
            <a:r>
              <a:rPr lang="en-US" sz="800" dirty="0"/>
              <a:t> </a:t>
            </a:r>
            <a:r>
              <a:rPr lang="en-US" sz="800" dirty="0" err="1"/>
              <a:t>ili</a:t>
            </a:r>
            <a:r>
              <a:rPr lang="en-US" sz="800" dirty="0"/>
              <a:t> </a:t>
            </a:r>
            <a:r>
              <a:rPr lang="en-US" sz="800" dirty="0" err="1"/>
              <a:t>autosedišta</a:t>
            </a:r>
            <a:r>
              <a:rPr lang="en-US" sz="800" dirty="0"/>
              <a:t> </a:t>
            </a:r>
            <a:r>
              <a:rPr lang="en-US" sz="800" dirty="0" err="1"/>
              <a:t>ka</a:t>
            </a:r>
            <a:r>
              <a:rPr lang="en-US" sz="800" dirty="0"/>
              <a:t> </a:t>
            </a:r>
            <a:r>
              <a:rPr lang="en-US" sz="800" dirty="0" err="1"/>
              <a:t>kolicama</a:t>
            </a:r>
            <a:r>
              <a:rPr lang="en-US" sz="800" dirty="0"/>
              <a:t> </a:t>
            </a:r>
            <a:r>
              <a:rPr lang="en-US" sz="800" dirty="0" err="1"/>
              <a:t>pravilno</a:t>
            </a:r>
            <a:r>
              <a:rPr lang="en-US" sz="800" dirty="0"/>
              <a:t> </a:t>
            </a:r>
            <a:r>
              <a:rPr lang="en-US" sz="800" dirty="0" err="1"/>
              <a:t>aktivirani</a:t>
            </a:r>
            <a:r>
              <a:rPr lang="en-US" sz="800" dirty="0"/>
              <a:t>.</a:t>
            </a:r>
          </a:p>
          <a:p>
            <a:pPr algn="just"/>
            <a:endParaRPr lang="ru-RU" sz="800" dirty="0"/>
          </a:p>
        </p:txBody>
      </p:sp>
      <p:sp>
        <p:nvSpPr>
          <p:cNvPr id="48" name="TextBox 47"/>
          <p:cNvSpPr txBox="1"/>
          <p:nvPr/>
        </p:nvSpPr>
        <p:spPr>
          <a:xfrm>
            <a:off x="8578177" y="6523674"/>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35</a:t>
            </a:r>
            <a:endParaRPr lang="bg-BG" sz="900" b="1" dirty="0">
              <a:cs typeface="Arial" pitchFamily="34" charset="0"/>
            </a:endParaRPr>
          </a:p>
        </p:txBody>
      </p:sp>
      <p:sp>
        <p:nvSpPr>
          <p:cNvPr id="49" name="Rectangle 48"/>
          <p:cNvSpPr/>
          <p:nvPr/>
        </p:nvSpPr>
        <p:spPr>
          <a:xfrm>
            <a:off x="4992854" y="4407133"/>
            <a:ext cx="3960000" cy="253916"/>
          </a:xfrm>
          <a:prstGeom prst="rect">
            <a:avLst/>
          </a:prstGeom>
        </p:spPr>
        <p:txBody>
          <a:bodyPr>
            <a:spAutoFit/>
          </a:bodyPr>
          <a:lstStyle/>
          <a:p>
            <a:pPr algn="ctr"/>
            <a:r>
              <a:rPr lang="en-US" sz="1050" b="1" dirty="0"/>
              <a:t>III. UPUTSTVA ZA MONTIRANJE I RAD SA KOLICAMA</a:t>
            </a:r>
            <a:endParaRPr lang="ru-RU" sz="1050" b="1" dirty="0"/>
          </a:p>
        </p:txBody>
      </p:sp>
      <p:pic>
        <p:nvPicPr>
          <p:cNvPr id="50" name="Picture 2" descr="C:\Users\user\Desktop\b2_2.jpg"/>
          <p:cNvPicPr>
            <a:picLocks noChangeAspect="1" noChangeArrowheads="1"/>
          </p:cNvPicPr>
          <p:nvPr/>
        </p:nvPicPr>
        <p:blipFill>
          <a:blip r:embed="rId9" cstate="print"/>
          <a:srcRect/>
          <a:stretch>
            <a:fillRect/>
          </a:stretch>
        </p:blipFill>
        <p:spPr bwMode="auto">
          <a:xfrm>
            <a:off x="5272261" y="2087522"/>
            <a:ext cx="2160000" cy="2166125"/>
          </a:xfrm>
          <a:prstGeom prst="rect">
            <a:avLst/>
          </a:prstGeom>
          <a:noFill/>
        </p:spPr>
      </p:pic>
      <p:sp>
        <p:nvSpPr>
          <p:cNvPr id="51" name="TextBox 50"/>
          <p:cNvSpPr txBox="1"/>
          <p:nvPr/>
        </p:nvSpPr>
        <p:spPr>
          <a:xfrm>
            <a:off x="7351716" y="2237102"/>
            <a:ext cx="1008112" cy="246221"/>
          </a:xfrm>
          <a:prstGeom prst="rect">
            <a:avLst/>
          </a:prstGeom>
          <a:noFill/>
        </p:spPr>
        <p:txBody>
          <a:bodyPr wrap="square" rtlCol="0">
            <a:spAutoFit/>
          </a:bodyPr>
          <a:lstStyle/>
          <a:p>
            <a:r>
              <a:rPr lang="en-US" sz="1000" dirty="0" err="1"/>
              <a:t>Drška</a:t>
            </a:r>
            <a:endParaRPr lang="bg-BG" sz="1000" dirty="0"/>
          </a:p>
        </p:txBody>
      </p:sp>
      <p:sp>
        <p:nvSpPr>
          <p:cNvPr id="52" name="TextBox 51"/>
          <p:cNvSpPr txBox="1"/>
          <p:nvPr/>
        </p:nvSpPr>
        <p:spPr>
          <a:xfrm>
            <a:off x="7328462" y="2699348"/>
            <a:ext cx="1368152" cy="246221"/>
          </a:xfrm>
          <a:prstGeom prst="rect">
            <a:avLst/>
          </a:prstGeom>
          <a:noFill/>
        </p:spPr>
        <p:txBody>
          <a:bodyPr wrap="square" rtlCol="0">
            <a:spAutoFit/>
          </a:bodyPr>
          <a:lstStyle/>
          <a:p>
            <a:r>
              <a:rPr lang="en-US" sz="1000" dirty="0" err="1"/>
              <a:t>Kopča</a:t>
            </a:r>
            <a:r>
              <a:rPr lang="en-US" sz="1000" dirty="0"/>
              <a:t> </a:t>
            </a:r>
            <a:r>
              <a:rPr lang="en-US" sz="1000" dirty="0" err="1"/>
              <a:t>za</a:t>
            </a:r>
            <a:r>
              <a:rPr lang="en-US" sz="1000" dirty="0"/>
              <a:t> </a:t>
            </a:r>
            <a:r>
              <a:rPr lang="en-US" sz="1000" dirty="0" err="1"/>
              <a:t>tendu</a:t>
            </a:r>
            <a:endParaRPr lang="bg-BG" sz="1000" dirty="0"/>
          </a:p>
        </p:txBody>
      </p:sp>
      <p:sp>
        <p:nvSpPr>
          <p:cNvPr id="66" name="TextBox 65"/>
          <p:cNvSpPr txBox="1"/>
          <p:nvPr/>
        </p:nvSpPr>
        <p:spPr>
          <a:xfrm>
            <a:off x="7351716" y="2468225"/>
            <a:ext cx="1008112" cy="246221"/>
          </a:xfrm>
          <a:prstGeom prst="rect">
            <a:avLst/>
          </a:prstGeom>
          <a:noFill/>
        </p:spPr>
        <p:txBody>
          <a:bodyPr wrap="square" rtlCol="0">
            <a:spAutoFit/>
          </a:bodyPr>
          <a:lstStyle/>
          <a:p>
            <a:r>
              <a:rPr lang="en-US" sz="1000" dirty="0"/>
              <a:t>Tenda</a:t>
            </a:r>
            <a:endParaRPr lang="bg-BG" sz="1000" dirty="0"/>
          </a:p>
        </p:txBody>
      </p:sp>
      <p:sp>
        <p:nvSpPr>
          <p:cNvPr id="77" name="TextBox 76"/>
          <p:cNvSpPr txBox="1"/>
          <p:nvPr/>
        </p:nvSpPr>
        <p:spPr>
          <a:xfrm>
            <a:off x="7318017" y="2952584"/>
            <a:ext cx="1440160" cy="246221"/>
          </a:xfrm>
          <a:prstGeom prst="rect">
            <a:avLst/>
          </a:prstGeom>
          <a:noFill/>
        </p:spPr>
        <p:txBody>
          <a:bodyPr wrap="square" rtlCol="0">
            <a:spAutoFit/>
          </a:bodyPr>
          <a:lstStyle/>
          <a:p>
            <a:r>
              <a:rPr lang="en-US" sz="1000" dirty="0" err="1"/>
              <a:t>Prednji</a:t>
            </a:r>
            <a:r>
              <a:rPr lang="en-US" sz="1000" dirty="0"/>
              <a:t> </a:t>
            </a:r>
            <a:r>
              <a:rPr lang="en-US" sz="1000" dirty="0" err="1"/>
              <a:t>naslon</a:t>
            </a:r>
            <a:r>
              <a:rPr lang="en-US" sz="1000" dirty="0"/>
              <a:t> </a:t>
            </a:r>
            <a:r>
              <a:rPr lang="en-US" sz="1000" dirty="0" err="1"/>
              <a:t>za</a:t>
            </a:r>
            <a:r>
              <a:rPr lang="en-US" sz="1000" dirty="0"/>
              <a:t> </a:t>
            </a:r>
            <a:r>
              <a:rPr lang="en-US" sz="1000" dirty="0" err="1"/>
              <a:t>ruku</a:t>
            </a:r>
            <a:endParaRPr lang="bg-BG" sz="1000" dirty="0"/>
          </a:p>
        </p:txBody>
      </p:sp>
      <p:sp>
        <p:nvSpPr>
          <p:cNvPr id="78" name="TextBox 77"/>
          <p:cNvSpPr txBox="1"/>
          <p:nvPr/>
        </p:nvSpPr>
        <p:spPr>
          <a:xfrm>
            <a:off x="7328462" y="3203297"/>
            <a:ext cx="1368152" cy="246221"/>
          </a:xfrm>
          <a:prstGeom prst="rect">
            <a:avLst/>
          </a:prstGeom>
          <a:noFill/>
        </p:spPr>
        <p:txBody>
          <a:bodyPr wrap="square" rtlCol="0">
            <a:spAutoFit/>
          </a:bodyPr>
          <a:lstStyle/>
          <a:p>
            <a:r>
              <a:rPr lang="en-US" sz="1000" dirty="0" err="1"/>
              <a:t>Oslonac</a:t>
            </a:r>
            <a:r>
              <a:rPr lang="en-US" sz="1000" dirty="0"/>
              <a:t> </a:t>
            </a:r>
            <a:r>
              <a:rPr lang="en-US" sz="1000" dirty="0" err="1"/>
              <a:t>za</a:t>
            </a:r>
            <a:r>
              <a:rPr lang="en-US" sz="1000" dirty="0"/>
              <a:t> </a:t>
            </a:r>
            <a:r>
              <a:rPr lang="en-US" sz="1000" dirty="0" err="1"/>
              <a:t>noge</a:t>
            </a:r>
            <a:endParaRPr lang="bg-BG" sz="1000" dirty="0"/>
          </a:p>
        </p:txBody>
      </p:sp>
      <p:sp>
        <p:nvSpPr>
          <p:cNvPr id="79" name="TextBox 78"/>
          <p:cNvSpPr txBox="1"/>
          <p:nvPr/>
        </p:nvSpPr>
        <p:spPr>
          <a:xfrm>
            <a:off x="7328462" y="3435673"/>
            <a:ext cx="1008112" cy="246221"/>
          </a:xfrm>
          <a:prstGeom prst="rect">
            <a:avLst/>
          </a:prstGeom>
          <a:noFill/>
        </p:spPr>
        <p:txBody>
          <a:bodyPr wrap="square" rtlCol="0">
            <a:spAutoFit/>
          </a:bodyPr>
          <a:lstStyle/>
          <a:p>
            <a:r>
              <a:rPr lang="en-US" sz="1000" dirty="0" err="1"/>
              <a:t>Jastuk</a:t>
            </a:r>
            <a:endParaRPr lang="bg-BG" sz="1000" dirty="0"/>
          </a:p>
        </p:txBody>
      </p:sp>
      <p:sp>
        <p:nvSpPr>
          <p:cNvPr id="80" name="TextBox 79"/>
          <p:cNvSpPr txBox="1"/>
          <p:nvPr/>
        </p:nvSpPr>
        <p:spPr>
          <a:xfrm>
            <a:off x="7296670" y="3682104"/>
            <a:ext cx="1224136" cy="246221"/>
          </a:xfrm>
          <a:prstGeom prst="rect">
            <a:avLst/>
          </a:prstGeom>
          <a:noFill/>
        </p:spPr>
        <p:txBody>
          <a:bodyPr wrap="square" rtlCol="0">
            <a:spAutoFit/>
          </a:bodyPr>
          <a:lstStyle/>
          <a:p>
            <a:r>
              <a:rPr lang="en-US" sz="1000" dirty="0" err="1"/>
              <a:t>Sigurnosni</a:t>
            </a:r>
            <a:r>
              <a:rPr lang="en-US" sz="1000" dirty="0"/>
              <a:t> </a:t>
            </a:r>
            <a:r>
              <a:rPr lang="en-US" sz="1000" dirty="0" err="1"/>
              <a:t>pojas</a:t>
            </a:r>
            <a:endParaRPr lang="bg-BG" sz="1000" dirty="0"/>
          </a:p>
        </p:txBody>
      </p:sp>
      <p:sp>
        <p:nvSpPr>
          <p:cNvPr id="81" name="Rectangle 80"/>
          <p:cNvSpPr/>
          <p:nvPr/>
        </p:nvSpPr>
        <p:spPr>
          <a:xfrm>
            <a:off x="5065952" y="5933919"/>
            <a:ext cx="3960000" cy="461665"/>
          </a:xfrm>
          <a:prstGeom prst="rect">
            <a:avLst/>
          </a:prstGeom>
        </p:spPr>
        <p:txBody>
          <a:bodyPr>
            <a:spAutoFit/>
          </a:bodyPr>
          <a:lstStyle/>
          <a:p>
            <a:pPr algn="just"/>
            <a:r>
              <a:rPr lang="en-US" sz="800" dirty="0" err="1"/>
              <a:t>Jednom</a:t>
            </a:r>
            <a:r>
              <a:rPr lang="en-US" sz="800" dirty="0"/>
              <a:t> </a:t>
            </a:r>
            <a:r>
              <a:rPr lang="en-US" sz="800" dirty="0" err="1"/>
              <a:t>rukom</a:t>
            </a:r>
            <a:r>
              <a:rPr lang="en-US" sz="800" dirty="0"/>
              <a:t> </a:t>
            </a:r>
            <a:r>
              <a:rPr lang="en-US" sz="800" dirty="0" err="1"/>
              <a:t>uhvatite</a:t>
            </a:r>
            <a:r>
              <a:rPr lang="en-US" sz="800" dirty="0"/>
              <a:t> </a:t>
            </a:r>
            <a:r>
              <a:rPr lang="en-US" sz="800" dirty="0" err="1"/>
              <a:t>dršku</a:t>
            </a:r>
            <a:r>
              <a:rPr lang="en-US" sz="800" dirty="0"/>
              <a:t> a </a:t>
            </a:r>
            <a:r>
              <a:rPr lang="en-US" sz="800" dirty="0" err="1"/>
              <a:t>drugom</a:t>
            </a:r>
            <a:r>
              <a:rPr lang="en-US" sz="800" dirty="0"/>
              <a:t> </a:t>
            </a:r>
            <a:r>
              <a:rPr lang="en-US" sz="800" dirty="0" err="1"/>
              <a:t>pritisnite</a:t>
            </a:r>
            <a:r>
              <a:rPr lang="en-US" sz="800" dirty="0"/>
              <a:t> </a:t>
            </a:r>
            <a:r>
              <a:rPr lang="en-US" sz="800" dirty="0" err="1"/>
              <a:t>sedište</a:t>
            </a:r>
            <a:r>
              <a:rPr lang="en-US" sz="800" dirty="0"/>
              <a:t>, </a:t>
            </a:r>
            <a:r>
              <a:rPr lang="en-US" sz="800" dirty="0" err="1"/>
              <a:t>nakon</a:t>
            </a:r>
            <a:r>
              <a:rPr lang="en-US" sz="800" dirty="0"/>
              <a:t> toga </a:t>
            </a:r>
            <a:r>
              <a:rPr lang="en-US" sz="800" dirty="0" err="1"/>
              <a:t>povucite</a:t>
            </a:r>
            <a:r>
              <a:rPr lang="en-US" sz="800" dirty="0"/>
              <a:t> </a:t>
            </a:r>
            <a:r>
              <a:rPr lang="en-US" sz="800" dirty="0" err="1"/>
              <a:t>jako</a:t>
            </a:r>
            <a:r>
              <a:rPr lang="en-US" sz="800" dirty="0"/>
              <a:t> </a:t>
            </a:r>
            <a:r>
              <a:rPr lang="en-US" sz="800" dirty="0" err="1"/>
              <a:t>ka</a:t>
            </a:r>
            <a:r>
              <a:rPr lang="en-US" sz="800" dirty="0"/>
              <a:t> </a:t>
            </a:r>
            <a:r>
              <a:rPr lang="en-US" sz="800" dirty="0" err="1"/>
              <a:t>obe</a:t>
            </a:r>
            <a:r>
              <a:rPr lang="en-US" sz="800" dirty="0"/>
              <a:t> </a:t>
            </a:r>
            <a:r>
              <a:rPr lang="en-US" sz="800" dirty="0" err="1"/>
              <a:t>strane</a:t>
            </a:r>
            <a:r>
              <a:rPr lang="en-US" sz="800" dirty="0"/>
              <a:t>. </a:t>
            </a:r>
            <a:r>
              <a:rPr lang="en-US" sz="800" dirty="0" err="1"/>
              <a:t>Stupite</a:t>
            </a:r>
            <a:r>
              <a:rPr lang="en-US" sz="800" dirty="0"/>
              <a:t> </a:t>
            </a:r>
            <a:r>
              <a:rPr lang="en-US" sz="800" dirty="0" err="1"/>
              <a:t>na</a:t>
            </a:r>
            <a:r>
              <a:rPr lang="en-US" sz="800" dirty="0"/>
              <a:t> </a:t>
            </a:r>
            <a:r>
              <a:rPr lang="en-US" sz="800" dirty="0" err="1"/>
              <a:t>obe</a:t>
            </a:r>
            <a:r>
              <a:rPr lang="en-US" sz="800" dirty="0"/>
              <a:t> </a:t>
            </a:r>
            <a:r>
              <a:rPr lang="en-US" sz="800" dirty="0" err="1"/>
              <a:t>sigurnosne</a:t>
            </a:r>
            <a:r>
              <a:rPr lang="en-US" sz="800" dirty="0"/>
              <a:t> brave </a:t>
            </a:r>
            <a:r>
              <a:rPr lang="en-US" sz="800" dirty="0" err="1"/>
              <a:t>dok</a:t>
            </a:r>
            <a:r>
              <a:rPr lang="en-US" sz="800" dirty="0"/>
              <a:t> se </a:t>
            </a:r>
            <a:r>
              <a:rPr lang="en-US" sz="800" dirty="0" err="1"/>
              <a:t>kolica</a:t>
            </a:r>
            <a:r>
              <a:rPr lang="en-US" sz="800" dirty="0"/>
              <a:t> </a:t>
            </a:r>
            <a:r>
              <a:rPr lang="en-US" sz="800" dirty="0" err="1"/>
              <a:t>potpuno</a:t>
            </a:r>
            <a:r>
              <a:rPr lang="en-US" sz="800" dirty="0"/>
              <a:t> ne </a:t>
            </a:r>
            <a:r>
              <a:rPr lang="en-US" sz="800" dirty="0" err="1"/>
              <a:t>otvore</a:t>
            </a:r>
            <a:r>
              <a:rPr lang="en-US" sz="800" dirty="0"/>
              <a:t> </a:t>
            </a:r>
            <a:r>
              <a:rPr lang="en-US" sz="800" dirty="0" err="1"/>
              <a:t>i</a:t>
            </a:r>
            <a:r>
              <a:rPr lang="en-US" sz="800" dirty="0"/>
              <a:t> </a:t>
            </a:r>
            <a:r>
              <a:rPr lang="en-US" sz="800" dirty="0" err="1"/>
              <a:t>spoijvi</a:t>
            </a:r>
            <a:r>
              <a:rPr lang="en-US" sz="800" dirty="0"/>
              <a:t> </a:t>
            </a:r>
            <a:r>
              <a:rPr lang="en-US" sz="800" dirty="0" err="1"/>
              <a:t>delovi</a:t>
            </a:r>
            <a:r>
              <a:rPr lang="en-US" sz="800" dirty="0"/>
              <a:t> se ne </a:t>
            </a:r>
            <a:r>
              <a:rPr lang="en-US" sz="800" dirty="0" err="1"/>
              <a:t>zaključaju</a:t>
            </a:r>
            <a:r>
              <a:rPr lang="en-US" sz="800" dirty="0"/>
              <a:t>.</a:t>
            </a:r>
            <a:endParaRPr lang="ru-RU" sz="800" dirty="0"/>
          </a:p>
        </p:txBody>
      </p:sp>
      <p:sp>
        <p:nvSpPr>
          <p:cNvPr id="82" name="Rectangle 81"/>
          <p:cNvSpPr/>
          <p:nvPr/>
        </p:nvSpPr>
        <p:spPr>
          <a:xfrm>
            <a:off x="6643927" y="1764558"/>
            <a:ext cx="652743" cy="246221"/>
          </a:xfrm>
          <a:prstGeom prst="rect">
            <a:avLst/>
          </a:prstGeom>
        </p:spPr>
        <p:txBody>
          <a:bodyPr wrap="none">
            <a:spAutoFit/>
          </a:bodyPr>
          <a:lstStyle/>
          <a:p>
            <a:r>
              <a:rPr lang="en-US" sz="1000" b="1" dirty="0" smtClean="0"/>
              <a:t>II. </a:t>
            </a:r>
            <a:r>
              <a:rPr lang="en-US" sz="1000" b="1" dirty="0" err="1" smtClean="0"/>
              <a:t>Delovi</a:t>
            </a:r>
            <a:endParaRPr lang="bg-BG" sz="1000" b="1" dirty="0"/>
          </a:p>
        </p:txBody>
      </p:sp>
    </p:spTree>
    <p:extLst>
      <p:ext uri="{BB962C8B-B14F-4D97-AF65-F5344CB8AC3E}">
        <p14:creationId xmlns:p14="http://schemas.microsoft.com/office/powerpoint/2010/main" val="185010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06118" y="6581819"/>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5</a:t>
            </a:r>
            <a:endParaRPr lang="bg-BG" sz="900" b="1" dirty="0">
              <a:cs typeface="Arial" pitchFamily="34" charset="0"/>
            </a:endParaRPr>
          </a:p>
        </p:txBody>
      </p:sp>
      <p:pic>
        <p:nvPicPr>
          <p:cNvPr id="41" name="Picture 4" descr="C:\Users\user\Desktop\b_2-assembly\b2_10.jpg"/>
          <p:cNvPicPr>
            <a:picLocks noChangeAspect="1" noChangeArrowheads="1"/>
          </p:cNvPicPr>
          <p:nvPr/>
        </p:nvPicPr>
        <p:blipFill>
          <a:blip r:embed="rId2" cstate="print"/>
          <a:srcRect/>
          <a:stretch>
            <a:fillRect/>
          </a:stretch>
        </p:blipFill>
        <p:spPr bwMode="auto">
          <a:xfrm>
            <a:off x="503888" y="692696"/>
            <a:ext cx="3060000" cy="1164264"/>
          </a:xfrm>
          <a:prstGeom prst="rect">
            <a:avLst/>
          </a:prstGeom>
          <a:noFill/>
        </p:spPr>
      </p:pic>
      <p:graphicFrame>
        <p:nvGraphicFramePr>
          <p:cNvPr id="42" name="Table 41"/>
          <p:cNvGraphicFramePr>
            <a:graphicFrameLocks noGrp="1"/>
          </p:cNvGraphicFramePr>
          <p:nvPr>
            <p:extLst>
              <p:ext uri="{D42A27DB-BD31-4B8C-83A1-F6EECF244321}">
                <p14:modId xmlns:p14="http://schemas.microsoft.com/office/powerpoint/2010/main" val="120160961"/>
              </p:ext>
            </p:extLst>
          </p:nvPr>
        </p:nvGraphicFramePr>
        <p:xfrm>
          <a:off x="179512" y="116632"/>
          <a:ext cx="3816424" cy="370840"/>
        </p:xfrm>
        <a:graphic>
          <a:graphicData uri="http://schemas.openxmlformats.org/drawingml/2006/table">
            <a:tbl>
              <a:tblPr firstRow="1" bandRow="1">
                <a:tableStyleId>{5940675A-B579-460E-94D1-54222C63F5DA}</a:tableStyleId>
              </a:tblPr>
              <a:tblGrid>
                <a:gridCol w="3816424">
                  <a:extLst>
                    <a:ext uri="{9D8B030D-6E8A-4147-A177-3AD203B41FA5}">
                      <a16:colId xmlns:a16="http://schemas.microsoft.com/office/drawing/2014/main" val="20000"/>
                    </a:ext>
                  </a:extLst>
                </a:gridCol>
              </a:tblGrid>
              <a:tr h="370840">
                <a:tc>
                  <a:txBody>
                    <a:bodyPr/>
                    <a:lstStyle/>
                    <a:p>
                      <a:r>
                        <a:rPr lang="bg-BG" sz="800" b="0" dirty="0" smtClean="0"/>
                        <a:t>Внимание:</a:t>
                      </a:r>
                      <a:r>
                        <a:rPr lang="bg-BG" sz="800" b="0" baseline="0" dirty="0" smtClean="0"/>
                        <a:t> Издърпайте предната подложка за ръце, за да се уверите, че монтажът е стабилен.</a:t>
                      </a:r>
                      <a:endParaRPr lang="bg-BG" sz="800" b="0" dirty="0"/>
                    </a:p>
                  </a:txBody>
                  <a:tcPr/>
                </a:tc>
                <a:extLst>
                  <a:ext uri="{0D108BD9-81ED-4DB2-BD59-A6C34878D82A}">
                    <a16:rowId xmlns:a16="http://schemas.microsoft.com/office/drawing/2014/main" val="10000"/>
                  </a:ext>
                </a:extLst>
              </a:tr>
            </a:tbl>
          </a:graphicData>
        </a:graphic>
      </p:graphicFrame>
      <p:sp>
        <p:nvSpPr>
          <p:cNvPr id="43" name="TextBox 42"/>
          <p:cNvSpPr txBox="1"/>
          <p:nvPr/>
        </p:nvSpPr>
        <p:spPr>
          <a:xfrm>
            <a:off x="683568" y="476672"/>
            <a:ext cx="2736304" cy="246221"/>
          </a:xfrm>
          <a:prstGeom prst="rect">
            <a:avLst/>
          </a:prstGeom>
          <a:noFill/>
        </p:spPr>
        <p:txBody>
          <a:bodyPr wrap="square" rtlCol="0">
            <a:spAutoFit/>
          </a:bodyPr>
          <a:lstStyle/>
          <a:p>
            <a:pPr algn="ctr"/>
            <a:r>
              <a:rPr lang="bg-BG" sz="1000" dirty="0" smtClean="0"/>
              <a:t>Стъпки за сгъване на количката</a:t>
            </a:r>
            <a:endParaRPr lang="bg-BG" sz="1000" dirty="0"/>
          </a:p>
        </p:txBody>
      </p:sp>
      <p:sp>
        <p:nvSpPr>
          <p:cNvPr id="44" name="TextBox 43"/>
          <p:cNvSpPr txBox="1"/>
          <p:nvPr/>
        </p:nvSpPr>
        <p:spPr>
          <a:xfrm>
            <a:off x="432048" y="1844824"/>
            <a:ext cx="1835696" cy="338554"/>
          </a:xfrm>
          <a:prstGeom prst="rect">
            <a:avLst/>
          </a:prstGeom>
          <a:noFill/>
        </p:spPr>
        <p:txBody>
          <a:bodyPr wrap="square" rtlCol="0">
            <a:spAutoFit/>
          </a:bodyPr>
          <a:lstStyle/>
          <a:p>
            <a:r>
              <a:rPr lang="bg-BG" sz="800" dirty="0" smtClean="0"/>
              <a:t>(1) Издърпайте регулатора за сенника, за да го сгънете.</a:t>
            </a:r>
            <a:endParaRPr lang="bg-BG" sz="800" dirty="0"/>
          </a:p>
        </p:txBody>
      </p:sp>
      <p:sp>
        <p:nvSpPr>
          <p:cNvPr id="45" name="TextBox 44"/>
          <p:cNvSpPr txBox="1"/>
          <p:nvPr/>
        </p:nvSpPr>
        <p:spPr>
          <a:xfrm>
            <a:off x="2123728" y="1844824"/>
            <a:ext cx="2016224" cy="338554"/>
          </a:xfrm>
          <a:prstGeom prst="rect">
            <a:avLst/>
          </a:prstGeom>
          <a:noFill/>
        </p:spPr>
        <p:txBody>
          <a:bodyPr wrap="square" rtlCol="0">
            <a:spAutoFit/>
          </a:bodyPr>
          <a:lstStyle/>
          <a:p>
            <a:r>
              <a:rPr lang="bg-BG" sz="800" dirty="0" smtClean="0"/>
              <a:t>(2) Издърпайте двете предпазни ключалки</a:t>
            </a:r>
          </a:p>
        </p:txBody>
      </p:sp>
      <p:sp>
        <p:nvSpPr>
          <p:cNvPr id="46" name="Rectangle 45"/>
          <p:cNvSpPr/>
          <p:nvPr/>
        </p:nvSpPr>
        <p:spPr>
          <a:xfrm>
            <a:off x="107944" y="3717032"/>
            <a:ext cx="3960000" cy="338554"/>
          </a:xfrm>
          <a:prstGeom prst="rect">
            <a:avLst/>
          </a:prstGeom>
        </p:spPr>
        <p:txBody>
          <a:bodyPr wrap="square">
            <a:spAutoFit/>
          </a:bodyPr>
          <a:lstStyle/>
          <a:p>
            <a:r>
              <a:rPr lang="ru-RU" sz="800" dirty="0" smtClean="0"/>
              <a:t>3.Сгънете както е показано на картинката. Затворете изцяло количката с помощта на кукичката за да предотвратите разтваряне.</a:t>
            </a:r>
            <a:endParaRPr lang="ru-RU" sz="800" dirty="0"/>
          </a:p>
        </p:txBody>
      </p:sp>
      <p:pic>
        <p:nvPicPr>
          <p:cNvPr id="47" name="Picture 5" descr="C:\Users\user\Desktop\b_2-assembly\b2_11.jpg"/>
          <p:cNvPicPr>
            <a:picLocks noChangeAspect="1" noChangeArrowheads="1"/>
          </p:cNvPicPr>
          <p:nvPr/>
        </p:nvPicPr>
        <p:blipFill>
          <a:blip r:embed="rId3" cstate="print"/>
          <a:srcRect/>
          <a:stretch>
            <a:fillRect/>
          </a:stretch>
        </p:blipFill>
        <p:spPr bwMode="auto">
          <a:xfrm>
            <a:off x="467544" y="2132856"/>
            <a:ext cx="3060000" cy="1608062"/>
          </a:xfrm>
          <a:prstGeom prst="rect">
            <a:avLst/>
          </a:prstGeom>
          <a:noFill/>
        </p:spPr>
      </p:pic>
      <p:sp>
        <p:nvSpPr>
          <p:cNvPr id="49" name="Rectangle 48"/>
          <p:cNvSpPr/>
          <p:nvPr/>
        </p:nvSpPr>
        <p:spPr>
          <a:xfrm>
            <a:off x="107944" y="3967172"/>
            <a:ext cx="3960000" cy="253916"/>
          </a:xfrm>
          <a:prstGeom prst="rect">
            <a:avLst/>
          </a:prstGeom>
        </p:spPr>
        <p:txBody>
          <a:bodyPr wrap="square">
            <a:spAutoFit/>
          </a:bodyPr>
          <a:lstStyle/>
          <a:p>
            <a:pPr algn="ctr"/>
            <a:r>
              <a:rPr lang="ru-RU" sz="1000" dirty="0" smtClean="0"/>
              <a:t>Предпазен колан</a:t>
            </a:r>
            <a:endParaRPr lang="ru-RU" sz="1000" dirty="0"/>
          </a:p>
        </p:txBody>
      </p:sp>
      <p:pic>
        <p:nvPicPr>
          <p:cNvPr id="59" name="Picture 2" descr="C:\Users\user\Desktop\b_2-assembly\B2_12.jpg"/>
          <p:cNvPicPr>
            <a:picLocks noChangeAspect="1" noChangeArrowheads="1"/>
          </p:cNvPicPr>
          <p:nvPr/>
        </p:nvPicPr>
        <p:blipFill>
          <a:blip r:embed="rId4" cstate="print"/>
          <a:srcRect/>
          <a:stretch>
            <a:fillRect/>
          </a:stretch>
        </p:blipFill>
        <p:spPr bwMode="auto">
          <a:xfrm>
            <a:off x="820061" y="4170711"/>
            <a:ext cx="2786062" cy="1009650"/>
          </a:xfrm>
          <a:prstGeom prst="rect">
            <a:avLst/>
          </a:prstGeom>
          <a:noFill/>
        </p:spPr>
      </p:pic>
      <p:graphicFrame>
        <p:nvGraphicFramePr>
          <p:cNvPr id="60" name="Table 59"/>
          <p:cNvGraphicFramePr>
            <a:graphicFrameLocks noGrp="1"/>
          </p:cNvGraphicFramePr>
          <p:nvPr>
            <p:extLst>
              <p:ext uri="{D42A27DB-BD31-4B8C-83A1-F6EECF244321}">
                <p14:modId xmlns:p14="http://schemas.microsoft.com/office/powerpoint/2010/main" val="3464023346"/>
              </p:ext>
            </p:extLst>
          </p:nvPr>
        </p:nvGraphicFramePr>
        <p:xfrm>
          <a:off x="215448" y="5218400"/>
          <a:ext cx="3816424" cy="370840"/>
        </p:xfrm>
        <a:graphic>
          <a:graphicData uri="http://schemas.openxmlformats.org/drawingml/2006/table">
            <a:tbl>
              <a:tblPr firstRow="1" bandRow="1">
                <a:tableStyleId>{5940675A-B579-460E-94D1-54222C63F5DA}</a:tableStyleId>
              </a:tblPr>
              <a:tblGrid>
                <a:gridCol w="3816424">
                  <a:extLst>
                    <a:ext uri="{9D8B030D-6E8A-4147-A177-3AD203B41FA5}">
                      <a16:colId xmlns:a16="http://schemas.microsoft.com/office/drawing/2014/main" val="20000"/>
                    </a:ext>
                  </a:extLst>
                </a:gridCol>
              </a:tblGrid>
              <a:tr h="370840">
                <a:tc>
                  <a:txBody>
                    <a:bodyPr/>
                    <a:lstStyle/>
                    <a:p>
                      <a:r>
                        <a:rPr lang="bg-BG" sz="800" b="0" dirty="0" smtClean="0"/>
                        <a:t>Внимание:</a:t>
                      </a:r>
                      <a:r>
                        <a:rPr lang="bg-BG" sz="800" b="0" baseline="0" dirty="0" smtClean="0"/>
                        <a:t> За по-голяма безопасност, винаги използвайте предпазните колани и  прикрепете предпазния колан към колана между краката на детето.</a:t>
                      </a:r>
                      <a:endParaRPr lang="bg-BG" sz="800" b="0" dirty="0"/>
                    </a:p>
                  </a:txBody>
                  <a:tcPr/>
                </a:tc>
                <a:extLst>
                  <a:ext uri="{0D108BD9-81ED-4DB2-BD59-A6C34878D82A}">
                    <a16:rowId xmlns:a16="http://schemas.microsoft.com/office/drawing/2014/main" val="10000"/>
                  </a:ext>
                </a:extLst>
              </a:tr>
            </a:tbl>
          </a:graphicData>
        </a:graphic>
      </p:graphicFrame>
      <p:sp>
        <p:nvSpPr>
          <p:cNvPr id="61" name="Rectangle 60"/>
          <p:cNvSpPr/>
          <p:nvPr/>
        </p:nvSpPr>
        <p:spPr>
          <a:xfrm>
            <a:off x="107944" y="5589240"/>
            <a:ext cx="3960000" cy="992579"/>
          </a:xfrm>
          <a:prstGeom prst="rect">
            <a:avLst/>
          </a:prstGeom>
        </p:spPr>
        <p:txBody>
          <a:bodyPr>
            <a:spAutoFit/>
          </a:bodyPr>
          <a:lstStyle/>
          <a:p>
            <a:pPr algn="ctr"/>
            <a:r>
              <a:rPr lang="ru-RU" sz="1050" b="1" dirty="0" smtClean="0"/>
              <a:t>V. УКАЗАНИЕ ЗА ПОДДРЪЖКА И ПРОФИЛАКТИТКА</a:t>
            </a:r>
          </a:p>
          <a:p>
            <a:pPr algn="just"/>
            <a:r>
              <a:rPr lang="ru-RU" sz="800" dirty="0" smtClean="0"/>
              <a:t>1. Редовно проверявайте заключващите устройства, спирачките, безопасните колани и </a:t>
            </a:r>
            <a:r>
              <a:rPr lang="ru-RU" sz="800" dirty="0" err="1" smtClean="0"/>
              <a:t>закопчалките</a:t>
            </a:r>
            <a:r>
              <a:rPr lang="ru-RU" sz="800" dirty="0" smtClean="0"/>
              <a:t>, </a:t>
            </a:r>
            <a:r>
              <a:rPr lang="ru-RU" sz="800" dirty="0" err="1" smtClean="0"/>
              <a:t>съединенията</a:t>
            </a:r>
            <a:r>
              <a:rPr lang="ru-RU" sz="800" dirty="0" smtClean="0"/>
              <a:t> и фиксиращите механизми, за да сте сигурни, че са изправни, не са износени или повредени.</a:t>
            </a:r>
          </a:p>
          <a:p>
            <a:pPr algn="just"/>
            <a:r>
              <a:rPr lang="ru-RU" sz="800" dirty="0" smtClean="0"/>
              <a:t>2. Ако установите разхлабени, скъсани и повредени части, те трябва да бъдат</a:t>
            </a:r>
            <a:r>
              <a:rPr lang="en-US" sz="800" dirty="0" smtClean="0"/>
              <a:t> </a:t>
            </a:r>
            <a:r>
              <a:rPr lang="ru-RU" sz="800" dirty="0" smtClean="0"/>
              <a:t>ремонтирани от оторизиран сервиз или подменени с оригинални части. В противен</a:t>
            </a:r>
            <a:r>
              <a:rPr lang="en-US" sz="800" dirty="0" smtClean="0"/>
              <a:t> </a:t>
            </a:r>
            <a:r>
              <a:rPr lang="ru-RU" sz="800" dirty="0" smtClean="0"/>
              <a:t>случай, гаранцията на количката ще бъде анулирана.</a:t>
            </a:r>
          </a:p>
        </p:txBody>
      </p:sp>
      <p:sp>
        <p:nvSpPr>
          <p:cNvPr id="29" name="Rectangle 28"/>
          <p:cNvSpPr/>
          <p:nvPr/>
        </p:nvSpPr>
        <p:spPr>
          <a:xfrm>
            <a:off x="5223781" y="326965"/>
            <a:ext cx="3729849" cy="1938992"/>
          </a:xfrm>
          <a:prstGeom prst="rect">
            <a:avLst/>
          </a:prstGeom>
        </p:spPr>
        <p:txBody>
          <a:bodyPr wrap="square">
            <a:spAutoFit/>
          </a:bodyPr>
          <a:lstStyle/>
          <a:p>
            <a:pPr algn="just"/>
            <a:r>
              <a:rPr lang="en-US" sz="800" dirty="0"/>
              <a:t>Ova </a:t>
            </a:r>
            <a:r>
              <a:rPr lang="en-US" sz="800" dirty="0" err="1"/>
              <a:t>kolica</a:t>
            </a:r>
            <a:r>
              <a:rPr lang="en-US" sz="800" dirty="0"/>
              <a:t> </a:t>
            </a:r>
            <a:r>
              <a:rPr lang="en-US" sz="800" dirty="0" err="1"/>
              <a:t>su</a:t>
            </a:r>
            <a:r>
              <a:rPr lang="en-US" sz="800" dirty="0"/>
              <a:t> </a:t>
            </a:r>
            <a:r>
              <a:rPr lang="en-US" sz="800" dirty="0" err="1"/>
              <a:t>prikladna</a:t>
            </a:r>
            <a:r>
              <a:rPr lang="en-US" sz="800" dirty="0"/>
              <a:t> </a:t>
            </a:r>
            <a:r>
              <a:rPr lang="en-US" sz="800" dirty="0" err="1"/>
              <a:t>za</a:t>
            </a:r>
            <a:r>
              <a:rPr lang="en-US" sz="800" dirty="0"/>
              <a:t> </a:t>
            </a:r>
            <a:r>
              <a:rPr lang="en-US" sz="800" dirty="0" err="1"/>
              <a:t>decu</a:t>
            </a:r>
            <a:r>
              <a:rPr lang="en-US" sz="800" dirty="0"/>
              <a:t> </a:t>
            </a:r>
            <a:r>
              <a:rPr lang="en-US" sz="800" dirty="0" err="1"/>
              <a:t>uzrasta</a:t>
            </a:r>
            <a:r>
              <a:rPr lang="en-US" sz="800" dirty="0"/>
              <a:t> od 6 do 36 </a:t>
            </a:r>
            <a:r>
              <a:rPr lang="en-US" sz="800" dirty="0" err="1"/>
              <a:t>meseci</a:t>
            </a:r>
            <a:r>
              <a:rPr lang="en-US" sz="800" dirty="0"/>
              <a:t> </a:t>
            </a:r>
            <a:r>
              <a:rPr lang="en-US" sz="800" dirty="0" err="1"/>
              <a:t>sa</a:t>
            </a:r>
            <a:r>
              <a:rPr lang="en-US" sz="800" dirty="0"/>
              <a:t> </a:t>
            </a:r>
            <a:r>
              <a:rPr lang="en-US" sz="800" dirty="0" err="1"/>
              <a:t>maksimalnom</a:t>
            </a:r>
            <a:r>
              <a:rPr lang="en-US" sz="800" dirty="0"/>
              <a:t> </a:t>
            </a:r>
            <a:r>
              <a:rPr lang="en-US" sz="800" dirty="0" err="1"/>
              <a:t>tezinom</a:t>
            </a:r>
            <a:r>
              <a:rPr lang="en-US" sz="800" dirty="0"/>
              <a:t> do 15 kg. </a:t>
            </a:r>
            <a:r>
              <a:rPr lang="en-US" sz="800" dirty="0" err="1"/>
              <a:t>Pettačkasti</a:t>
            </a:r>
            <a:r>
              <a:rPr lang="en-US" sz="800" dirty="0"/>
              <a:t> </a:t>
            </a:r>
            <a:r>
              <a:rPr lang="en-US" sz="800" dirty="0" err="1"/>
              <a:t>sigurnosni</a:t>
            </a:r>
            <a:r>
              <a:rPr lang="en-US" sz="800" dirty="0"/>
              <a:t> </a:t>
            </a:r>
            <a:r>
              <a:rPr lang="en-US" sz="800" dirty="0" err="1"/>
              <a:t>pojas</a:t>
            </a:r>
            <a:r>
              <a:rPr lang="en-US" sz="800" dirty="0"/>
              <a:t> </a:t>
            </a:r>
            <a:r>
              <a:rPr lang="en-US" sz="800" dirty="0" err="1"/>
              <a:t>osigurava</a:t>
            </a:r>
            <a:r>
              <a:rPr lang="en-US" sz="800" dirty="0"/>
              <a:t> </a:t>
            </a:r>
            <a:r>
              <a:rPr lang="en-US" sz="800" dirty="0" err="1"/>
              <a:t>bezbednost</a:t>
            </a:r>
            <a:r>
              <a:rPr lang="en-US" sz="800" dirty="0"/>
              <a:t> </a:t>
            </a:r>
            <a:r>
              <a:rPr lang="en-US" sz="800" dirty="0" err="1"/>
              <a:t>deteta</a:t>
            </a:r>
            <a:r>
              <a:rPr lang="en-US" sz="800" dirty="0"/>
              <a:t>. </a:t>
            </a:r>
            <a:r>
              <a:rPr lang="en-US" sz="800" dirty="0" err="1"/>
              <a:t>Naslon</a:t>
            </a:r>
            <a:r>
              <a:rPr lang="en-US" sz="800" dirty="0"/>
              <a:t> </a:t>
            </a:r>
            <a:r>
              <a:rPr lang="en-US" sz="800" dirty="0" err="1"/>
              <a:t>za</a:t>
            </a:r>
            <a:r>
              <a:rPr lang="en-US" sz="800" dirty="0"/>
              <a:t> </a:t>
            </a:r>
            <a:r>
              <a:rPr lang="en-US" sz="800" dirty="0" err="1"/>
              <a:t>leđa</a:t>
            </a:r>
            <a:r>
              <a:rPr lang="en-US" sz="800" dirty="0"/>
              <a:t>, </a:t>
            </a:r>
            <a:r>
              <a:rPr lang="en-US" sz="800" dirty="0" err="1"/>
              <a:t>dodatak</a:t>
            </a:r>
            <a:r>
              <a:rPr lang="en-US" sz="800" dirty="0"/>
              <a:t> </a:t>
            </a:r>
            <a:r>
              <a:rPr lang="en-US" sz="800" dirty="0" err="1"/>
              <a:t>za</a:t>
            </a:r>
            <a:r>
              <a:rPr lang="en-US" sz="800" dirty="0"/>
              <a:t> </a:t>
            </a:r>
            <a:r>
              <a:rPr lang="en-US" sz="800" dirty="0" err="1"/>
              <a:t>noge</a:t>
            </a:r>
            <a:r>
              <a:rPr lang="en-US" sz="800" dirty="0"/>
              <a:t> </a:t>
            </a:r>
            <a:r>
              <a:rPr lang="en-US" sz="800" dirty="0" err="1"/>
              <a:t>i</a:t>
            </a:r>
            <a:r>
              <a:rPr lang="en-US" sz="800" dirty="0"/>
              <a:t> </a:t>
            </a:r>
            <a:r>
              <a:rPr lang="en-US" sz="800" dirty="0" err="1"/>
              <a:t>tenda</a:t>
            </a:r>
            <a:r>
              <a:rPr lang="en-US" sz="800" dirty="0"/>
              <a:t> se </a:t>
            </a:r>
            <a:r>
              <a:rPr lang="en-US" sz="800" dirty="0" err="1"/>
              <a:t>mogu</a:t>
            </a:r>
            <a:r>
              <a:rPr lang="en-US" sz="800" dirty="0"/>
              <a:t> </a:t>
            </a:r>
            <a:r>
              <a:rPr lang="en-US" sz="800" dirty="0" err="1"/>
              <a:t>podešavati</a:t>
            </a:r>
            <a:r>
              <a:rPr lang="en-US" sz="800" dirty="0"/>
              <a:t> u </a:t>
            </a:r>
            <a:r>
              <a:rPr lang="en-US" sz="800" dirty="0" err="1"/>
              <a:t>različitim</a:t>
            </a:r>
            <a:r>
              <a:rPr lang="en-US" sz="800" dirty="0"/>
              <a:t> </a:t>
            </a:r>
            <a:r>
              <a:rPr lang="en-US" sz="800" dirty="0" err="1"/>
              <a:t>položajima</a:t>
            </a:r>
            <a:r>
              <a:rPr lang="en-US" sz="800" dirty="0"/>
              <a:t>.</a:t>
            </a:r>
          </a:p>
          <a:p>
            <a:pPr algn="just"/>
            <a:r>
              <a:rPr lang="en-US" sz="800" dirty="0"/>
              <a:t>Po </a:t>
            </a:r>
            <a:r>
              <a:rPr lang="en-US" sz="800" dirty="0" err="1"/>
              <a:t>želji</a:t>
            </a:r>
            <a:r>
              <a:rPr lang="en-US" sz="800" dirty="0"/>
              <a:t> </a:t>
            </a:r>
            <a:r>
              <a:rPr lang="en-US" sz="800" dirty="0" err="1"/>
              <a:t>možete</a:t>
            </a:r>
            <a:r>
              <a:rPr lang="en-US" sz="800" dirty="0"/>
              <a:t> </a:t>
            </a:r>
            <a:r>
              <a:rPr lang="en-US" sz="800" dirty="0" err="1"/>
              <a:t>skinuti</a:t>
            </a:r>
            <a:r>
              <a:rPr lang="en-US" sz="800" dirty="0"/>
              <a:t> </a:t>
            </a:r>
            <a:r>
              <a:rPr lang="en-US" sz="800" dirty="0" err="1"/>
              <a:t>osigurač</a:t>
            </a:r>
            <a:r>
              <a:rPr lang="en-US" sz="800" dirty="0"/>
              <a:t>.</a:t>
            </a:r>
          </a:p>
          <a:p>
            <a:pPr algn="just"/>
            <a:r>
              <a:rPr lang="en-US" sz="800" dirty="0" err="1"/>
              <a:t>Kolica</a:t>
            </a:r>
            <a:r>
              <a:rPr lang="en-US" sz="800" dirty="0"/>
              <a:t> </a:t>
            </a:r>
            <a:r>
              <a:rPr lang="en-US" sz="800" dirty="0" err="1"/>
              <a:t>su</a:t>
            </a:r>
            <a:r>
              <a:rPr lang="en-US" sz="800" dirty="0"/>
              <a:t> </a:t>
            </a:r>
            <a:r>
              <a:rPr lang="en-US" sz="800" dirty="0" err="1"/>
              <a:t>proizvedena</a:t>
            </a:r>
            <a:r>
              <a:rPr lang="en-US" sz="800" dirty="0"/>
              <a:t> u </a:t>
            </a:r>
            <a:r>
              <a:rPr lang="en-US" sz="800" dirty="0" err="1"/>
              <a:t>skladu</a:t>
            </a:r>
            <a:r>
              <a:rPr lang="en-US" sz="800" dirty="0"/>
              <a:t> </a:t>
            </a:r>
            <a:r>
              <a:rPr lang="en-US" sz="800" dirty="0" err="1"/>
              <a:t>sa</a:t>
            </a:r>
            <a:r>
              <a:rPr lang="en-US" sz="800" dirty="0"/>
              <a:t> </a:t>
            </a:r>
            <a:r>
              <a:rPr lang="en-US" sz="800" dirty="0" err="1"/>
              <a:t>propisima</a:t>
            </a:r>
            <a:r>
              <a:rPr lang="en-US" sz="800" dirty="0"/>
              <a:t> </a:t>
            </a:r>
            <a:r>
              <a:rPr lang="en-US" sz="800" dirty="0" err="1"/>
              <a:t>Evropskog</a:t>
            </a:r>
            <a:r>
              <a:rPr lang="en-US" sz="800" dirty="0"/>
              <a:t> </a:t>
            </a:r>
            <a:r>
              <a:rPr lang="en-US" sz="800" dirty="0" err="1"/>
              <a:t>snadarda</a:t>
            </a:r>
            <a:r>
              <a:rPr lang="en-US" sz="800" dirty="0"/>
              <a:t> EN 1888:2018 - „</a:t>
            </a:r>
            <a:r>
              <a:rPr lang="en-US" sz="800" dirty="0" err="1"/>
              <a:t>Proizvodi</a:t>
            </a:r>
            <a:r>
              <a:rPr lang="en-US" sz="800" dirty="0"/>
              <a:t> </a:t>
            </a:r>
            <a:r>
              <a:rPr lang="en-US" sz="800" dirty="0" err="1"/>
              <a:t>za</a:t>
            </a:r>
            <a:r>
              <a:rPr lang="en-US" sz="800" dirty="0"/>
              <a:t> </a:t>
            </a:r>
            <a:r>
              <a:rPr lang="en-US" sz="800" dirty="0" err="1"/>
              <a:t>malu</a:t>
            </a:r>
            <a:r>
              <a:rPr lang="en-US" sz="800" dirty="0"/>
              <a:t> </a:t>
            </a:r>
            <a:r>
              <a:rPr lang="en-US" sz="800" dirty="0" err="1"/>
              <a:t>decu</a:t>
            </a:r>
            <a:r>
              <a:rPr lang="en-US" sz="800" dirty="0"/>
              <a:t>. </a:t>
            </a:r>
            <a:r>
              <a:rPr lang="en-US" sz="800" dirty="0" err="1"/>
              <a:t>Zahtevi</a:t>
            </a:r>
            <a:r>
              <a:rPr lang="en-US" sz="800" dirty="0"/>
              <a:t> </a:t>
            </a:r>
            <a:r>
              <a:rPr lang="en-US" sz="800" dirty="0" err="1"/>
              <a:t>za</a:t>
            </a:r>
            <a:r>
              <a:rPr lang="en-US" sz="800" dirty="0"/>
              <a:t> </a:t>
            </a:r>
            <a:r>
              <a:rPr lang="en-US" sz="800" dirty="0" err="1"/>
              <a:t>bezbednost</a:t>
            </a:r>
            <a:r>
              <a:rPr lang="en-US" sz="800" dirty="0"/>
              <a:t> </a:t>
            </a:r>
            <a:r>
              <a:rPr lang="en-US" sz="800" dirty="0" err="1"/>
              <a:t>i</a:t>
            </a:r>
            <a:r>
              <a:rPr lang="en-US" sz="800" dirty="0"/>
              <a:t> </a:t>
            </a:r>
            <a:r>
              <a:rPr lang="en-US" sz="800" dirty="0" err="1"/>
              <a:t>metode</a:t>
            </a:r>
            <a:r>
              <a:rPr lang="en-US" sz="800" dirty="0"/>
              <a:t> </a:t>
            </a:r>
            <a:r>
              <a:rPr lang="en-US" sz="800" dirty="0" err="1"/>
              <a:t>ispitivanja</a:t>
            </a:r>
            <a:r>
              <a:rPr lang="en-US" sz="800" dirty="0"/>
              <a:t>.“</a:t>
            </a:r>
          </a:p>
          <a:p>
            <a:pPr algn="just"/>
            <a:r>
              <a:rPr lang="en-US" sz="800" dirty="0"/>
              <a:t>PAŽNJA! </a:t>
            </a:r>
            <a:r>
              <a:rPr lang="en-US" sz="800" dirty="0" err="1"/>
              <a:t>Vaše</a:t>
            </a:r>
            <a:r>
              <a:rPr lang="en-US" sz="800" dirty="0"/>
              <a:t> </a:t>
            </a:r>
            <a:r>
              <a:rPr lang="en-US" sz="800" dirty="0" err="1"/>
              <a:t>dete</a:t>
            </a:r>
            <a:r>
              <a:rPr lang="en-US" sz="800" dirty="0"/>
              <a:t> </a:t>
            </a:r>
            <a:r>
              <a:rPr lang="en-US" sz="800" dirty="0" err="1"/>
              <a:t>će</a:t>
            </a:r>
            <a:r>
              <a:rPr lang="en-US" sz="800" dirty="0"/>
              <a:t> </a:t>
            </a:r>
            <a:r>
              <a:rPr lang="en-US" sz="800" dirty="0" err="1"/>
              <a:t>biti</a:t>
            </a:r>
            <a:r>
              <a:rPr lang="en-US" sz="800" dirty="0"/>
              <a:t> </a:t>
            </a:r>
            <a:r>
              <a:rPr lang="en-US" sz="800" dirty="0" err="1"/>
              <a:t>maksimalno</a:t>
            </a:r>
            <a:r>
              <a:rPr lang="en-US" sz="800" dirty="0"/>
              <a:t> </a:t>
            </a:r>
            <a:r>
              <a:rPr lang="en-US" sz="800" dirty="0" err="1"/>
              <a:t>zaštićeno</a:t>
            </a:r>
            <a:r>
              <a:rPr lang="en-US" sz="800" dirty="0"/>
              <a:t> </a:t>
            </a:r>
            <a:r>
              <a:rPr lang="en-US" sz="800" dirty="0" err="1"/>
              <a:t>ako</a:t>
            </a:r>
            <a:r>
              <a:rPr lang="en-US" sz="800" dirty="0"/>
              <a:t> </a:t>
            </a:r>
            <a:r>
              <a:rPr lang="en-US" sz="800" dirty="0" err="1"/>
              <a:t>pratite</a:t>
            </a:r>
            <a:r>
              <a:rPr lang="en-US" sz="800" dirty="0"/>
              <a:t> </a:t>
            </a:r>
            <a:r>
              <a:rPr lang="en-US" sz="800" dirty="0" err="1"/>
              <a:t>uputstva</a:t>
            </a:r>
            <a:r>
              <a:rPr lang="en-US" sz="800" dirty="0"/>
              <a:t> </a:t>
            </a:r>
            <a:r>
              <a:rPr lang="en-US" sz="800" dirty="0" err="1"/>
              <a:t>i</a:t>
            </a:r>
            <a:r>
              <a:rPr lang="en-US" sz="800" dirty="0"/>
              <a:t> </a:t>
            </a:r>
            <a:r>
              <a:rPr lang="en-US" sz="800" dirty="0" err="1"/>
              <a:t>preporuke</a:t>
            </a:r>
            <a:r>
              <a:rPr lang="en-US" sz="800" dirty="0"/>
              <a:t> </a:t>
            </a:r>
            <a:r>
              <a:rPr lang="en-US" sz="800" dirty="0" err="1"/>
              <a:t>ove</a:t>
            </a:r>
            <a:r>
              <a:rPr lang="en-US" sz="800" dirty="0"/>
              <a:t> </a:t>
            </a:r>
            <a:r>
              <a:rPr lang="en-US" sz="800" dirty="0" err="1"/>
              <a:t>instrukcije</a:t>
            </a:r>
            <a:r>
              <a:rPr lang="en-US" sz="800" dirty="0"/>
              <a:t>! </a:t>
            </a:r>
            <a:r>
              <a:rPr lang="en-US" sz="800" dirty="0" err="1"/>
              <a:t>Obratite</a:t>
            </a:r>
            <a:r>
              <a:rPr lang="en-US" sz="800" dirty="0"/>
              <a:t> </a:t>
            </a:r>
            <a:r>
              <a:rPr lang="en-US" sz="800" dirty="0" err="1"/>
              <a:t>pažnu</a:t>
            </a:r>
            <a:r>
              <a:rPr lang="en-US" sz="800" dirty="0"/>
              <a:t> </a:t>
            </a:r>
            <a:r>
              <a:rPr lang="en-US" sz="800" dirty="0" err="1"/>
              <a:t>na</a:t>
            </a:r>
            <a:r>
              <a:rPr lang="en-US" sz="800" dirty="0"/>
              <a:t> </a:t>
            </a:r>
            <a:r>
              <a:rPr lang="en-US" sz="800" dirty="0" err="1"/>
              <a:t>upozorenja</a:t>
            </a:r>
            <a:r>
              <a:rPr lang="en-US" sz="800" dirty="0"/>
              <a:t> </a:t>
            </a:r>
            <a:r>
              <a:rPr lang="en-US" sz="800" dirty="0" err="1"/>
              <a:t>i</a:t>
            </a:r>
            <a:r>
              <a:rPr lang="en-US" sz="800" dirty="0"/>
              <a:t> </a:t>
            </a:r>
            <a:r>
              <a:rPr lang="en-US" sz="800" dirty="0" err="1"/>
              <a:t>obezbedite</a:t>
            </a:r>
            <a:r>
              <a:rPr lang="en-US" sz="800" dirty="0"/>
              <a:t> </a:t>
            </a:r>
            <a:r>
              <a:rPr lang="en-US" sz="800" dirty="0" err="1"/>
              <a:t>sve</a:t>
            </a:r>
            <a:r>
              <a:rPr lang="en-US" sz="800" dirty="0"/>
              <a:t> </a:t>
            </a:r>
            <a:r>
              <a:rPr lang="en-US" sz="800" dirty="0" err="1"/>
              <a:t>neophodne</a:t>
            </a:r>
            <a:r>
              <a:rPr lang="en-US" sz="800" dirty="0"/>
              <a:t> </a:t>
            </a:r>
            <a:r>
              <a:rPr lang="en-US" sz="800" dirty="0" err="1"/>
              <a:t>sigurnosne</a:t>
            </a:r>
            <a:r>
              <a:rPr lang="en-US" sz="800" dirty="0"/>
              <a:t> mere da </a:t>
            </a:r>
            <a:r>
              <a:rPr lang="en-US" sz="800" dirty="0" err="1"/>
              <a:t>biste</a:t>
            </a:r>
            <a:r>
              <a:rPr lang="en-US" sz="800" dirty="0"/>
              <a:t> </a:t>
            </a:r>
            <a:r>
              <a:rPr lang="en-US" sz="800" dirty="0" err="1"/>
              <a:t>sprečili</a:t>
            </a:r>
            <a:r>
              <a:rPr lang="en-US" sz="800" dirty="0"/>
              <a:t> </a:t>
            </a:r>
            <a:r>
              <a:rPr lang="en-US" sz="800" dirty="0" err="1"/>
              <a:t>rizik</a:t>
            </a:r>
            <a:r>
              <a:rPr lang="en-US" sz="800" dirty="0"/>
              <a:t> od </a:t>
            </a:r>
            <a:r>
              <a:rPr lang="en-US" sz="800" dirty="0" err="1"/>
              <a:t>ozlede</a:t>
            </a:r>
            <a:r>
              <a:rPr lang="en-US" sz="800" dirty="0"/>
              <a:t> </a:t>
            </a:r>
            <a:r>
              <a:rPr lang="en-US" sz="800" dirty="0" err="1"/>
              <a:t>ili</a:t>
            </a:r>
            <a:r>
              <a:rPr lang="en-US" sz="800" dirty="0"/>
              <a:t> </a:t>
            </a:r>
            <a:r>
              <a:rPr lang="en-US" sz="800" dirty="0" err="1"/>
              <a:t>oštećenja</a:t>
            </a:r>
            <a:r>
              <a:rPr lang="en-US" sz="800" dirty="0"/>
              <a:t> </a:t>
            </a:r>
            <a:r>
              <a:rPr lang="en-US" sz="800" dirty="0" err="1"/>
              <a:t>zdravlja</a:t>
            </a:r>
            <a:r>
              <a:rPr lang="en-US" sz="800" dirty="0"/>
              <a:t> </a:t>
            </a:r>
            <a:r>
              <a:rPr lang="en-US" sz="800" dirty="0" err="1"/>
              <a:t>deteta</a:t>
            </a:r>
            <a:r>
              <a:rPr lang="en-US" sz="800" dirty="0"/>
              <a:t> </a:t>
            </a:r>
            <a:r>
              <a:rPr lang="en-US" sz="800" dirty="0" err="1"/>
              <a:t>i</a:t>
            </a:r>
            <a:r>
              <a:rPr lang="en-US" sz="800" dirty="0"/>
              <a:t> da </a:t>
            </a:r>
            <a:r>
              <a:rPr lang="en-US" sz="800" dirty="0" err="1"/>
              <a:t>biste</a:t>
            </a:r>
            <a:r>
              <a:rPr lang="en-US" sz="800" dirty="0"/>
              <a:t> </a:t>
            </a:r>
            <a:r>
              <a:rPr lang="en-US" sz="800" dirty="0" err="1"/>
              <a:t>osigurali</a:t>
            </a:r>
            <a:r>
              <a:rPr lang="en-US" sz="800" dirty="0"/>
              <a:t> </a:t>
            </a:r>
            <a:r>
              <a:rPr lang="en-US" sz="800" dirty="0" err="1"/>
              <a:t>njegovu</a:t>
            </a:r>
            <a:r>
              <a:rPr lang="en-US" sz="800" dirty="0"/>
              <a:t> </a:t>
            </a:r>
            <a:r>
              <a:rPr lang="en-US" sz="800" dirty="0" err="1"/>
              <a:t>bezbednost</a:t>
            </a:r>
            <a:r>
              <a:rPr lang="en-US" sz="800" dirty="0"/>
              <a:t>! Vi </a:t>
            </a:r>
            <a:r>
              <a:rPr lang="en-US" sz="800" dirty="0" err="1"/>
              <a:t>snosite</a:t>
            </a:r>
            <a:r>
              <a:rPr lang="en-US" sz="800" dirty="0"/>
              <a:t> </a:t>
            </a:r>
            <a:r>
              <a:rPr lang="en-US" sz="800" dirty="0" err="1"/>
              <a:t>odgovornost</a:t>
            </a:r>
            <a:r>
              <a:rPr lang="en-US" sz="800" dirty="0"/>
              <a:t> </a:t>
            </a:r>
            <a:r>
              <a:rPr lang="en-US" sz="800" dirty="0" err="1"/>
              <a:t>za</a:t>
            </a:r>
            <a:r>
              <a:rPr lang="en-US" sz="800" dirty="0"/>
              <a:t> </a:t>
            </a:r>
            <a:r>
              <a:rPr lang="en-US" sz="800" dirty="0" err="1"/>
              <a:t>bezbednost</a:t>
            </a:r>
            <a:r>
              <a:rPr lang="en-US" sz="800" dirty="0"/>
              <a:t> </a:t>
            </a:r>
            <a:r>
              <a:rPr lang="en-US" sz="800" dirty="0" err="1"/>
              <a:t>deteta</a:t>
            </a:r>
            <a:r>
              <a:rPr lang="en-US" sz="800" dirty="0"/>
              <a:t> </a:t>
            </a:r>
            <a:r>
              <a:rPr lang="en-US" sz="800" dirty="0" err="1"/>
              <a:t>ako</a:t>
            </a:r>
            <a:r>
              <a:rPr lang="en-US" sz="800" dirty="0"/>
              <a:t> ne </a:t>
            </a:r>
            <a:r>
              <a:rPr lang="en-US" sz="800" dirty="0" err="1"/>
              <a:t>sledite</a:t>
            </a:r>
            <a:r>
              <a:rPr lang="en-US" sz="800" dirty="0"/>
              <a:t> </a:t>
            </a:r>
            <a:r>
              <a:rPr lang="en-US" sz="800" dirty="0" err="1"/>
              <a:t>i</a:t>
            </a:r>
            <a:r>
              <a:rPr lang="en-US" sz="800" dirty="0"/>
              <a:t> ne </a:t>
            </a:r>
            <a:r>
              <a:rPr lang="en-US" sz="800" dirty="0" err="1"/>
              <a:t>poštujete</a:t>
            </a:r>
            <a:r>
              <a:rPr lang="en-US" sz="800" dirty="0"/>
              <a:t> ova </a:t>
            </a:r>
            <a:r>
              <a:rPr lang="en-US" sz="800" dirty="0" err="1"/>
              <a:t>uputstva</a:t>
            </a:r>
            <a:r>
              <a:rPr lang="en-US" sz="800" dirty="0"/>
              <a:t> </a:t>
            </a:r>
            <a:r>
              <a:rPr lang="en-US" sz="800" dirty="0" err="1"/>
              <a:t>i</a:t>
            </a:r>
            <a:r>
              <a:rPr lang="en-US" sz="800" dirty="0"/>
              <a:t> </a:t>
            </a:r>
            <a:r>
              <a:rPr lang="en-US" sz="800" dirty="0" err="1"/>
              <a:t>preporuke</a:t>
            </a:r>
            <a:r>
              <a:rPr lang="en-US" sz="800" dirty="0"/>
              <a:t>! </a:t>
            </a:r>
            <a:r>
              <a:rPr lang="en-US" sz="800" dirty="0" err="1"/>
              <a:t>Uverite</a:t>
            </a:r>
            <a:r>
              <a:rPr lang="en-US" sz="800" dirty="0"/>
              <a:t> se da </a:t>
            </a:r>
            <a:r>
              <a:rPr lang="en-US" sz="800" dirty="0" err="1"/>
              <a:t>svako</a:t>
            </a:r>
            <a:r>
              <a:rPr lang="en-US" sz="800" dirty="0"/>
              <a:t> </a:t>
            </a:r>
            <a:r>
              <a:rPr lang="en-US" sz="800" dirty="0" err="1"/>
              <a:t>ko</a:t>
            </a:r>
            <a:r>
              <a:rPr lang="en-US" sz="800" dirty="0"/>
              <a:t> </a:t>
            </a:r>
            <a:r>
              <a:rPr lang="en-US" sz="800" dirty="0" err="1"/>
              <a:t>koristi</a:t>
            </a:r>
            <a:r>
              <a:rPr lang="en-US" sz="800" dirty="0"/>
              <a:t> ova </a:t>
            </a:r>
            <a:r>
              <a:rPr lang="en-US" sz="800" dirty="0" err="1"/>
              <a:t>kolica</a:t>
            </a:r>
            <a:r>
              <a:rPr lang="en-US" sz="800" dirty="0"/>
              <a:t> je </a:t>
            </a:r>
            <a:r>
              <a:rPr lang="en-US" sz="800" dirty="0" err="1"/>
              <a:t>upoznat</a:t>
            </a:r>
            <a:r>
              <a:rPr lang="en-US" sz="800" dirty="0"/>
              <a:t> </a:t>
            </a:r>
            <a:r>
              <a:rPr lang="en-US" sz="800" dirty="0" err="1"/>
              <a:t>sa</a:t>
            </a:r>
            <a:r>
              <a:rPr lang="en-US" sz="800" dirty="0"/>
              <a:t> </a:t>
            </a:r>
            <a:r>
              <a:rPr lang="en-US" sz="800" dirty="0" err="1"/>
              <a:t>uputstvima</a:t>
            </a:r>
            <a:r>
              <a:rPr lang="en-US" sz="800" dirty="0"/>
              <a:t> </a:t>
            </a:r>
            <a:r>
              <a:rPr lang="en-US" sz="800" dirty="0" err="1"/>
              <a:t>i</a:t>
            </a:r>
            <a:r>
              <a:rPr lang="en-US" sz="800" dirty="0"/>
              <a:t> </a:t>
            </a:r>
            <a:r>
              <a:rPr lang="en-US" sz="800" dirty="0" err="1"/>
              <a:t>sledi</a:t>
            </a:r>
            <a:r>
              <a:rPr lang="en-US" sz="800" dirty="0"/>
              <a:t> </a:t>
            </a:r>
            <a:r>
              <a:rPr lang="en-US" sz="800" dirty="0" err="1"/>
              <a:t>ih</a:t>
            </a:r>
            <a:r>
              <a:rPr lang="en-US" sz="800" dirty="0"/>
              <a:t>. </a:t>
            </a:r>
            <a:r>
              <a:rPr lang="en-US" sz="800" dirty="0" err="1"/>
              <a:t>Nemojte</a:t>
            </a:r>
            <a:r>
              <a:rPr lang="en-US" sz="800" dirty="0"/>
              <a:t> </a:t>
            </a:r>
            <a:r>
              <a:rPr lang="en-US" sz="800" dirty="0" err="1"/>
              <a:t>koristiti</a:t>
            </a:r>
            <a:r>
              <a:rPr lang="en-US" sz="800" dirty="0"/>
              <a:t> </a:t>
            </a:r>
            <a:r>
              <a:rPr lang="en-US" sz="800" dirty="0" err="1"/>
              <a:t>delove</a:t>
            </a:r>
            <a:r>
              <a:rPr lang="en-US" sz="800" dirty="0"/>
              <a:t> </a:t>
            </a:r>
            <a:r>
              <a:rPr lang="en-US" sz="800" dirty="0" err="1"/>
              <a:t>ili</a:t>
            </a:r>
            <a:r>
              <a:rPr lang="en-US" sz="800" dirty="0"/>
              <a:t> </a:t>
            </a:r>
            <a:r>
              <a:rPr lang="en-US" sz="800" dirty="0" err="1"/>
              <a:t>pribor</a:t>
            </a:r>
            <a:r>
              <a:rPr lang="en-US" sz="800" dirty="0"/>
              <a:t> </a:t>
            </a:r>
            <a:r>
              <a:rPr lang="en-US" sz="800" dirty="0" err="1"/>
              <a:t>za</a:t>
            </a:r>
            <a:r>
              <a:rPr lang="en-US" sz="800" dirty="0"/>
              <a:t> </a:t>
            </a:r>
            <a:r>
              <a:rPr lang="en-US" sz="800" dirty="0" err="1"/>
              <a:t>kolica</a:t>
            </a:r>
            <a:r>
              <a:rPr lang="en-US" sz="800" dirty="0"/>
              <a:t> </a:t>
            </a:r>
            <a:r>
              <a:rPr lang="en-US" sz="800" dirty="0" err="1"/>
              <a:t>koja</a:t>
            </a:r>
            <a:r>
              <a:rPr lang="en-US" sz="800" dirty="0"/>
              <a:t> </a:t>
            </a:r>
            <a:r>
              <a:rPr lang="en-US" sz="800" dirty="0" err="1"/>
              <a:t>nisu</a:t>
            </a:r>
            <a:r>
              <a:rPr lang="en-US" sz="800" dirty="0"/>
              <a:t> </a:t>
            </a:r>
            <a:r>
              <a:rPr lang="en-US" sz="800" dirty="0" err="1"/>
              <a:t>odobrena</a:t>
            </a:r>
            <a:r>
              <a:rPr lang="en-US" sz="800" dirty="0"/>
              <a:t> od </a:t>
            </a:r>
            <a:r>
              <a:rPr lang="en-US" sz="800" dirty="0" err="1"/>
              <a:t>strane</a:t>
            </a:r>
            <a:r>
              <a:rPr lang="en-US" sz="800" dirty="0"/>
              <a:t> </a:t>
            </a:r>
            <a:r>
              <a:rPr lang="en-US" sz="800" dirty="0" err="1"/>
              <a:t>proizvođača</a:t>
            </a:r>
            <a:r>
              <a:rPr lang="en-US" sz="800" dirty="0"/>
              <a:t> </a:t>
            </a:r>
            <a:r>
              <a:rPr lang="en-US" sz="800" dirty="0" err="1"/>
              <a:t>ili</a:t>
            </a:r>
            <a:r>
              <a:rPr lang="en-US" sz="800" dirty="0"/>
              <a:t> </a:t>
            </a:r>
            <a:r>
              <a:rPr lang="en-US" sz="800" dirty="0" err="1"/>
              <a:t>distributera</a:t>
            </a:r>
            <a:r>
              <a:rPr lang="en-US" sz="800" dirty="0"/>
              <a:t>, </a:t>
            </a:r>
            <a:r>
              <a:rPr lang="en-US" sz="800" dirty="0" err="1"/>
              <a:t>jer</a:t>
            </a:r>
            <a:r>
              <a:rPr lang="en-US" sz="800" dirty="0"/>
              <a:t> to </a:t>
            </a:r>
            <a:r>
              <a:rPr lang="en-US" sz="800" dirty="0" err="1"/>
              <a:t>može</a:t>
            </a:r>
            <a:r>
              <a:rPr lang="en-US" sz="800" dirty="0"/>
              <a:t> </a:t>
            </a:r>
            <a:r>
              <a:rPr lang="en-US" sz="800" dirty="0" err="1"/>
              <a:t>staviti</a:t>
            </a:r>
            <a:r>
              <a:rPr lang="en-US" sz="800" dirty="0"/>
              <a:t> </a:t>
            </a:r>
            <a:r>
              <a:rPr lang="en-US" sz="800" dirty="0" err="1"/>
              <a:t>dete</a:t>
            </a:r>
            <a:r>
              <a:rPr lang="en-US" sz="800" dirty="0"/>
              <a:t> u </a:t>
            </a:r>
            <a:r>
              <a:rPr lang="en-US" sz="800" dirty="0" err="1"/>
              <a:t>opasnost</a:t>
            </a:r>
            <a:r>
              <a:rPr lang="en-US" sz="800" dirty="0"/>
              <a:t> </a:t>
            </a:r>
            <a:r>
              <a:rPr lang="en-US" sz="800" dirty="0" err="1"/>
              <a:t>i</a:t>
            </a:r>
            <a:r>
              <a:rPr lang="en-US" sz="800" dirty="0"/>
              <a:t> </a:t>
            </a:r>
            <a:r>
              <a:rPr lang="en-US" sz="800" dirty="0" err="1"/>
              <a:t>poništiti</a:t>
            </a:r>
            <a:r>
              <a:rPr lang="en-US" sz="800" dirty="0"/>
              <a:t> </a:t>
            </a:r>
            <a:r>
              <a:rPr lang="en-US" sz="800" dirty="0" err="1"/>
              <a:t>garanciju</a:t>
            </a:r>
            <a:r>
              <a:rPr lang="en-US" sz="800" dirty="0"/>
              <a:t> </a:t>
            </a:r>
            <a:r>
              <a:rPr lang="en-US" sz="800" dirty="0" err="1"/>
              <a:t>kolica</a:t>
            </a:r>
            <a:r>
              <a:rPr lang="en-US" sz="800" dirty="0"/>
              <a:t>.</a:t>
            </a:r>
          </a:p>
          <a:p>
            <a:pPr algn="just"/>
            <a:endParaRPr lang="en-US" sz="800" dirty="0" smtClean="0"/>
          </a:p>
        </p:txBody>
      </p:sp>
      <p:sp>
        <p:nvSpPr>
          <p:cNvPr id="30" name="TextBox 29"/>
          <p:cNvSpPr txBox="1"/>
          <p:nvPr/>
        </p:nvSpPr>
        <p:spPr>
          <a:xfrm>
            <a:off x="8600902" y="6591587"/>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34</a:t>
            </a:r>
            <a:endParaRPr lang="bg-BG" sz="900" b="1" dirty="0">
              <a:cs typeface="Arial" pitchFamily="34" charset="0"/>
            </a:endParaRPr>
          </a:p>
        </p:txBody>
      </p:sp>
      <p:sp>
        <p:nvSpPr>
          <p:cNvPr id="31" name="TextBox 30"/>
          <p:cNvSpPr txBox="1"/>
          <p:nvPr/>
        </p:nvSpPr>
        <p:spPr>
          <a:xfrm>
            <a:off x="5157899" y="77855"/>
            <a:ext cx="396000" cy="216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SR</a:t>
            </a:r>
            <a:endParaRPr lang="en-US" sz="900" b="1" dirty="0" smtClean="0">
              <a:latin typeface="Arial" pitchFamily="34" charset="0"/>
              <a:cs typeface="Arial" pitchFamily="34" charset="0"/>
            </a:endParaRPr>
          </a:p>
        </p:txBody>
      </p:sp>
      <p:sp>
        <p:nvSpPr>
          <p:cNvPr id="32" name="Rectangle 31"/>
          <p:cNvSpPr/>
          <p:nvPr/>
        </p:nvSpPr>
        <p:spPr>
          <a:xfrm>
            <a:off x="5225963" y="2510738"/>
            <a:ext cx="3727667" cy="3908762"/>
          </a:xfrm>
          <a:prstGeom prst="rect">
            <a:avLst/>
          </a:prstGeom>
        </p:spPr>
        <p:txBody>
          <a:bodyPr wrap="square">
            <a:spAutoFit/>
          </a:bodyPr>
          <a:lstStyle/>
          <a:p>
            <a:r>
              <a:rPr lang="en-US" sz="800" b="1" dirty="0" smtClean="0"/>
              <a:t>PAŽNJA</a:t>
            </a:r>
            <a:r>
              <a:rPr lang="en-US" sz="800" b="1" dirty="0"/>
              <a:t>:</a:t>
            </a:r>
          </a:p>
          <a:p>
            <a:r>
              <a:rPr lang="en-US" sz="800" dirty="0"/>
              <a:t>01. </a:t>
            </a:r>
            <a:r>
              <a:rPr lang="en-US" sz="800" dirty="0" err="1"/>
              <a:t>Pročitajte</a:t>
            </a:r>
            <a:r>
              <a:rPr lang="en-US" sz="800" dirty="0"/>
              <a:t> </a:t>
            </a:r>
            <a:r>
              <a:rPr lang="en-US" sz="800" dirty="0" err="1"/>
              <a:t>pažljivo</a:t>
            </a:r>
            <a:r>
              <a:rPr lang="en-US" sz="800" dirty="0"/>
              <a:t> ova </a:t>
            </a:r>
            <a:r>
              <a:rPr lang="en-US" sz="800" dirty="0" err="1"/>
              <a:t>uputstva</a:t>
            </a:r>
            <a:r>
              <a:rPr lang="en-US" sz="800" dirty="0"/>
              <a:t> pre </a:t>
            </a:r>
            <a:r>
              <a:rPr lang="en-US" sz="800" dirty="0" err="1"/>
              <a:t>upotrebe</a:t>
            </a:r>
            <a:r>
              <a:rPr lang="en-US" sz="800" dirty="0"/>
              <a:t> </a:t>
            </a:r>
            <a:r>
              <a:rPr lang="en-US" sz="800" dirty="0" err="1"/>
              <a:t>proizvoda</a:t>
            </a:r>
            <a:r>
              <a:rPr lang="en-US" sz="800" dirty="0"/>
              <a:t> da </a:t>
            </a:r>
            <a:r>
              <a:rPr lang="en-US" sz="800" dirty="0" err="1"/>
              <a:t>biste</a:t>
            </a:r>
            <a:r>
              <a:rPr lang="en-US" sz="800" dirty="0"/>
              <a:t> </a:t>
            </a:r>
            <a:r>
              <a:rPr lang="en-US" sz="800" dirty="0" err="1"/>
              <a:t>obezbedili</a:t>
            </a:r>
            <a:r>
              <a:rPr lang="en-US" sz="800" dirty="0"/>
              <a:t> </a:t>
            </a:r>
            <a:r>
              <a:rPr lang="en-US" sz="800" dirty="0" err="1"/>
              <a:t>pravilno</a:t>
            </a:r>
            <a:r>
              <a:rPr lang="en-US" sz="800" dirty="0"/>
              <a:t> </a:t>
            </a:r>
            <a:r>
              <a:rPr lang="en-US" sz="800" dirty="0" err="1"/>
              <a:t>korišćenje</a:t>
            </a:r>
            <a:r>
              <a:rPr lang="en-US" sz="800" dirty="0"/>
              <a:t> </a:t>
            </a:r>
            <a:r>
              <a:rPr lang="en-US" sz="800" dirty="0" err="1"/>
              <a:t>kolica</a:t>
            </a:r>
            <a:r>
              <a:rPr lang="en-US" sz="800" dirty="0"/>
              <a:t> </a:t>
            </a:r>
            <a:r>
              <a:rPr lang="en-US" sz="800" dirty="0" err="1"/>
              <a:t>i</a:t>
            </a:r>
            <a:r>
              <a:rPr lang="en-US" sz="800" dirty="0"/>
              <a:t> </a:t>
            </a:r>
            <a:r>
              <a:rPr lang="en-US" sz="800" dirty="0" err="1"/>
              <a:t>sačuvajte</a:t>
            </a:r>
            <a:r>
              <a:rPr lang="en-US" sz="800" dirty="0"/>
              <a:t> </a:t>
            </a:r>
            <a:r>
              <a:rPr lang="en-US" sz="800" dirty="0" err="1"/>
              <a:t>ih</a:t>
            </a:r>
            <a:r>
              <a:rPr lang="en-US" sz="800" dirty="0"/>
              <a:t> </a:t>
            </a:r>
            <a:r>
              <a:rPr lang="en-US" sz="800" dirty="0" err="1"/>
              <a:t>za</a:t>
            </a:r>
            <a:r>
              <a:rPr lang="en-US" sz="800" dirty="0"/>
              <a:t> </a:t>
            </a:r>
            <a:r>
              <a:rPr lang="en-US" sz="800" dirty="0" err="1"/>
              <a:t>buduće</a:t>
            </a:r>
            <a:r>
              <a:rPr lang="en-US" sz="800" dirty="0"/>
              <a:t> reference.</a:t>
            </a:r>
          </a:p>
          <a:p>
            <a:r>
              <a:rPr lang="en-US" sz="800" dirty="0"/>
              <a:t>02. </a:t>
            </a:r>
            <a:r>
              <a:rPr lang="en-US" sz="800" dirty="0" err="1"/>
              <a:t>Nikada</a:t>
            </a:r>
            <a:r>
              <a:rPr lang="en-US" sz="800" dirty="0"/>
              <a:t> ne </a:t>
            </a:r>
            <a:r>
              <a:rPr lang="en-US" sz="800" dirty="0" err="1"/>
              <a:t>ostavljajte</a:t>
            </a:r>
            <a:r>
              <a:rPr lang="en-US" sz="800" dirty="0"/>
              <a:t> </a:t>
            </a:r>
            <a:r>
              <a:rPr lang="en-US" sz="800" dirty="0" err="1"/>
              <a:t>dete</a:t>
            </a:r>
            <a:r>
              <a:rPr lang="en-US" sz="800" dirty="0"/>
              <a:t> bez </a:t>
            </a:r>
            <a:r>
              <a:rPr lang="en-US" sz="800" dirty="0" err="1"/>
              <a:t>nadzora</a:t>
            </a:r>
            <a:r>
              <a:rPr lang="en-US" sz="800" dirty="0"/>
              <a:t> </a:t>
            </a:r>
            <a:r>
              <a:rPr lang="en-US" sz="800" dirty="0" err="1"/>
              <a:t>dok</a:t>
            </a:r>
            <a:r>
              <a:rPr lang="en-US" sz="800" dirty="0"/>
              <a:t> je u </a:t>
            </a:r>
            <a:r>
              <a:rPr lang="en-US" sz="800" dirty="0" err="1"/>
              <a:t>kolicama</a:t>
            </a:r>
            <a:r>
              <a:rPr lang="en-US" sz="800" dirty="0"/>
              <a:t>.</a:t>
            </a:r>
          </a:p>
          <a:p>
            <a:r>
              <a:rPr lang="en-US" sz="800" dirty="0"/>
              <a:t>03. Pre </a:t>
            </a:r>
            <a:r>
              <a:rPr lang="en-US" sz="800" dirty="0" err="1"/>
              <a:t>upotrebe</a:t>
            </a:r>
            <a:r>
              <a:rPr lang="en-US" sz="800" dirty="0"/>
              <a:t> </a:t>
            </a:r>
            <a:r>
              <a:rPr lang="en-US" sz="800" dirty="0" err="1"/>
              <a:t>proverite</a:t>
            </a:r>
            <a:r>
              <a:rPr lang="en-US" sz="800" dirty="0"/>
              <a:t> da li </a:t>
            </a:r>
            <a:r>
              <a:rPr lang="en-US" sz="800" dirty="0" err="1"/>
              <a:t>su</a:t>
            </a:r>
            <a:r>
              <a:rPr lang="en-US" sz="800" dirty="0"/>
              <a:t> </a:t>
            </a:r>
            <a:r>
              <a:rPr lang="en-US" sz="800" dirty="0" err="1"/>
              <a:t>svi</a:t>
            </a:r>
            <a:r>
              <a:rPr lang="en-US" sz="800" dirty="0"/>
              <a:t> </a:t>
            </a:r>
            <a:r>
              <a:rPr lang="en-US" sz="800" dirty="0" err="1"/>
              <a:t>uređaji</a:t>
            </a:r>
            <a:r>
              <a:rPr lang="en-US" sz="800" dirty="0"/>
              <a:t> </a:t>
            </a:r>
            <a:r>
              <a:rPr lang="en-US" sz="800" dirty="0" err="1"/>
              <a:t>za</a:t>
            </a:r>
            <a:r>
              <a:rPr lang="en-US" sz="800" dirty="0"/>
              <a:t> </a:t>
            </a:r>
            <a:r>
              <a:rPr lang="en-US" sz="800" dirty="0" err="1"/>
              <a:t>zaključavanje</a:t>
            </a:r>
            <a:r>
              <a:rPr lang="en-US" sz="800" dirty="0"/>
              <a:t> </a:t>
            </a:r>
            <a:r>
              <a:rPr lang="en-US" sz="800" dirty="0" err="1"/>
              <a:t>aktivirani</a:t>
            </a:r>
            <a:r>
              <a:rPr lang="en-US" sz="800" dirty="0"/>
              <a:t>.</a:t>
            </a:r>
          </a:p>
          <a:p>
            <a:r>
              <a:rPr lang="en-US" sz="800" dirty="0"/>
              <a:t>04. Da </a:t>
            </a:r>
            <a:r>
              <a:rPr lang="en-US" sz="800" dirty="0" err="1"/>
              <a:t>biste</a:t>
            </a:r>
            <a:r>
              <a:rPr lang="en-US" sz="800" dirty="0"/>
              <a:t> </a:t>
            </a:r>
            <a:r>
              <a:rPr lang="en-US" sz="800" dirty="0" err="1"/>
              <a:t>izbegli</a:t>
            </a:r>
            <a:r>
              <a:rPr lang="en-US" sz="800" dirty="0"/>
              <a:t> </a:t>
            </a:r>
            <a:r>
              <a:rPr lang="en-US" sz="800" dirty="0" err="1"/>
              <a:t>ozlede</a:t>
            </a:r>
            <a:r>
              <a:rPr lang="en-US" sz="800" dirty="0"/>
              <a:t> </a:t>
            </a:r>
            <a:r>
              <a:rPr lang="en-US" sz="800" dirty="0" err="1"/>
              <a:t>deteta</a:t>
            </a:r>
            <a:r>
              <a:rPr lang="en-US" sz="800" dirty="0"/>
              <a:t> </a:t>
            </a:r>
            <a:r>
              <a:rPr lang="en-US" sz="800" dirty="0" err="1"/>
              <a:t>uverite</a:t>
            </a:r>
            <a:r>
              <a:rPr lang="en-US" sz="800" dirty="0"/>
              <a:t> se da se </a:t>
            </a:r>
            <a:r>
              <a:rPr lang="en-US" sz="800" dirty="0" err="1"/>
              <a:t>dete</a:t>
            </a:r>
            <a:r>
              <a:rPr lang="en-US" sz="800" dirty="0"/>
              <a:t> </a:t>
            </a:r>
            <a:r>
              <a:rPr lang="en-US" sz="800" dirty="0" err="1"/>
              <a:t>nalazi</a:t>
            </a:r>
            <a:r>
              <a:rPr lang="en-US" sz="800" dirty="0"/>
              <a:t> </a:t>
            </a:r>
            <a:r>
              <a:rPr lang="en-US" sz="800" dirty="0" err="1"/>
              <a:t>na</a:t>
            </a:r>
            <a:r>
              <a:rPr lang="en-US" sz="800" dirty="0"/>
              <a:t> </a:t>
            </a:r>
            <a:r>
              <a:rPr lang="en-US" sz="800" dirty="0" err="1"/>
              <a:t>bezbednom</a:t>
            </a:r>
            <a:r>
              <a:rPr lang="en-US" sz="800" dirty="0"/>
              <a:t> </a:t>
            </a:r>
            <a:r>
              <a:rPr lang="en-US" sz="800" dirty="0" err="1"/>
              <a:t>rastojanju</a:t>
            </a:r>
            <a:r>
              <a:rPr lang="en-US" sz="800" dirty="0"/>
              <a:t> pre </a:t>
            </a:r>
            <a:r>
              <a:rPr lang="en-US" sz="800" dirty="0" err="1"/>
              <a:t>nego</a:t>
            </a:r>
            <a:r>
              <a:rPr lang="en-US" sz="800" dirty="0"/>
              <a:t> </a:t>
            </a:r>
            <a:r>
              <a:rPr lang="en-US" sz="800" dirty="0" err="1"/>
              <a:t>rasklopite</a:t>
            </a:r>
            <a:r>
              <a:rPr lang="en-US" sz="800" dirty="0"/>
              <a:t> </a:t>
            </a:r>
            <a:r>
              <a:rPr lang="en-US" sz="800" dirty="0" err="1"/>
              <a:t>ili</a:t>
            </a:r>
            <a:r>
              <a:rPr lang="en-US" sz="800" dirty="0"/>
              <a:t> </a:t>
            </a:r>
            <a:r>
              <a:rPr lang="en-US" sz="800" dirty="0" err="1"/>
              <a:t>sklopite</a:t>
            </a:r>
            <a:r>
              <a:rPr lang="en-US" sz="800" dirty="0"/>
              <a:t> </a:t>
            </a:r>
            <a:r>
              <a:rPr lang="en-US" sz="800" dirty="0" err="1"/>
              <a:t>ovog</a:t>
            </a:r>
            <a:r>
              <a:rPr lang="en-US" sz="800" dirty="0"/>
              <a:t> </a:t>
            </a:r>
            <a:r>
              <a:rPr lang="en-US" sz="800" dirty="0" err="1"/>
              <a:t>proizvoda</a:t>
            </a:r>
            <a:r>
              <a:rPr lang="en-US" sz="800" dirty="0"/>
              <a:t>.</a:t>
            </a:r>
          </a:p>
          <a:p>
            <a:r>
              <a:rPr lang="en-US" sz="800" dirty="0"/>
              <a:t>05. </a:t>
            </a:r>
            <a:r>
              <a:rPr lang="en-US" sz="800" dirty="0" err="1"/>
              <a:t>Koristite</a:t>
            </a:r>
            <a:r>
              <a:rPr lang="en-US" sz="800" dirty="0"/>
              <a:t> </a:t>
            </a:r>
            <a:r>
              <a:rPr lang="en-US" sz="800" dirty="0" err="1"/>
              <a:t>sigurnosni</a:t>
            </a:r>
            <a:r>
              <a:rPr lang="en-US" sz="800" dirty="0"/>
              <a:t> </a:t>
            </a:r>
            <a:r>
              <a:rPr lang="en-US" sz="800" dirty="0" err="1"/>
              <a:t>pojas</a:t>
            </a:r>
            <a:r>
              <a:rPr lang="en-US" sz="800" dirty="0"/>
              <a:t> </a:t>
            </a:r>
            <a:r>
              <a:rPr lang="en-US" sz="800" dirty="0" err="1"/>
              <a:t>kad</a:t>
            </a:r>
            <a:r>
              <a:rPr lang="en-US" sz="800" dirty="0"/>
              <a:t> </a:t>
            </a:r>
            <a:r>
              <a:rPr lang="en-US" sz="800" dirty="0" err="1"/>
              <a:t>dete</a:t>
            </a:r>
            <a:r>
              <a:rPr lang="en-US" sz="800" dirty="0"/>
              <a:t> </a:t>
            </a:r>
            <a:r>
              <a:rPr lang="en-US" sz="800" dirty="0" err="1"/>
              <a:t>počne</a:t>
            </a:r>
            <a:r>
              <a:rPr lang="en-US" sz="800" dirty="0"/>
              <a:t> da </a:t>
            </a:r>
            <a:r>
              <a:rPr lang="en-US" sz="800" dirty="0" err="1"/>
              <a:t>sedi</a:t>
            </a:r>
            <a:r>
              <a:rPr lang="en-US" sz="800" dirty="0"/>
              <a:t> </a:t>
            </a:r>
            <a:r>
              <a:rPr lang="en-US" sz="800" dirty="0" err="1"/>
              <a:t>samostaljno</a:t>
            </a:r>
            <a:r>
              <a:rPr lang="en-US" sz="800" dirty="0"/>
              <a:t>, bez </a:t>
            </a:r>
            <a:r>
              <a:rPr lang="en-US" sz="800" dirty="0" err="1"/>
              <a:t>tuđe</a:t>
            </a:r>
            <a:r>
              <a:rPr lang="en-US" sz="800" dirty="0"/>
              <a:t> </a:t>
            </a:r>
            <a:r>
              <a:rPr lang="en-US" sz="800" dirty="0" err="1"/>
              <a:t>pomoći</a:t>
            </a:r>
            <a:r>
              <a:rPr lang="en-US" sz="800" dirty="0"/>
              <a:t>. </a:t>
            </a:r>
          </a:p>
          <a:p>
            <a:r>
              <a:rPr lang="en-US" sz="800" dirty="0"/>
              <a:t>06. Ne </a:t>
            </a:r>
            <a:r>
              <a:rPr lang="en-US" sz="800" dirty="0" err="1"/>
              <a:t>ostavljajte</a:t>
            </a:r>
            <a:r>
              <a:rPr lang="en-US" sz="800" dirty="0"/>
              <a:t> </a:t>
            </a:r>
            <a:r>
              <a:rPr lang="en-US" sz="800" dirty="0" err="1"/>
              <a:t>dete</a:t>
            </a:r>
            <a:r>
              <a:rPr lang="en-US" sz="800" dirty="0"/>
              <a:t> da se </a:t>
            </a:r>
            <a:r>
              <a:rPr lang="en-US" sz="800" dirty="0" err="1"/>
              <a:t>igra</a:t>
            </a:r>
            <a:r>
              <a:rPr lang="en-US" sz="800" dirty="0"/>
              <a:t> </a:t>
            </a:r>
            <a:r>
              <a:rPr lang="en-US" sz="800" dirty="0" err="1"/>
              <a:t>ovim</a:t>
            </a:r>
            <a:r>
              <a:rPr lang="en-US" sz="800" dirty="0"/>
              <a:t> </a:t>
            </a:r>
            <a:r>
              <a:rPr lang="en-US" sz="800" dirty="0" err="1"/>
              <a:t>proizvodom</a:t>
            </a:r>
            <a:r>
              <a:rPr lang="en-US" sz="800" dirty="0"/>
              <a:t>.</a:t>
            </a:r>
          </a:p>
          <a:p>
            <a:r>
              <a:rPr lang="en-US" sz="800" dirty="0"/>
              <a:t>07. </a:t>
            </a:r>
            <a:r>
              <a:rPr lang="en-US" sz="800" dirty="0" err="1"/>
              <a:t>Za</a:t>
            </a:r>
            <a:r>
              <a:rPr lang="en-US" sz="800" dirty="0"/>
              <a:t> </a:t>
            </a:r>
            <a:r>
              <a:rPr lang="en-US" sz="800" dirty="0" err="1"/>
              <a:t>kolica</a:t>
            </a:r>
            <a:r>
              <a:rPr lang="en-US" sz="800" dirty="0"/>
              <a:t> </a:t>
            </a:r>
            <a:r>
              <a:rPr lang="en-US" sz="800" dirty="0" err="1"/>
              <a:t>koristite</a:t>
            </a:r>
            <a:r>
              <a:rPr lang="en-US" sz="800" dirty="0"/>
              <a:t> </a:t>
            </a:r>
            <a:r>
              <a:rPr lang="en-US" sz="800" dirty="0" err="1"/>
              <a:t>samo</a:t>
            </a:r>
            <a:r>
              <a:rPr lang="en-US" sz="800" dirty="0"/>
              <a:t> </a:t>
            </a:r>
            <a:r>
              <a:rPr lang="en-US" sz="800" dirty="0" err="1"/>
              <a:t>aksesoare</a:t>
            </a:r>
            <a:r>
              <a:rPr lang="en-US" sz="800" dirty="0"/>
              <a:t> </a:t>
            </a:r>
            <a:r>
              <a:rPr lang="en-US" sz="800" dirty="0" err="1"/>
              <a:t>koje</a:t>
            </a:r>
            <a:r>
              <a:rPr lang="en-US" sz="800" dirty="0"/>
              <a:t> je </a:t>
            </a:r>
            <a:r>
              <a:rPr lang="en-US" sz="800" dirty="0" err="1"/>
              <a:t>odobrio</a:t>
            </a:r>
            <a:r>
              <a:rPr lang="en-US" sz="800" dirty="0"/>
              <a:t> </a:t>
            </a:r>
            <a:r>
              <a:rPr lang="en-US" sz="800" dirty="0" err="1"/>
              <a:t>ili</a:t>
            </a:r>
            <a:r>
              <a:rPr lang="en-US" sz="800" dirty="0"/>
              <a:t> </a:t>
            </a:r>
            <a:r>
              <a:rPr lang="en-US" sz="800" dirty="0" err="1"/>
              <a:t>preporučio</a:t>
            </a:r>
            <a:r>
              <a:rPr lang="en-US" sz="800" dirty="0"/>
              <a:t> </a:t>
            </a:r>
            <a:r>
              <a:rPr lang="en-US" sz="800" dirty="0" err="1"/>
              <a:t>uvoznik</a:t>
            </a:r>
            <a:r>
              <a:rPr lang="en-US" sz="800" dirty="0"/>
              <a:t>.</a:t>
            </a:r>
          </a:p>
          <a:p>
            <a:r>
              <a:rPr lang="en-US" sz="800" dirty="0"/>
              <a:t>08. </a:t>
            </a:r>
            <a:r>
              <a:rPr lang="en-US" sz="800" dirty="0" err="1"/>
              <a:t>Kolica</a:t>
            </a:r>
            <a:r>
              <a:rPr lang="en-US" sz="800" dirty="0"/>
              <a:t> </a:t>
            </a:r>
            <a:r>
              <a:rPr lang="en-US" sz="800" dirty="0" err="1"/>
              <a:t>su</a:t>
            </a:r>
            <a:r>
              <a:rPr lang="en-US" sz="800" dirty="0"/>
              <a:t> </a:t>
            </a:r>
            <a:r>
              <a:rPr lang="en-US" sz="800" dirty="0" err="1"/>
              <a:t>namenjena</a:t>
            </a:r>
            <a:r>
              <a:rPr lang="en-US" sz="800" dirty="0"/>
              <a:t> </a:t>
            </a:r>
            <a:r>
              <a:rPr lang="en-US" sz="800" dirty="0" err="1"/>
              <a:t>za</a:t>
            </a:r>
            <a:r>
              <a:rPr lang="en-US" sz="800" dirty="0"/>
              <a:t> </a:t>
            </a:r>
            <a:r>
              <a:rPr lang="en-US" sz="800" dirty="0" err="1"/>
              <a:t>upotrebu</a:t>
            </a:r>
            <a:r>
              <a:rPr lang="en-US" sz="800" dirty="0"/>
              <a:t> od </a:t>
            </a:r>
            <a:r>
              <a:rPr lang="en-US" sz="800" dirty="0" err="1"/>
              <a:t>jednog</a:t>
            </a:r>
            <a:r>
              <a:rPr lang="en-US" sz="800" dirty="0"/>
              <a:t> </a:t>
            </a:r>
            <a:r>
              <a:rPr lang="en-US" sz="800" dirty="0" err="1"/>
              <a:t>deteta</a:t>
            </a:r>
            <a:r>
              <a:rPr lang="en-US" sz="800" dirty="0"/>
              <a:t>, ne </a:t>
            </a:r>
            <a:r>
              <a:rPr lang="en-US" sz="800" dirty="0" err="1"/>
              <a:t>dozvoljite</a:t>
            </a:r>
            <a:r>
              <a:rPr lang="en-US" sz="800" dirty="0"/>
              <a:t> da se </a:t>
            </a:r>
            <a:r>
              <a:rPr lang="en-US" sz="800" dirty="0" err="1"/>
              <a:t>dvije</a:t>
            </a:r>
            <a:r>
              <a:rPr lang="en-US" sz="800" dirty="0"/>
              <a:t> </a:t>
            </a:r>
            <a:r>
              <a:rPr lang="en-US" sz="800" dirty="0" err="1"/>
              <a:t>ili</a:t>
            </a:r>
            <a:r>
              <a:rPr lang="en-US" sz="800" dirty="0"/>
              <a:t> </a:t>
            </a:r>
            <a:r>
              <a:rPr lang="en-US" sz="800" dirty="0" err="1"/>
              <a:t>više</a:t>
            </a:r>
            <a:r>
              <a:rPr lang="en-US" sz="800" dirty="0"/>
              <a:t> </a:t>
            </a:r>
            <a:r>
              <a:rPr lang="en-US" sz="800" dirty="0" err="1"/>
              <a:t>dece</a:t>
            </a:r>
            <a:r>
              <a:rPr lang="en-US" sz="800" dirty="0"/>
              <a:t> </a:t>
            </a:r>
            <a:r>
              <a:rPr lang="en-US" sz="800" dirty="0" err="1"/>
              <a:t>voze</a:t>
            </a:r>
            <a:r>
              <a:rPr lang="en-US" sz="800" dirty="0"/>
              <a:t> u </a:t>
            </a:r>
            <a:r>
              <a:rPr lang="en-US" sz="800" dirty="0" err="1"/>
              <a:t>njima</a:t>
            </a:r>
            <a:r>
              <a:rPr lang="en-US" sz="800" dirty="0"/>
              <a:t>.</a:t>
            </a:r>
          </a:p>
          <a:p>
            <a:r>
              <a:rPr lang="en-US" sz="800" dirty="0"/>
              <a:t>09. </a:t>
            </a:r>
            <a:r>
              <a:rPr lang="en-US" sz="800" dirty="0" err="1"/>
              <a:t>Maksimalno</a:t>
            </a:r>
            <a:r>
              <a:rPr lang="en-US" sz="800" dirty="0"/>
              <a:t> </a:t>
            </a:r>
            <a:r>
              <a:rPr lang="en-US" sz="800" dirty="0" err="1"/>
              <a:t>opterećenje</a:t>
            </a:r>
            <a:r>
              <a:rPr lang="en-US" sz="800" dirty="0"/>
              <a:t> </a:t>
            </a:r>
            <a:r>
              <a:rPr lang="en-US" sz="800" dirty="0" err="1"/>
              <a:t>korpe</a:t>
            </a:r>
            <a:r>
              <a:rPr lang="en-US" sz="800" dirty="0"/>
              <a:t> </a:t>
            </a:r>
            <a:r>
              <a:rPr lang="en-US" sz="800" dirty="0" err="1"/>
              <a:t>za</a:t>
            </a:r>
            <a:r>
              <a:rPr lang="en-US" sz="800" dirty="0"/>
              <a:t> </a:t>
            </a:r>
            <a:r>
              <a:rPr lang="en-US" sz="800" dirty="0" err="1"/>
              <a:t>prtljag</a:t>
            </a:r>
            <a:r>
              <a:rPr lang="en-US" sz="800" dirty="0"/>
              <a:t> ne </a:t>
            </a:r>
            <a:r>
              <a:rPr lang="en-US" sz="800" dirty="0" err="1"/>
              <a:t>sme</a:t>
            </a:r>
            <a:r>
              <a:rPr lang="en-US" sz="800" dirty="0"/>
              <a:t> </a:t>
            </a:r>
            <a:r>
              <a:rPr lang="en-US" sz="800" dirty="0" err="1"/>
              <a:t>prelaziti</a:t>
            </a:r>
            <a:r>
              <a:rPr lang="en-US" sz="800" dirty="0"/>
              <a:t> 2 kg. Ne </a:t>
            </a:r>
            <a:r>
              <a:rPr lang="en-US" sz="800" dirty="0" err="1"/>
              <a:t>preopterečujte</a:t>
            </a:r>
            <a:r>
              <a:rPr lang="en-US" sz="800" dirty="0"/>
              <a:t> </a:t>
            </a:r>
            <a:r>
              <a:rPr lang="en-US" sz="800" dirty="0" err="1"/>
              <a:t>korpu</a:t>
            </a:r>
            <a:r>
              <a:rPr lang="en-US" sz="800" dirty="0"/>
              <a:t> </a:t>
            </a:r>
            <a:r>
              <a:rPr lang="en-US" sz="800" dirty="0" err="1"/>
              <a:t>za</a:t>
            </a:r>
            <a:r>
              <a:rPr lang="en-US" sz="800" dirty="0"/>
              <a:t> </a:t>
            </a:r>
            <a:r>
              <a:rPr lang="en-US" sz="800" dirty="0" err="1"/>
              <a:t>prtljag</a:t>
            </a:r>
            <a:r>
              <a:rPr lang="en-US" sz="800" dirty="0"/>
              <a:t> </a:t>
            </a:r>
            <a:r>
              <a:rPr lang="en-US" sz="800" dirty="0" err="1"/>
              <a:t>i</a:t>
            </a:r>
            <a:r>
              <a:rPr lang="en-US" sz="800" dirty="0"/>
              <a:t> ne </a:t>
            </a:r>
            <a:r>
              <a:rPr lang="en-US" sz="800" dirty="0" err="1"/>
              <a:t>koristite</a:t>
            </a:r>
            <a:r>
              <a:rPr lang="en-US" sz="800" dirty="0"/>
              <a:t> je </a:t>
            </a:r>
            <a:r>
              <a:rPr lang="en-US" sz="800" dirty="0" err="1"/>
              <a:t>za</a:t>
            </a:r>
            <a:r>
              <a:rPr lang="en-US" sz="800" dirty="0"/>
              <a:t> </a:t>
            </a:r>
            <a:r>
              <a:rPr lang="en-US" sz="800" dirty="0" err="1"/>
              <a:t>prevoz</a:t>
            </a:r>
            <a:r>
              <a:rPr lang="en-US" sz="800" dirty="0"/>
              <a:t> </a:t>
            </a:r>
            <a:r>
              <a:rPr lang="en-US" sz="800" dirty="0" err="1"/>
              <a:t>dece</a:t>
            </a:r>
            <a:r>
              <a:rPr lang="en-US" sz="800" dirty="0"/>
              <a:t> u </a:t>
            </a:r>
            <a:r>
              <a:rPr lang="en-US" sz="800" dirty="0" err="1"/>
              <a:t>njoj</a:t>
            </a:r>
            <a:r>
              <a:rPr lang="en-US" sz="800" dirty="0"/>
              <a:t>. </a:t>
            </a:r>
            <a:r>
              <a:rPr lang="en-US" sz="800" dirty="0" err="1"/>
              <a:t>Ako</a:t>
            </a:r>
            <a:r>
              <a:rPr lang="en-US" sz="800" dirty="0"/>
              <a:t> se ne </a:t>
            </a:r>
            <a:r>
              <a:rPr lang="en-US" sz="800" dirty="0" err="1"/>
              <a:t>pridržavate</a:t>
            </a:r>
            <a:r>
              <a:rPr lang="en-US" sz="800" dirty="0"/>
              <a:t> </a:t>
            </a:r>
            <a:r>
              <a:rPr lang="en-US" sz="800" dirty="0" err="1"/>
              <a:t>ovih</a:t>
            </a:r>
            <a:r>
              <a:rPr lang="en-US" sz="800" dirty="0"/>
              <a:t> </a:t>
            </a:r>
            <a:r>
              <a:rPr lang="en-US" sz="800" dirty="0" err="1"/>
              <a:t>uputstava</a:t>
            </a:r>
            <a:r>
              <a:rPr lang="en-US" sz="800" dirty="0"/>
              <a:t>, </a:t>
            </a:r>
            <a:r>
              <a:rPr lang="en-US" sz="800" dirty="0" err="1"/>
              <a:t>garancija</a:t>
            </a:r>
            <a:r>
              <a:rPr lang="en-US" sz="800" dirty="0"/>
              <a:t> </a:t>
            </a:r>
            <a:r>
              <a:rPr lang="en-US" sz="800" dirty="0" err="1"/>
              <a:t>kolica</a:t>
            </a:r>
            <a:r>
              <a:rPr lang="en-US" sz="800" dirty="0"/>
              <a:t> </a:t>
            </a:r>
            <a:r>
              <a:rPr lang="en-US" sz="800" dirty="0" err="1"/>
              <a:t>će</a:t>
            </a:r>
            <a:r>
              <a:rPr lang="en-US" sz="800" dirty="0"/>
              <a:t> </a:t>
            </a:r>
            <a:r>
              <a:rPr lang="en-US" sz="800" dirty="0" err="1"/>
              <a:t>biti</a:t>
            </a:r>
            <a:r>
              <a:rPr lang="en-US" sz="800" dirty="0"/>
              <a:t> </a:t>
            </a:r>
            <a:r>
              <a:rPr lang="en-US" sz="800" dirty="0" err="1"/>
              <a:t>poništena</a:t>
            </a:r>
            <a:r>
              <a:rPr lang="en-US" sz="800" dirty="0"/>
              <a:t>.</a:t>
            </a:r>
          </a:p>
          <a:p>
            <a:r>
              <a:rPr lang="en-US" sz="800" dirty="0"/>
              <a:t>10. Pre </a:t>
            </a:r>
            <a:r>
              <a:rPr lang="en-US" sz="800" dirty="0" err="1"/>
              <a:t>nego</a:t>
            </a:r>
            <a:r>
              <a:rPr lang="en-US" sz="800" dirty="0"/>
              <a:t> </a:t>
            </a:r>
            <a:r>
              <a:rPr lang="en-US" sz="800" dirty="0" err="1"/>
              <a:t>što</a:t>
            </a:r>
            <a:r>
              <a:rPr lang="en-US" sz="800" dirty="0"/>
              <a:t> </a:t>
            </a:r>
            <a:r>
              <a:rPr lang="en-US" sz="800" dirty="0" err="1"/>
              <a:t>stavite</a:t>
            </a:r>
            <a:r>
              <a:rPr lang="en-US" sz="800" dirty="0"/>
              <a:t> </a:t>
            </a:r>
            <a:r>
              <a:rPr lang="en-US" sz="800" dirty="0" err="1"/>
              <a:t>dete</a:t>
            </a:r>
            <a:r>
              <a:rPr lang="en-US" sz="800" dirty="0"/>
              <a:t> u </a:t>
            </a:r>
            <a:r>
              <a:rPr lang="en-US" sz="800" dirty="0" err="1"/>
              <a:t>kolicama</a:t>
            </a:r>
            <a:r>
              <a:rPr lang="en-US" sz="800" dirty="0"/>
              <a:t> </a:t>
            </a:r>
            <a:r>
              <a:rPr lang="en-US" sz="800" dirty="0" err="1"/>
              <a:t>proverite</a:t>
            </a:r>
            <a:r>
              <a:rPr lang="en-US" sz="800" dirty="0"/>
              <a:t> da li </a:t>
            </a:r>
            <a:r>
              <a:rPr lang="en-US" sz="800" dirty="0" err="1"/>
              <a:t>su</a:t>
            </a:r>
            <a:r>
              <a:rPr lang="en-US" sz="800" dirty="0"/>
              <a:t> </a:t>
            </a:r>
            <a:r>
              <a:rPr lang="en-US" sz="800" dirty="0" err="1"/>
              <a:t>potpuno</a:t>
            </a:r>
            <a:r>
              <a:rPr lang="en-US" sz="800" dirty="0"/>
              <a:t> </a:t>
            </a:r>
            <a:r>
              <a:rPr lang="en-US" sz="800" dirty="0" err="1"/>
              <a:t>rasklopljena</a:t>
            </a:r>
            <a:r>
              <a:rPr lang="en-US" sz="800" dirty="0"/>
              <a:t> </a:t>
            </a:r>
            <a:r>
              <a:rPr lang="en-US" sz="800" dirty="0" err="1"/>
              <a:t>i</a:t>
            </a:r>
            <a:r>
              <a:rPr lang="en-US" sz="800" dirty="0"/>
              <a:t> da li </a:t>
            </a:r>
            <a:r>
              <a:rPr lang="en-US" sz="800" dirty="0" err="1"/>
              <a:t>su</a:t>
            </a:r>
            <a:r>
              <a:rPr lang="en-US" sz="800" dirty="0"/>
              <a:t> </a:t>
            </a:r>
            <a:r>
              <a:rPr lang="en-US" sz="800" dirty="0" err="1"/>
              <a:t>svi</a:t>
            </a:r>
            <a:r>
              <a:rPr lang="en-US" sz="800" dirty="0"/>
              <a:t> </a:t>
            </a:r>
            <a:r>
              <a:rPr lang="en-US" sz="800" dirty="0" err="1"/>
              <a:t>mehanizmi</a:t>
            </a:r>
            <a:r>
              <a:rPr lang="en-US" sz="800" dirty="0"/>
              <a:t> </a:t>
            </a:r>
            <a:r>
              <a:rPr lang="en-US" sz="800" dirty="0" err="1"/>
              <a:t>za</a:t>
            </a:r>
            <a:r>
              <a:rPr lang="en-US" sz="800" dirty="0"/>
              <a:t> </a:t>
            </a:r>
            <a:r>
              <a:rPr lang="en-US" sz="800" dirty="0" err="1"/>
              <a:t>zaključavanje</a:t>
            </a:r>
            <a:r>
              <a:rPr lang="en-US" sz="800" dirty="0"/>
              <a:t> </a:t>
            </a:r>
            <a:r>
              <a:rPr lang="en-US" sz="800" dirty="0" err="1"/>
              <a:t>pokrenuti</a:t>
            </a:r>
            <a:r>
              <a:rPr lang="en-US" sz="800" dirty="0"/>
              <a:t> da </a:t>
            </a:r>
            <a:r>
              <a:rPr lang="en-US" sz="800" dirty="0" err="1"/>
              <a:t>biste</a:t>
            </a:r>
            <a:r>
              <a:rPr lang="en-US" sz="800" dirty="0"/>
              <a:t> </a:t>
            </a:r>
            <a:r>
              <a:rPr lang="en-US" sz="800" dirty="0" err="1"/>
              <a:t>sprečili</a:t>
            </a:r>
            <a:r>
              <a:rPr lang="en-US" sz="800" dirty="0"/>
              <a:t> </a:t>
            </a:r>
            <a:r>
              <a:rPr lang="en-US" sz="800" dirty="0" err="1"/>
              <a:t>ozledu</a:t>
            </a:r>
            <a:r>
              <a:rPr lang="en-US" sz="800" dirty="0"/>
              <a:t> </a:t>
            </a:r>
            <a:r>
              <a:rPr lang="en-US" sz="800" dirty="0" err="1"/>
              <a:t>deteta</a:t>
            </a:r>
            <a:r>
              <a:rPr lang="en-US" sz="800" dirty="0"/>
              <a:t> </a:t>
            </a:r>
            <a:r>
              <a:rPr lang="en-US" sz="800" dirty="0" err="1"/>
              <a:t>usled</a:t>
            </a:r>
            <a:r>
              <a:rPr lang="en-US" sz="800" dirty="0"/>
              <a:t> </a:t>
            </a:r>
            <a:r>
              <a:rPr lang="en-US" sz="800" dirty="0" err="1"/>
              <a:t>naglog</a:t>
            </a:r>
            <a:r>
              <a:rPr lang="en-US" sz="800" dirty="0"/>
              <a:t> </a:t>
            </a:r>
            <a:r>
              <a:rPr lang="en-US" sz="800" dirty="0" err="1"/>
              <a:t>sklapanja</a:t>
            </a:r>
            <a:r>
              <a:rPr lang="en-US" sz="800" dirty="0"/>
              <a:t>.</a:t>
            </a:r>
          </a:p>
          <a:p>
            <a:r>
              <a:rPr lang="en-US" sz="800" dirty="0"/>
              <a:t>11. </a:t>
            </a:r>
            <a:r>
              <a:rPr lang="en-US" sz="800" dirty="0" err="1"/>
              <a:t>Koristite</a:t>
            </a:r>
            <a:r>
              <a:rPr lang="en-US" sz="800" dirty="0"/>
              <a:t> </a:t>
            </a:r>
            <a:r>
              <a:rPr lang="en-US" sz="800" dirty="0" err="1"/>
              <a:t>kočnice</a:t>
            </a:r>
            <a:r>
              <a:rPr lang="en-US" sz="800" dirty="0"/>
              <a:t> pre </a:t>
            </a:r>
            <a:r>
              <a:rPr lang="en-US" sz="800" dirty="0" err="1"/>
              <a:t>nego</a:t>
            </a:r>
            <a:r>
              <a:rPr lang="en-US" sz="800" dirty="0"/>
              <a:t> </a:t>
            </a:r>
            <a:r>
              <a:rPr lang="en-US" sz="800" dirty="0" err="1"/>
              <a:t>što</a:t>
            </a:r>
            <a:r>
              <a:rPr lang="en-US" sz="800" dirty="0"/>
              <a:t> </a:t>
            </a:r>
            <a:r>
              <a:rPr lang="en-US" sz="800" dirty="0" err="1"/>
              <a:t>stavite</a:t>
            </a:r>
            <a:r>
              <a:rPr lang="en-US" sz="800" dirty="0"/>
              <a:t> </a:t>
            </a:r>
            <a:r>
              <a:rPr lang="en-US" sz="800" dirty="0" err="1"/>
              <a:t>ili</a:t>
            </a:r>
            <a:r>
              <a:rPr lang="en-US" sz="800" dirty="0"/>
              <a:t> </a:t>
            </a:r>
            <a:r>
              <a:rPr lang="en-US" sz="800" dirty="0" err="1"/>
              <a:t>izvadite</a:t>
            </a:r>
            <a:r>
              <a:rPr lang="en-US" sz="800" dirty="0"/>
              <a:t> </a:t>
            </a:r>
            <a:r>
              <a:rPr lang="en-US" sz="800" dirty="0" err="1"/>
              <a:t>dete</a:t>
            </a:r>
            <a:r>
              <a:rPr lang="en-US" sz="800" dirty="0"/>
              <a:t>. </a:t>
            </a:r>
          </a:p>
          <a:p>
            <a:r>
              <a:rPr lang="en-US" sz="800" dirty="0"/>
              <a:t>12. </a:t>
            </a:r>
            <a:r>
              <a:rPr lang="en-US" sz="800" dirty="0" err="1"/>
              <a:t>Svaki</a:t>
            </a:r>
            <a:r>
              <a:rPr lang="en-US" sz="800" dirty="0"/>
              <a:t> </a:t>
            </a:r>
            <a:r>
              <a:rPr lang="en-US" sz="800" dirty="0" err="1"/>
              <a:t>teret</a:t>
            </a:r>
            <a:r>
              <a:rPr lang="en-US" sz="800" dirty="0"/>
              <a:t> </a:t>
            </a:r>
            <a:r>
              <a:rPr lang="en-US" sz="800" dirty="0" err="1"/>
              <a:t>obešen</a:t>
            </a:r>
            <a:r>
              <a:rPr lang="en-US" sz="800" dirty="0"/>
              <a:t> </a:t>
            </a:r>
            <a:r>
              <a:rPr lang="en-US" sz="800" dirty="0" err="1"/>
              <a:t>na</a:t>
            </a:r>
            <a:r>
              <a:rPr lang="en-US" sz="800" dirty="0"/>
              <a:t> </a:t>
            </a:r>
            <a:r>
              <a:rPr lang="en-US" sz="800" dirty="0" err="1"/>
              <a:t>dršku</a:t>
            </a:r>
            <a:r>
              <a:rPr lang="en-US" sz="800" dirty="0"/>
              <a:t>, </a:t>
            </a:r>
            <a:r>
              <a:rPr lang="en-US" sz="800" dirty="0" err="1"/>
              <a:t>na</a:t>
            </a:r>
            <a:r>
              <a:rPr lang="en-US" sz="800" dirty="0"/>
              <a:t> </a:t>
            </a:r>
            <a:r>
              <a:rPr lang="en-US" sz="800" dirty="0" err="1"/>
              <a:t>osigurača</a:t>
            </a:r>
            <a:r>
              <a:rPr lang="en-US" sz="800" dirty="0"/>
              <a:t>, </a:t>
            </a:r>
            <a:r>
              <a:rPr lang="en-US" sz="800" dirty="0" err="1"/>
              <a:t>na</a:t>
            </a:r>
            <a:r>
              <a:rPr lang="en-US" sz="800" dirty="0"/>
              <a:t> </a:t>
            </a:r>
            <a:r>
              <a:rPr lang="en-US" sz="800" dirty="0" err="1"/>
              <a:t>naslona</a:t>
            </a:r>
            <a:r>
              <a:rPr lang="en-US" sz="800" dirty="0"/>
              <a:t> </a:t>
            </a:r>
            <a:r>
              <a:rPr lang="en-US" sz="800" dirty="0" err="1"/>
              <a:t>za</a:t>
            </a:r>
            <a:r>
              <a:rPr lang="en-US" sz="800" dirty="0"/>
              <a:t> </a:t>
            </a:r>
            <a:r>
              <a:rPr lang="en-US" sz="800" dirty="0" err="1"/>
              <a:t>leđa</a:t>
            </a:r>
            <a:r>
              <a:rPr lang="en-US" sz="800" dirty="0"/>
              <a:t> </a:t>
            </a:r>
            <a:r>
              <a:rPr lang="en-US" sz="800" dirty="0" err="1"/>
              <a:t>ili</a:t>
            </a:r>
            <a:r>
              <a:rPr lang="en-US" sz="800" dirty="0"/>
              <a:t> </a:t>
            </a:r>
            <a:r>
              <a:rPr lang="en-US" sz="800" dirty="0" err="1"/>
              <a:t>sa</a:t>
            </a:r>
            <a:r>
              <a:rPr lang="en-US" sz="800" dirty="0"/>
              <a:t> </a:t>
            </a:r>
            <a:r>
              <a:rPr lang="en-US" sz="800" dirty="0" err="1"/>
              <a:t>boćne</a:t>
            </a:r>
            <a:r>
              <a:rPr lang="en-US" sz="800" dirty="0"/>
              <a:t> </a:t>
            </a:r>
            <a:r>
              <a:rPr lang="en-US" sz="800" dirty="0" err="1"/>
              <a:t>strane</a:t>
            </a:r>
            <a:r>
              <a:rPr lang="en-US" sz="800" dirty="0"/>
              <a:t> </a:t>
            </a:r>
            <a:r>
              <a:rPr lang="en-US" sz="800" dirty="0" err="1"/>
              <a:t>uticaće</a:t>
            </a:r>
            <a:r>
              <a:rPr lang="en-US" sz="800" dirty="0"/>
              <a:t> </a:t>
            </a:r>
            <a:r>
              <a:rPr lang="en-US" sz="800" dirty="0" err="1"/>
              <a:t>na</a:t>
            </a:r>
            <a:r>
              <a:rPr lang="en-US" sz="800" dirty="0"/>
              <a:t> </a:t>
            </a:r>
            <a:r>
              <a:rPr lang="en-US" sz="800" dirty="0" err="1"/>
              <a:t>stabilnost</a:t>
            </a:r>
            <a:r>
              <a:rPr lang="en-US" sz="800" dirty="0"/>
              <a:t> </a:t>
            </a:r>
            <a:r>
              <a:rPr lang="en-US" sz="800" dirty="0" err="1"/>
              <a:t>kolica</a:t>
            </a:r>
            <a:r>
              <a:rPr lang="en-US" sz="800" dirty="0"/>
              <a:t>. Ne </a:t>
            </a:r>
            <a:r>
              <a:rPr lang="en-US" sz="800" dirty="0" err="1"/>
              <a:t>preopterećujte</a:t>
            </a:r>
            <a:r>
              <a:rPr lang="en-US" sz="800" dirty="0"/>
              <a:t> </a:t>
            </a:r>
            <a:r>
              <a:rPr lang="en-US" sz="800" dirty="0" err="1"/>
              <a:t>kolica</a:t>
            </a:r>
            <a:r>
              <a:rPr lang="en-US" sz="800" dirty="0"/>
              <a:t> </a:t>
            </a:r>
            <a:r>
              <a:rPr lang="en-US" sz="800" dirty="0" err="1"/>
              <a:t>jer</a:t>
            </a:r>
            <a:r>
              <a:rPr lang="en-US" sz="800" dirty="0"/>
              <a:t> </a:t>
            </a:r>
            <a:r>
              <a:rPr lang="en-US" sz="800" dirty="0" err="1"/>
              <a:t>mogu</a:t>
            </a:r>
            <a:r>
              <a:rPr lang="en-US" sz="800" dirty="0"/>
              <a:t> da se </a:t>
            </a:r>
            <a:r>
              <a:rPr lang="en-US" sz="800" dirty="0" err="1"/>
              <a:t>prevrnu</a:t>
            </a:r>
            <a:r>
              <a:rPr lang="en-US" sz="800" dirty="0"/>
              <a:t> </a:t>
            </a:r>
            <a:r>
              <a:rPr lang="en-US" sz="800" dirty="0" err="1"/>
              <a:t>i</a:t>
            </a:r>
            <a:r>
              <a:rPr lang="en-US" sz="800" dirty="0"/>
              <a:t> </a:t>
            </a:r>
            <a:r>
              <a:rPr lang="en-US" sz="800" dirty="0" err="1"/>
              <a:t>dete</a:t>
            </a:r>
            <a:r>
              <a:rPr lang="en-US" sz="800" dirty="0"/>
              <a:t> se </a:t>
            </a:r>
            <a:r>
              <a:rPr lang="en-US" sz="800" dirty="0" err="1"/>
              <a:t>može</a:t>
            </a:r>
            <a:r>
              <a:rPr lang="en-US" sz="800" dirty="0"/>
              <a:t> </a:t>
            </a:r>
            <a:r>
              <a:rPr lang="en-US" sz="800" dirty="0" err="1"/>
              <a:t>ozlediti</a:t>
            </a:r>
            <a:r>
              <a:rPr lang="en-US" sz="800" dirty="0"/>
              <a:t>.</a:t>
            </a:r>
          </a:p>
          <a:p>
            <a:r>
              <a:rPr lang="en-US" sz="800" dirty="0"/>
              <a:t>13. Pre </a:t>
            </a:r>
            <a:r>
              <a:rPr lang="en-US" sz="800" dirty="0" err="1"/>
              <a:t>upotrebe</a:t>
            </a:r>
            <a:r>
              <a:rPr lang="en-US" sz="800" dirty="0"/>
              <a:t> </a:t>
            </a:r>
            <a:r>
              <a:rPr lang="en-US" sz="800" dirty="0" err="1"/>
              <a:t>proveravajte</a:t>
            </a:r>
            <a:r>
              <a:rPr lang="en-US" sz="800" dirty="0"/>
              <a:t> da li </a:t>
            </a:r>
            <a:r>
              <a:rPr lang="en-US" sz="800" dirty="0" err="1"/>
              <a:t>su</a:t>
            </a:r>
            <a:r>
              <a:rPr lang="en-US" sz="800" dirty="0"/>
              <a:t> </a:t>
            </a:r>
            <a:r>
              <a:rPr lang="en-US" sz="800" dirty="0" err="1"/>
              <a:t>kolica</a:t>
            </a:r>
            <a:r>
              <a:rPr lang="en-US" sz="800" dirty="0"/>
              <a:t> </a:t>
            </a:r>
            <a:r>
              <a:rPr lang="en-US" sz="800" dirty="0" err="1"/>
              <a:t>pravilno</a:t>
            </a:r>
            <a:r>
              <a:rPr lang="en-US" sz="800" dirty="0"/>
              <a:t> </a:t>
            </a:r>
            <a:r>
              <a:rPr lang="en-US" sz="800" dirty="0" err="1"/>
              <a:t>rasklopljena</a:t>
            </a:r>
            <a:r>
              <a:rPr lang="en-US" sz="800" dirty="0"/>
              <a:t>, da li </a:t>
            </a:r>
            <a:r>
              <a:rPr lang="en-US" sz="800" dirty="0" err="1"/>
              <a:t>su</a:t>
            </a:r>
            <a:r>
              <a:rPr lang="en-US" sz="800" dirty="0"/>
              <a:t> </a:t>
            </a:r>
            <a:r>
              <a:rPr lang="en-US" sz="800" dirty="0" err="1"/>
              <a:t>svi</a:t>
            </a:r>
            <a:r>
              <a:rPr lang="en-US" sz="800" dirty="0"/>
              <a:t> </a:t>
            </a:r>
            <a:r>
              <a:rPr lang="en-US" sz="800" dirty="0" err="1"/>
              <a:t>delovi</a:t>
            </a:r>
            <a:r>
              <a:rPr lang="en-US" sz="800" dirty="0"/>
              <a:t> u </a:t>
            </a:r>
            <a:r>
              <a:rPr lang="en-US" sz="800" dirty="0" err="1"/>
              <a:t>ispravnosti</a:t>
            </a:r>
            <a:r>
              <a:rPr lang="en-US" sz="800" dirty="0"/>
              <a:t> </a:t>
            </a:r>
            <a:r>
              <a:rPr lang="en-US" sz="800" dirty="0" err="1"/>
              <a:t>i</a:t>
            </a:r>
            <a:r>
              <a:rPr lang="en-US" sz="800" dirty="0"/>
              <a:t> </a:t>
            </a:r>
            <a:r>
              <a:rPr lang="en-US" sz="800" dirty="0" err="1"/>
              <a:t>dali</a:t>
            </a:r>
            <a:r>
              <a:rPr lang="en-US" sz="800" dirty="0"/>
              <a:t> </a:t>
            </a:r>
            <a:r>
              <a:rPr lang="en-US" sz="800" dirty="0" err="1"/>
              <a:t>su</a:t>
            </a:r>
            <a:r>
              <a:rPr lang="en-US" sz="800" dirty="0"/>
              <a:t> </a:t>
            </a:r>
            <a:r>
              <a:rPr lang="en-US" sz="800" dirty="0" err="1"/>
              <a:t>pravilno</a:t>
            </a:r>
            <a:r>
              <a:rPr lang="en-US" sz="800" dirty="0"/>
              <a:t> </a:t>
            </a:r>
            <a:r>
              <a:rPr lang="en-US" sz="800" dirty="0" err="1"/>
              <a:t>fiksirani</a:t>
            </a:r>
            <a:r>
              <a:rPr lang="en-US" sz="800" dirty="0"/>
              <a:t> u </a:t>
            </a:r>
            <a:r>
              <a:rPr lang="en-US" sz="800" dirty="0" err="1"/>
              <a:t>izabranom</a:t>
            </a:r>
            <a:r>
              <a:rPr lang="en-US" sz="800" dirty="0"/>
              <a:t> </a:t>
            </a:r>
            <a:r>
              <a:rPr lang="en-US" sz="800" dirty="0" err="1"/>
              <a:t>položaju</a:t>
            </a:r>
            <a:r>
              <a:rPr lang="en-US" sz="800" dirty="0"/>
              <a:t>. Ne </a:t>
            </a:r>
            <a:r>
              <a:rPr lang="en-US" sz="800" dirty="0" err="1"/>
              <a:t>koristite</a:t>
            </a:r>
            <a:r>
              <a:rPr lang="en-US" sz="800" dirty="0"/>
              <a:t> </a:t>
            </a:r>
            <a:r>
              <a:rPr lang="en-US" sz="800" dirty="0" err="1"/>
              <a:t>ako</a:t>
            </a:r>
            <a:r>
              <a:rPr lang="en-US" sz="800" dirty="0"/>
              <a:t> </a:t>
            </a:r>
            <a:r>
              <a:rPr lang="en-US" sz="800" dirty="0" err="1"/>
              <a:t>imate</a:t>
            </a:r>
            <a:r>
              <a:rPr lang="en-US" sz="800" dirty="0"/>
              <a:t> </a:t>
            </a:r>
            <a:r>
              <a:rPr lang="en-US" sz="800" dirty="0" err="1"/>
              <a:t>istrtošene</a:t>
            </a:r>
            <a:r>
              <a:rPr lang="en-US" sz="800" dirty="0"/>
              <a:t> </a:t>
            </a:r>
            <a:r>
              <a:rPr lang="en-US" sz="800" dirty="0" err="1"/>
              <a:t>ili</a:t>
            </a:r>
            <a:r>
              <a:rPr lang="en-US" sz="800" dirty="0"/>
              <a:t> </a:t>
            </a:r>
            <a:r>
              <a:rPr lang="en-US" sz="800" dirty="0" err="1"/>
              <a:t>labave</a:t>
            </a:r>
            <a:r>
              <a:rPr lang="en-US" sz="800" dirty="0"/>
              <a:t> </a:t>
            </a:r>
            <a:r>
              <a:rPr lang="en-US" sz="800" dirty="0" err="1"/>
              <a:t>spojeve</a:t>
            </a:r>
            <a:r>
              <a:rPr lang="en-US" sz="800" dirty="0"/>
              <a:t>, </a:t>
            </a:r>
            <a:r>
              <a:rPr lang="en-US" sz="800" dirty="0" err="1"/>
              <a:t>oštečenih</a:t>
            </a:r>
            <a:r>
              <a:rPr lang="en-US" sz="800" dirty="0"/>
              <a:t> </a:t>
            </a:r>
            <a:r>
              <a:rPr lang="en-US" sz="800" dirty="0" err="1"/>
              <a:t>ili</a:t>
            </a:r>
            <a:r>
              <a:rPr lang="en-US" sz="800" dirty="0"/>
              <a:t> </a:t>
            </a:r>
            <a:r>
              <a:rPr lang="en-US" sz="800" dirty="0" err="1"/>
              <a:t>nedostajućih</a:t>
            </a:r>
            <a:r>
              <a:rPr lang="en-US" sz="800" dirty="0"/>
              <a:t> </a:t>
            </a:r>
            <a:r>
              <a:rPr lang="en-US" sz="800" dirty="0" err="1"/>
              <a:t>delova</a:t>
            </a:r>
            <a:r>
              <a:rPr lang="en-US" sz="800" dirty="0"/>
              <a:t>.</a:t>
            </a:r>
          </a:p>
          <a:p>
            <a:r>
              <a:rPr lang="en-US" sz="800" dirty="0"/>
              <a:t>14. Ne </a:t>
            </a:r>
            <a:r>
              <a:rPr lang="en-US" sz="800" dirty="0" err="1"/>
              <a:t>koristite</a:t>
            </a:r>
            <a:r>
              <a:rPr lang="en-US" sz="800" dirty="0"/>
              <a:t> </a:t>
            </a:r>
            <a:r>
              <a:rPr lang="en-US" sz="800" dirty="0" err="1"/>
              <a:t>kolica</a:t>
            </a:r>
            <a:r>
              <a:rPr lang="en-US" sz="800" dirty="0"/>
              <a:t> </a:t>
            </a:r>
            <a:r>
              <a:rPr lang="en-US" sz="800" dirty="0" err="1"/>
              <a:t>dok</a:t>
            </a:r>
            <a:r>
              <a:rPr lang="en-US" sz="800" dirty="0"/>
              <a:t> se </a:t>
            </a:r>
            <a:r>
              <a:rPr lang="en-US" sz="800" dirty="0" err="1"/>
              <a:t>bavite</a:t>
            </a:r>
            <a:r>
              <a:rPr lang="en-US" sz="800" dirty="0"/>
              <a:t> </a:t>
            </a:r>
            <a:r>
              <a:rPr lang="en-US" sz="800" dirty="0" err="1"/>
              <a:t>sportom</a:t>
            </a:r>
            <a:r>
              <a:rPr lang="en-US" sz="800" dirty="0"/>
              <a:t> – </a:t>
            </a:r>
            <a:r>
              <a:rPr lang="en-US" sz="800" dirty="0" err="1"/>
              <a:t>trčanjem</a:t>
            </a:r>
            <a:r>
              <a:rPr lang="en-US" sz="800" dirty="0"/>
              <a:t>, </a:t>
            </a:r>
            <a:r>
              <a:rPr lang="en-US" sz="800" dirty="0" err="1"/>
              <a:t>rolanjem</a:t>
            </a:r>
            <a:r>
              <a:rPr lang="en-US" sz="800" dirty="0"/>
              <a:t> </a:t>
            </a:r>
            <a:r>
              <a:rPr lang="en-US" sz="800" dirty="0" err="1"/>
              <a:t>ili</a:t>
            </a:r>
            <a:r>
              <a:rPr lang="en-US" sz="800" dirty="0"/>
              <a:t> </a:t>
            </a:r>
            <a:r>
              <a:rPr lang="en-US" sz="800" dirty="0" err="1"/>
              <a:t>klizanjem</a:t>
            </a:r>
            <a:r>
              <a:rPr lang="en-US" sz="800" dirty="0"/>
              <a:t>. </a:t>
            </a:r>
          </a:p>
          <a:p>
            <a:r>
              <a:rPr lang="en-US" sz="800" dirty="0"/>
              <a:t>15. </a:t>
            </a:r>
            <a:r>
              <a:rPr lang="en-US" sz="800" dirty="0" err="1"/>
              <a:t>Nikada</a:t>
            </a:r>
            <a:r>
              <a:rPr lang="en-US" sz="800" dirty="0"/>
              <a:t> ne </a:t>
            </a:r>
            <a:r>
              <a:rPr lang="en-US" sz="800" dirty="0" err="1"/>
              <a:t>postavljajte</a:t>
            </a:r>
            <a:r>
              <a:rPr lang="en-US" sz="800" dirty="0"/>
              <a:t> u </a:t>
            </a:r>
            <a:r>
              <a:rPr lang="en-US" sz="800" dirty="0" err="1"/>
              <a:t>kolica</a:t>
            </a:r>
            <a:r>
              <a:rPr lang="en-US" sz="800" dirty="0"/>
              <a:t> </a:t>
            </a:r>
            <a:r>
              <a:rPr lang="en-US" sz="800" dirty="0" err="1"/>
              <a:t>jastučić</a:t>
            </a:r>
            <a:r>
              <a:rPr lang="en-US" sz="800" dirty="0"/>
              <a:t> </a:t>
            </a:r>
            <a:r>
              <a:rPr lang="en-US" sz="800" dirty="0" err="1"/>
              <a:t>ili</a:t>
            </a:r>
            <a:r>
              <a:rPr lang="en-US" sz="800" dirty="0"/>
              <a:t> </a:t>
            </a:r>
            <a:r>
              <a:rPr lang="en-US" sz="800" dirty="0" err="1"/>
              <a:t>madrac</a:t>
            </a:r>
            <a:r>
              <a:rPr lang="en-US" sz="800" dirty="0"/>
              <a:t> </a:t>
            </a:r>
            <a:r>
              <a:rPr lang="en-US" sz="800" dirty="0" err="1"/>
              <a:t>debljih</a:t>
            </a:r>
            <a:r>
              <a:rPr lang="en-US" sz="800" dirty="0"/>
              <a:t> od 25 mm.</a:t>
            </a:r>
          </a:p>
          <a:p>
            <a:r>
              <a:rPr lang="en-US" sz="800" dirty="0"/>
              <a:t>16. </a:t>
            </a:r>
            <a:r>
              <a:rPr lang="en-US" sz="800" dirty="0" err="1"/>
              <a:t>Za</a:t>
            </a:r>
            <a:r>
              <a:rPr lang="en-US" sz="800" dirty="0"/>
              <a:t> </a:t>
            </a:r>
            <a:r>
              <a:rPr lang="en-US" sz="800" dirty="0" err="1"/>
              <a:t>maksimalnu</a:t>
            </a:r>
            <a:r>
              <a:rPr lang="en-US" sz="800" dirty="0"/>
              <a:t> </a:t>
            </a:r>
            <a:r>
              <a:rPr lang="en-US" sz="800" dirty="0" err="1"/>
              <a:t>zaštitu</a:t>
            </a:r>
            <a:r>
              <a:rPr lang="en-US" sz="800" dirty="0"/>
              <a:t> </a:t>
            </a:r>
            <a:r>
              <a:rPr lang="en-US" sz="800" dirty="0" err="1"/>
              <a:t>i</a:t>
            </a:r>
            <a:r>
              <a:rPr lang="en-US" sz="800" dirty="0"/>
              <a:t> </a:t>
            </a:r>
            <a:r>
              <a:rPr lang="en-US" sz="800" dirty="0" err="1"/>
              <a:t>bezbednost</a:t>
            </a:r>
            <a:r>
              <a:rPr lang="en-US" sz="800" dirty="0"/>
              <a:t> </a:t>
            </a:r>
            <a:r>
              <a:rPr lang="en-US" sz="800" dirty="0" err="1"/>
              <a:t>uvek</a:t>
            </a:r>
            <a:r>
              <a:rPr lang="en-US" sz="800" dirty="0"/>
              <a:t> </a:t>
            </a:r>
            <a:r>
              <a:rPr lang="en-US" sz="800" dirty="0" err="1"/>
              <a:t>pričvrščujte</a:t>
            </a:r>
            <a:r>
              <a:rPr lang="en-US" sz="800" dirty="0"/>
              <a:t> </a:t>
            </a:r>
            <a:r>
              <a:rPr lang="en-US" sz="800" dirty="0" err="1"/>
              <a:t>međunožni</a:t>
            </a:r>
            <a:r>
              <a:rPr lang="en-US" sz="800" dirty="0"/>
              <a:t> </a:t>
            </a:r>
            <a:r>
              <a:rPr lang="en-US" sz="800" dirty="0" err="1"/>
              <a:t>pojas</a:t>
            </a:r>
            <a:r>
              <a:rPr lang="en-US" sz="800" dirty="0"/>
              <a:t> </a:t>
            </a:r>
            <a:r>
              <a:rPr lang="en-US" sz="800" dirty="0" err="1"/>
              <a:t>za</a:t>
            </a:r>
            <a:r>
              <a:rPr lang="en-US" sz="800" dirty="0"/>
              <a:t> </a:t>
            </a:r>
            <a:r>
              <a:rPr lang="en-US" sz="800" dirty="0" err="1"/>
              <a:t>pojas</a:t>
            </a:r>
            <a:r>
              <a:rPr lang="en-US" sz="800" dirty="0"/>
              <a:t> </a:t>
            </a:r>
            <a:r>
              <a:rPr lang="en-US" sz="800" dirty="0" err="1"/>
              <a:t>oko</a:t>
            </a:r>
            <a:r>
              <a:rPr lang="en-US" sz="800" dirty="0"/>
              <a:t> </a:t>
            </a:r>
            <a:r>
              <a:rPr lang="en-US" sz="800" dirty="0" err="1"/>
              <a:t>struka</a:t>
            </a:r>
            <a:r>
              <a:rPr lang="en-US" sz="800" dirty="0"/>
              <a:t>! Pre </a:t>
            </a:r>
            <a:r>
              <a:rPr lang="en-US" sz="800" dirty="0" err="1"/>
              <a:t>upotrebe</a:t>
            </a:r>
            <a:r>
              <a:rPr lang="en-US" sz="800" dirty="0"/>
              <a:t> </a:t>
            </a:r>
            <a:r>
              <a:rPr lang="en-US" sz="800" dirty="0" err="1"/>
              <a:t>kolica</a:t>
            </a:r>
            <a:r>
              <a:rPr lang="en-US" sz="800" dirty="0"/>
              <a:t> </a:t>
            </a:r>
            <a:r>
              <a:rPr lang="en-US" sz="800" dirty="0" err="1"/>
              <a:t>uvek</a:t>
            </a:r>
            <a:r>
              <a:rPr lang="en-US" sz="800" dirty="0"/>
              <a:t> </a:t>
            </a:r>
            <a:r>
              <a:rPr lang="en-US" sz="800" dirty="0" err="1"/>
              <a:t>proveravajte</a:t>
            </a:r>
            <a:r>
              <a:rPr lang="en-US" sz="800" dirty="0"/>
              <a:t> da li </a:t>
            </a:r>
            <a:r>
              <a:rPr lang="en-US" sz="800" dirty="0" err="1"/>
              <a:t>su</a:t>
            </a:r>
            <a:r>
              <a:rPr lang="en-US" sz="800" dirty="0"/>
              <a:t> </a:t>
            </a:r>
            <a:r>
              <a:rPr lang="en-US" sz="800" dirty="0" err="1"/>
              <a:t>sigurnosni</a:t>
            </a:r>
            <a:r>
              <a:rPr lang="en-US" sz="800" dirty="0"/>
              <a:t> </a:t>
            </a:r>
            <a:r>
              <a:rPr lang="en-US" sz="800" dirty="0" err="1"/>
              <a:t>pojasevi</a:t>
            </a:r>
            <a:r>
              <a:rPr lang="en-US" sz="800" dirty="0"/>
              <a:t> </a:t>
            </a:r>
            <a:r>
              <a:rPr lang="en-US" sz="800" dirty="0" err="1"/>
              <a:t>postavljeni</a:t>
            </a:r>
            <a:r>
              <a:rPr lang="en-US" sz="800" dirty="0"/>
              <a:t>.</a:t>
            </a:r>
          </a:p>
        </p:txBody>
      </p:sp>
      <p:sp>
        <p:nvSpPr>
          <p:cNvPr id="33" name="Rectangle 32"/>
          <p:cNvSpPr/>
          <p:nvPr/>
        </p:nvSpPr>
        <p:spPr>
          <a:xfrm>
            <a:off x="5239856" y="2243731"/>
            <a:ext cx="2153154" cy="230832"/>
          </a:xfrm>
          <a:prstGeom prst="rect">
            <a:avLst/>
          </a:prstGeom>
        </p:spPr>
        <p:txBody>
          <a:bodyPr wrap="none">
            <a:spAutoFit/>
          </a:bodyPr>
          <a:lstStyle/>
          <a:p>
            <a:r>
              <a:rPr lang="pl-PL" sz="900" b="1" dirty="0" smtClean="0"/>
              <a:t>I.UPOZORENJA </a:t>
            </a:r>
            <a:r>
              <a:rPr lang="pl-PL" sz="900" b="1" dirty="0"/>
              <a:t>ZA BEZBEDNU UPOTREBU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45" y="6574976"/>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6</a:t>
            </a:r>
            <a:endParaRPr lang="bg-BG" sz="900" b="1" dirty="0">
              <a:cs typeface="Arial" pitchFamily="34" charset="0"/>
            </a:endParaRPr>
          </a:p>
        </p:txBody>
      </p:sp>
      <p:pic>
        <p:nvPicPr>
          <p:cNvPr id="3" name="Picture 3" descr="C:\Users\user\Desktop\black moni version_2015.jpg"/>
          <p:cNvPicPr>
            <a:picLocks noChangeAspect="1" noChangeArrowheads="1"/>
          </p:cNvPicPr>
          <p:nvPr/>
        </p:nvPicPr>
        <p:blipFill>
          <a:blip r:embed="rId2" cstate="print"/>
          <a:srcRect/>
          <a:stretch>
            <a:fillRect/>
          </a:stretch>
        </p:blipFill>
        <p:spPr bwMode="auto">
          <a:xfrm>
            <a:off x="3187776" y="2929888"/>
            <a:ext cx="864096" cy="864096"/>
          </a:xfrm>
          <a:prstGeom prst="rect">
            <a:avLst/>
          </a:prstGeom>
          <a:noFill/>
        </p:spPr>
      </p:pic>
      <p:sp>
        <p:nvSpPr>
          <p:cNvPr id="4" name="Rectangle 3"/>
          <p:cNvSpPr/>
          <p:nvPr/>
        </p:nvSpPr>
        <p:spPr>
          <a:xfrm>
            <a:off x="83492" y="3828405"/>
            <a:ext cx="3960000" cy="1815882"/>
          </a:xfrm>
          <a:prstGeom prst="rect">
            <a:avLst/>
          </a:prstGeom>
        </p:spPr>
        <p:txBody>
          <a:bodyPr>
            <a:spAutoFit/>
          </a:bodyPr>
          <a:lstStyle/>
          <a:p>
            <a:pPr algn="just"/>
            <a:r>
              <a:rPr lang="en-US" sz="800" dirty="0" smtClean="0"/>
              <a:t>This stroller is suitable for children from 6 to 36 months and maximum weight to 15 kg. Five-point safety belt ensures safety to the child. The positions of the backrest and canopy can be adjusted. The front bumper can be removed if necessary. </a:t>
            </a:r>
          </a:p>
          <a:p>
            <a:pPr algn="just"/>
            <a:r>
              <a:rPr lang="en-US" sz="800" dirty="0" smtClean="0"/>
              <a:t>The stroller is manufactured in accordance with the European standard EN 1888:2018 - „Child care articles - Wheeled child conveyances – Safety requirements and test methods“.</a:t>
            </a:r>
          </a:p>
          <a:p>
            <a:pPr algn="just"/>
            <a:r>
              <a:rPr lang="en-US" sz="800" dirty="0" smtClean="0"/>
              <a:t>WARNING! Your child will be maximally protected if you follow the warnings and recommendations from the instructions! Pay attention to the warnings and provide all necessary safety measures</a:t>
            </a:r>
            <a:r>
              <a:rPr lang="bg-BG" sz="800" dirty="0" smtClean="0"/>
              <a:t>, </a:t>
            </a:r>
            <a:r>
              <a:rPr lang="en-US" sz="800" dirty="0" smtClean="0"/>
              <a:t>in order to avoid the risk of injury or damage to the child and ensure its safety</a:t>
            </a:r>
            <a:r>
              <a:rPr lang="bg-BG" sz="800" dirty="0" smtClean="0"/>
              <a:t>! </a:t>
            </a:r>
            <a:r>
              <a:rPr lang="en-US" sz="800" dirty="0" smtClean="0"/>
              <a:t>The safety of your child is your responsibility; in case you do not follow and comply with these recommendations and warnings</a:t>
            </a:r>
            <a:r>
              <a:rPr lang="bg-BG" sz="800" dirty="0" smtClean="0"/>
              <a:t>! </a:t>
            </a:r>
            <a:r>
              <a:rPr lang="en-US" sz="800" dirty="0" smtClean="0"/>
              <a:t>Make sure that anyone who uses the stroller is familiar with the instruction manual and observes it</a:t>
            </a:r>
            <a:r>
              <a:rPr lang="bg-BG" sz="800" dirty="0" smtClean="0"/>
              <a:t>. </a:t>
            </a:r>
            <a:r>
              <a:rPr lang="en-US" sz="800" dirty="0" smtClean="0"/>
              <a:t>Do not use parts or accessories for the stroller that have not been approved by the manufacturer or distributor</a:t>
            </a:r>
            <a:r>
              <a:rPr lang="bg-BG" sz="800" dirty="0" smtClean="0"/>
              <a:t>, </a:t>
            </a:r>
            <a:r>
              <a:rPr lang="en-US" sz="800" dirty="0" smtClean="0"/>
              <a:t>because this may put your child at risk and result in annulment of the warranty of the stroller</a:t>
            </a:r>
            <a:r>
              <a:rPr lang="bg-BG" sz="800" dirty="0" smtClean="0"/>
              <a:t>.</a:t>
            </a:r>
            <a:endParaRPr lang="bg-BG" sz="800" dirty="0"/>
          </a:p>
        </p:txBody>
      </p:sp>
      <p:sp>
        <p:nvSpPr>
          <p:cNvPr id="5" name="TextBox 4"/>
          <p:cNvSpPr txBox="1"/>
          <p:nvPr/>
        </p:nvSpPr>
        <p:spPr>
          <a:xfrm>
            <a:off x="11484" y="5400600"/>
            <a:ext cx="3960000" cy="253916"/>
          </a:xfrm>
          <a:prstGeom prst="rect">
            <a:avLst/>
          </a:prstGeom>
          <a:noFill/>
        </p:spPr>
        <p:txBody>
          <a:bodyPr wrap="square" rtlCol="0">
            <a:spAutoFit/>
          </a:bodyPr>
          <a:lstStyle/>
          <a:p>
            <a:pPr algn="ctr"/>
            <a:r>
              <a:rPr lang="en-US" sz="1050" b="1" dirty="0" smtClean="0"/>
              <a:t>I. WARNINGS FOR SAFE USE</a:t>
            </a:r>
            <a:endParaRPr lang="bg-BG" sz="1050" b="1" dirty="0"/>
          </a:p>
        </p:txBody>
      </p:sp>
      <p:sp>
        <p:nvSpPr>
          <p:cNvPr id="6" name="Rectangle 5"/>
          <p:cNvSpPr/>
          <p:nvPr/>
        </p:nvSpPr>
        <p:spPr>
          <a:xfrm>
            <a:off x="83932" y="0"/>
            <a:ext cx="3960000" cy="1569660"/>
          </a:xfrm>
          <a:prstGeom prst="rect">
            <a:avLst/>
          </a:prstGeom>
        </p:spPr>
        <p:txBody>
          <a:bodyPr>
            <a:spAutoFit/>
          </a:bodyPr>
          <a:lstStyle/>
          <a:p>
            <a:pPr algn="just"/>
            <a:r>
              <a:rPr lang="ru-RU" sz="800" dirty="0" smtClean="0"/>
              <a:t>3. Не правете модификации по конструкцията и не подменяйте износените части с такива, които не са подходящи и не са оригинални. Това може да доведе до неправилното функциониране на количката и до нараняване на детето Ви. А също така до анулиране на гаранцията на количката.</a:t>
            </a:r>
          </a:p>
          <a:p>
            <a:pPr algn="just"/>
            <a:r>
              <a:rPr lang="ru-RU" sz="800" dirty="0" smtClean="0"/>
              <a:t>4. За да почистите дамаската, замърсените пластмасови или метални части от продукта, използвайте мека памучна кърпа или гъба, навлажнени с вода.</a:t>
            </a:r>
          </a:p>
          <a:p>
            <a:pPr algn="just"/>
            <a:r>
              <a:rPr lang="ru-RU" sz="800" dirty="0" smtClean="0"/>
              <a:t>5. Никога не почиствайте с препарати, съдържащи абразивни частици, амоняк, белина или спирт. НЕ перете в пералня сваляемите части и аксесоари - сенник и др., защото това може да доведе до тяхната повреда. В противен случай, гаранцията ще бъде анулирана.</a:t>
            </a:r>
            <a:endParaRPr lang="en-US" sz="800" dirty="0" smtClean="0"/>
          </a:p>
          <a:p>
            <a:pPr algn="just"/>
            <a:r>
              <a:rPr lang="ru-RU" sz="800" dirty="0" smtClean="0"/>
              <a:t>6. Винаги след почистване оставяйте количката да изсъхне напълно и след това я използвайте или приберете за съхранение.</a:t>
            </a:r>
          </a:p>
        </p:txBody>
      </p:sp>
      <p:sp>
        <p:nvSpPr>
          <p:cNvPr id="7" name="Rectangle 6"/>
          <p:cNvSpPr/>
          <p:nvPr/>
        </p:nvSpPr>
        <p:spPr>
          <a:xfrm>
            <a:off x="83932" y="1455004"/>
            <a:ext cx="3960000" cy="1692771"/>
          </a:xfrm>
          <a:prstGeom prst="rect">
            <a:avLst/>
          </a:prstGeom>
        </p:spPr>
        <p:txBody>
          <a:bodyPr>
            <a:spAutoFit/>
          </a:bodyPr>
          <a:lstStyle/>
          <a:p>
            <a:pPr algn="just"/>
            <a:r>
              <a:rPr lang="ru-RU" sz="800" dirty="0" smtClean="0"/>
              <a:t>7. Съхранявайте количката на закрито. Въздействията на околната среда - морски въздух, посипани със соли пътища, киселинни дъждове и др., както и съхранението на открито водят до появата на корозия.</a:t>
            </a:r>
          </a:p>
          <a:p>
            <a:pPr algn="just"/>
            <a:r>
              <a:rPr lang="ru-RU" sz="800" dirty="0" smtClean="0"/>
              <a:t>8. Не съхранявайте количката във влажна среда. В случай, че сте използвали количката във влажна среда, трябва да я разгънете, да я подсушите със суха кърпа и оставите да изсъхне напълно по естествен начин. Възможно е да се</a:t>
            </a:r>
          </a:p>
          <a:p>
            <a:pPr algn="just"/>
            <a:r>
              <a:rPr lang="ru-RU" sz="800" dirty="0" smtClean="0"/>
              <a:t>появи мухъл по количката, ако я съхраните влажна.</a:t>
            </a:r>
          </a:p>
          <a:p>
            <a:pPr algn="just"/>
            <a:r>
              <a:rPr lang="ru-RU" sz="800" dirty="0" smtClean="0"/>
              <a:t>9. Прекаленото излагане на слънце допринася за по-бързото стареене на пластмасовите части и избледняване на дамаската.</a:t>
            </a:r>
          </a:p>
          <a:p>
            <a:pPr algn="just"/>
            <a:r>
              <a:rPr lang="ru-RU" sz="800" dirty="0" smtClean="0"/>
              <a:t>10. Не поставяйте други предмети върху количката - чанти с багаж и покупки, дамски чанти и т.н., когато я използвате или я съхранявате, защото това може да я повреди и да доведе до нараняване на детето в нея. </a:t>
            </a:r>
            <a:r>
              <a:rPr lang="bg-BG" sz="800" dirty="0" smtClean="0"/>
              <a:t>При н</a:t>
            </a:r>
            <a:r>
              <a:rPr lang="ru-RU" sz="800" dirty="0" smtClean="0"/>
              <a:t>еспазване на това указание, гаранцията се анулира.</a:t>
            </a:r>
            <a:endParaRPr lang="ru-RU" sz="800" dirty="0"/>
          </a:p>
        </p:txBody>
      </p:sp>
      <p:sp>
        <p:nvSpPr>
          <p:cNvPr id="8" name="TextBox 7"/>
          <p:cNvSpPr txBox="1"/>
          <p:nvPr/>
        </p:nvSpPr>
        <p:spPr>
          <a:xfrm>
            <a:off x="74981" y="3038771"/>
            <a:ext cx="2765224" cy="646331"/>
          </a:xfrm>
          <a:prstGeom prst="rect">
            <a:avLst/>
          </a:prstGeom>
          <a:noFill/>
        </p:spPr>
        <p:txBody>
          <a:bodyPr wrap="square" rtlCol="0">
            <a:spAutoFit/>
          </a:bodyPr>
          <a:lstStyle/>
          <a:p>
            <a:pPr algn="just"/>
            <a:r>
              <a:rPr lang="bg-BG" sz="900" b="1" dirty="0" smtClean="0">
                <a:latin typeface="+mj-lt"/>
                <a:cs typeface="Arial" pitchFamily="34" charset="0"/>
              </a:rPr>
              <a:t>Вносител: </a:t>
            </a:r>
            <a:r>
              <a:rPr lang="bg-BG" sz="900" b="1" dirty="0" err="1" smtClean="0">
                <a:latin typeface="+mj-lt"/>
                <a:cs typeface="Arial" pitchFamily="34" charset="0"/>
              </a:rPr>
              <a:t>Мони</a:t>
            </a:r>
            <a:r>
              <a:rPr lang="bg-BG" sz="900" b="1" dirty="0" smtClean="0">
                <a:latin typeface="+mj-lt"/>
                <a:cs typeface="Arial" pitchFamily="34" charset="0"/>
              </a:rPr>
              <a:t> Трейд ООД</a:t>
            </a:r>
            <a:r>
              <a:rPr lang="en-US" sz="900" b="1" dirty="0" smtClean="0">
                <a:latin typeface="+mj-lt"/>
                <a:cs typeface="Arial" pitchFamily="34" charset="0"/>
              </a:rPr>
              <a:t>, </a:t>
            </a:r>
            <a:endParaRPr lang="bg-BG" sz="900" b="1" dirty="0" smtClean="0">
              <a:latin typeface="+mj-lt"/>
              <a:cs typeface="Arial" pitchFamily="34" charset="0"/>
            </a:endParaRPr>
          </a:p>
          <a:p>
            <a:pPr algn="just"/>
            <a:r>
              <a:rPr lang="bg-BG" sz="900" b="1" dirty="0" smtClean="0">
                <a:latin typeface="+mj-lt"/>
                <a:cs typeface="Arial" pitchFamily="34" charset="0"/>
              </a:rPr>
              <a:t>Адрес: гр.София, кв. Требич, Стопански двор</a:t>
            </a:r>
          </a:p>
          <a:p>
            <a:pPr algn="just"/>
            <a:r>
              <a:rPr lang="bg-BG" sz="900" b="1" dirty="0" smtClean="0">
                <a:latin typeface="+mj-lt"/>
                <a:cs typeface="Arial" pitchFamily="34" charset="0"/>
              </a:rPr>
              <a:t>тел.: 02 / 936 07 90 ; факс: 02/ 936 07 95</a:t>
            </a:r>
          </a:p>
          <a:p>
            <a:pPr algn="just"/>
            <a:r>
              <a:rPr lang="en-US" sz="900" b="1" dirty="0" smtClean="0">
                <a:latin typeface="+mj-lt"/>
                <a:cs typeface="Arial" pitchFamily="34" charset="0"/>
              </a:rPr>
              <a:t>www.moni.bg</a:t>
            </a:r>
            <a:endParaRPr lang="bg-BG" sz="900" b="1" dirty="0">
              <a:latin typeface="+mj-lt"/>
              <a:cs typeface="Arial" pitchFamily="34" charset="0"/>
            </a:endParaRPr>
          </a:p>
        </p:txBody>
      </p:sp>
      <p:sp>
        <p:nvSpPr>
          <p:cNvPr id="9" name="TextBox 8"/>
          <p:cNvSpPr txBox="1"/>
          <p:nvPr/>
        </p:nvSpPr>
        <p:spPr>
          <a:xfrm>
            <a:off x="91432" y="5539179"/>
            <a:ext cx="3960440" cy="1077218"/>
          </a:xfrm>
          <a:prstGeom prst="rect">
            <a:avLst/>
          </a:prstGeom>
          <a:noFill/>
        </p:spPr>
        <p:txBody>
          <a:bodyPr wrap="square" rtlCol="0">
            <a:spAutoFit/>
          </a:bodyPr>
          <a:lstStyle/>
          <a:p>
            <a:pPr algn="just"/>
            <a:r>
              <a:rPr lang="en-US" sz="800" dirty="0" smtClean="0"/>
              <a:t>WARNING:</a:t>
            </a:r>
          </a:p>
          <a:p>
            <a:pPr algn="just"/>
            <a:r>
              <a:rPr lang="en-US" sz="800" dirty="0" smtClean="0"/>
              <a:t>01. Please, read carefully these instruction before using the product, in order to ensure the correct use of the stroller and keep them for future reference.</a:t>
            </a:r>
          </a:p>
          <a:p>
            <a:pPr algn="just"/>
            <a:r>
              <a:rPr lang="en-US" sz="800" dirty="0" smtClean="0"/>
              <a:t>02. The stroller is suitable for children aged from 6 to36 months and with maximum weight to 15 kg.</a:t>
            </a:r>
          </a:p>
          <a:p>
            <a:pPr algn="just"/>
            <a:r>
              <a:rPr lang="en-US" sz="800" dirty="0" smtClean="0"/>
              <a:t>03. Do not leave your child without  adult supervision, while it is in the stroller.</a:t>
            </a:r>
          </a:p>
          <a:p>
            <a:pPr algn="just"/>
            <a:r>
              <a:rPr lang="en-US" sz="800" dirty="0" smtClean="0"/>
              <a:t>04. Before use make sure that all blocking devices are included.</a:t>
            </a:r>
          </a:p>
          <a:p>
            <a:pPr algn="just"/>
            <a:r>
              <a:rPr lang="en-US" sz="800" dirty="0" smtClean="0"/>
              <a:t>05. In order to avoid injury make sure that the child is at a distance upon unfolding or</a:t>
            </a:r>
          </a:p>
        </p:txBody>
      </p:sp>
      <p:sp>
        <p:nvSpPr>
          <p:cNvPr id="14" name="TextBox 13"/>
          <p:cNvSpPr txBox="1"/>
          <p:nvPr/>
        </p:nvSpPr>
        <p:spPr>
          <a:xfrm>
            <a:off x="0" y="3622685"/>
            <a:ext cx="399209" cy="238363"/>
          </a:xfrm>
          <a:prstGeom prst="roundRect">
            <a:avLst/>
          </a:prstGeom>
          <a:noFill/>
          <a:ln w="6350">
            <a:solidFill>
              <a:schemeClr val="tx1"/>
            </a:solidFill>
          </a:ln>
        </p:spPr>
        <p:txBody>
          <a:bodyPr wrap="square" rtlCol="0" anchor="ctr">
            <a:spAutoFit/>
          </a:bodyPr>
          <a:lstStyle/>
          <a:p>
            <a:pPr algn="ctr"/>
            <a:r>
              <a:rPr lang="en-US" sz="800" b="1" dirty="0" smtClean="0">
                <a:latin typeface="Arial" pitchFamily="34" charset="0"/>
                <a:cs typeface="Arial" pitchFamily="34" charset="0"/>
              </a:rPr>
              <a:t>EN</a:t>
            </a:r>
          </a:p>
        </p:txBody>
      </p:sp>
      <p:pic>
        <p:nvPicPr>
          <p:cNvPr id="15" name="Picture 3" descr="C:\Users\user\Desktop\black moni version_2015.jpg"/>
          <p:cNvPicPr>
            <a:picLocks noChangeAspect="1" noChangeArrowheads="1"/>
          </p:cNvPicPr>
          <p:nvPr/>
        </p:nvPicPr>
        <p:blipFill>
          <a:blip r:embed="rId2" cstate="print"/>
          <a:srcRect/>
          <a:stretch>
            <a:fillRect/>
          </a:stretch>
        </p:blipFill>
        <p:spPr bwMode="auto">
          <a:xfrm>
            <a:off x="8100392" y="2996952"/>
            <a:ext cx="864096" cy="864096"/>
          </a:xfrm>
          <a:prstGeom prst="rect">
            <a:avLst/>
          </a:prstGeom>
          <a:noFill/>
        </p:spPr>
      </p:pic>
      <p:sp>
        <p:nvSpPr>
          <p:cNvPr id="16" name="Rectangle 15"/>
          <p:cNvSpPr/>
          <p:nvPr/>
        </p:nvSpPr>
        <p:spPr>
          <a:xfrm>
            <a:off x="4996548" y="67064"/>
            <a:ext cx="3960000" cy="3046988"/>
          </a:xfrm>
          <a:prstGeom prst="rect">
            <a:avLst/>
          </a:prstGeom>
        </p:spPr>
        <p:txBody>
          <a:bodyPr>
            <a:spAutoFit/>
          </a:bodyPr>
          <a:lstStyle/>
          <a:p>
            <a:pPr algn="just"/>
            <a:r>
              <a:rPr lang="ru-RU" sz="800" dirty="0"/>
              <a:t>3. Не изменяйте конструкцию и не заменяйте изношенные детали неподходящими или оригинальными. Это может привести к неисправности коляски и травмировать вашего ребенка. А также аннулировать гарантию корзины.</a:t>
            </a:r>
          </a:p>
          <a:p>
            <a:pPr algn="just"/>
            <a:r>
              <a:rPr lang="ru-RU" sz="800" dirty="0"/>
              <a:t>4. Для очистки ткани, загрязненных пластиковых или металлических частей изделия используйте мягкую хлопчатобумажную ткань или губку, смоченную водой.</a:t>
            </a:r>
          </a:p>
          <a:p>
            <a:pPr algn="just"/>
            <a:r>
              <a:rPr lang="ru-RU" sz="800" dirty="0"/>
              <a:t>5. Никогда не чистите препаратами, содержащими абразивные частицы, аммиак, отбеливатель или спирт. НЕ мойте съемные детали и принадлежности в стиральной машине - зонтик от солнца и т. Д., Так как это может привести к их повреждению. В противном случае гарантия будет недействительной. </a:t>
            </a:r>
          </a:p>
          <a:p>
            <a:pPr algn="just"/>
            <a:r>
              <a:rPr lang="ru-RU" sz="800" dirty="0"/>
              <a:t>6. После чистки всегда дайте тележке полностью высохнуть, а затем используйте или храните ее.</a:t>
            </a:r>
            <a:br>
              <a:rPr lang="ru-RU" sz="800" dirty="0"/>
            </a:br>
            <a:r>
              <a:rPr lang="ru-RU" sz="800" dirty="0"/>
              <a:t>7. Храните тележку в помещении. Воздействие на окружающую среду - морской воздух, засоленные дороги, кислотные дожди и т. Д., А также хранение вне помещений приводят к коррозии.</a:t>
            </a:r>
          </a:p>
          <a:p>
            <a:pPr algn="just"/>
            <a:r>
              <a:rPr lang="ru-RU" sz="800" dirty="0"/>
              <a:t>8. Не храните тележку во влажной среде. Если вы использовали тележку во влажной среде, вы должны раскрыть ее, высушить сухой тканью и дать ей полностью высохнуть. Можно плесень появляется на тележке, если вы держите ее влажной.</a:t>
            </a:r>
          </a:p>
          <a:p>
            <a:pPr algn="just"/>
            <a:r>
              <a:rPr lang="ru-RU" sz="800" dirty="0"/>
              <a:t>9. Чрезмерное пребывание на солнце способствует более быстрому старению пластиковых деталей и выцветанию ткани.</a:t>
            </a:r>
          </a:p>
          <a:p>
            <a:pPr algn="just"/>
            <a:r>
              <a:rPr lang="ru-RU" sz="800" dirty="0"/>
              <a:t>10. Не кладите на тележку другие предметы - багаж и хозяйственные сумки, сумки и т. Д. При использовании или хранении, поскольку это может привести к его повреждению и причинению вреда ребенку. Следуя этой инструкции, гарантия аннулируется.</a:t>
            </a:r>
          </a:p>
          <a:p>
            <a:pPr algn="just"/>
            <a:endParaRPr lang="ru-RU" sz="800" dirty="0" smtClean="0"/>
          </a:p>
        </p:txBody>
      </p:sp>
      <p:sp>
        <p:nvSpPr>
          <p:cNvPr id="17" name="TextBox 16"/>
          <p:cNvSpPr txBox="1"/>
          <p:nvPr/>
        </p:nvSpPr>
        <p:spPr>
          <a:xfrm>
            <a:off x="4987597" y="3105835"/>
            <a:ext cx="2765224" cy="646331"/>
          </a:xfrm>
          <a:prstGeom prst="rect">
            <a:avLst/>
          </a:prstGeom>
          <a:noFill/>
        </p:spPr>
        <p:txBody>
          <a:bodyPr wrap="square" rtlCol="0">
            <a:spAutoFit/>
          </a:bodyPr>
          <a:lstStyle/>
          <a:p>
            <a:pPr algn="just"/>
            <a:r>
              <a:rPr lang="bg-BG" sz="900" b="1" dirty="0" smtClean="0">
                <a:latin typeface="+mj-lt"/>
                <a:cs typeface="Arial" pitchFamily="34" charset="0"/>
              </a:rPr>
              <a:t>Вносител: </a:t>
            </a:r>
            <a:r>
              <a:rPr lang="bg-BG" sz="900" b="1" dirty="0" err="1" smtClean="0">
                <a:latin typeface="+mj-lt"/>
                <a:cs typeface="Arial" pitchFamily="34" charset="0"/>
              </a:rPr>
              <a:t>Мони</a:t>
            </a:r>
            <a:r>
              <a:rPr lang="bg-BG" sz="900" b="1" dirty="0" smtClean="0">
                <a:latin typeface="+mj-lt"/>
                <a:cs typeface="Arial" pitchFamily="34" charset="0"/>
              </a:rPr>
              <a:t> Трейд ООД</a:t>
            </a:r>
            <a:r>
              <a:rPr lang="en-US" sz="900" b="1" dirty="0" smtClean="0">
                <a:latin typeface="+mj-lt"/>
                <a:cs typeface="Arial" pitchFamily="34" charset="0"/>
              </a:rPr>
              <a:t>, </a:t>
            </a:r>
            <a:endParaRPr lang="bg-BG" sz="900" b="1" dirty="0" smtClean="0">
              <a:latin typeface="+mj-lt"/>
              <a:cs typeface="Arial" pitchFamily="34" charset="0"/>
            </a:endParaRPr>
          </a:p>
          <a:p>
            <a:pPr algn="just"/>
            <a:r>
              <a:rPr lang="bg-BG" sz="900" b="1" dirty="0" smtClean="0">
                <a:latin typeface="+mj-lt"/>
                <a:cs typeface="Arial" pitchFamily="34" charset="0"/>
              </a:rPr>
              <a:t>Адрес: гр.София, кв. Требич, Стопански двор</a:t>
            </a:r>
          </a:p>
          <a:p>
            <a:pPr algn="just"/>
            <a:r>
              <a:rPr lang="bg-BG" sz="900" b="1" dirty="0" smtClean="0">
                <a:latin typeface="+mj-lt"/>
                <a:cs typeface="Arial" pitchFamily="34" charset="0"/>
              </a:rPr>
              <a:t>тел.: 02 / 936 07 90 ; факс: 02/ 936 07 95</a:t>
            </a:r>
          </a:p>
          <a:p>
            <a:pPr algn="just"/>
            <a:r>
              <a:rPr lang="en-US" sz="900" b="1" dirty="0" smtClean="0">
                <a:latin typeface="+mj-lt"/>
                <a:cs typeface="Arial" pitchFamily="34" charset="0"/>
              </a:rPr>
              <a:t>www.moni.bg</a:t>
            </a:r>
            <a:endParaRPr lang="bg-BG" sz="900" b="1" dirty="0">
              <a:latin typeface="+mj-lt"/>
              <a:cs typeface="Arial" pitchFamily="34" charset="0"/>
            </a:endParaRPr>
          </a:p>
        </p:txBody>
      </p:sp>
      <p:sp>
        <p:nvSpPr>
          <p:cNvPr id="18" name="TextBox 17"/>
          <p:cNvSpPr txBox="1"/>
          <p:nvPr/>
        </p:nvSpPr>
        <p:spPr>
          <a:xfrm>
            <a:off x="8604488" y="6523674"/>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33</a:t>
            </a:r>
            <a:endParaRPr lang="bg-BG" sz="900" b="1" dirty="0">
              <a:cs typeface="Arial" pitchFamily="34" charset="0"/>
            </a:endParaRPr>
          </a:p>
        </p:txBody>
      </p:sp>
    </p:spTree>
    <p:extLst>
      <p:ext uri="{BB962C8B-B14F-4D97-AF65-F5344CB8AC3E}">
        <p14:creationId xmlns:p14="http://schemas.microsoft.com/office/powerpoint/2010/main" val="302939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368" y="6586311"/>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7</a:t>
            </a:r>
            <a:endParaRPr lang="bg-BG" sz="900" b="1" dirty="0">
              <a:cs typeface="Arial" pitchFamily="34" charset="0"/>
            </a:endParaRPr>
          </a:p>
        </p:txBody>
      </p:sp>
      <p:sp>
        <p:nvSpPr>
          <p:cNvPr id="3" name="Rectangle 2"/>
          <p:cNvSpPr/>
          <p:nvPr/>
        </p:nvSpPr>
        <p:spPr>
          <a:xfrm>
            <a:off x="107504" y="17480"/>
            <a:ext cx="3960000" cy="3539430"/>
          </a:xfrm>
          <a:prstGeom prst="rect">
            <a:avLst/>
          </a:prstGeom>
        </p:spPr>
        <p:txBody>
          <a:bodyPr wrap="square">
            <a:spAutoFit/>
          </a:bodyPr>
          <a:lstStyle/>
          <a:p>
            <a:pPr algn="just"/>
            <a:r>
              <a:rPr lang="en-US" sz="800" dirty="0" smtClean="0"/>
              <a:t>folding of this product.</a:t>
            </a:r>
          </a:p>
          <a:p>
            <a:pPr algn="just"/>
            <a:r>
              <a:rPr lang="en-US" sz="800" dirty="0" smtClean="0"/>
              <a:t>06. Always place belts on the child.</a:t>
            </a:r>
          </a:p>
          <a:p>
            <a:pPr algn="just"/>
            <a:r>
              <a:rPr lang="en-US" sz="800" dirty="0" smtClean="0"/>
              <a:t>07. After the child starts to independently sit up straight always use a seat belt.</a:t>
            </a:r>
          </a:p>
          <a:p>
            <a:pPr algn="just"/>
            <a:r>
              <a:rPr lang="en-US" sz="800" dirty="0" smtClean="0"/>
              <a:t>08. Do not allow the child play with this product.</a:t>
            </a:r>
          </a:p>
          <a:p>
            <a:pPr algn="just"/>
            <a:r>
              <a:rPr lang="en-US" sz="800" dirty="0" smtClean="0"/>
              <a:t>09. The stroller should be used with accessories approved or recommended by the importer.</a:t>
            </a:r>
          </a:p>
          <a:p>
            <a:pPr algn="just"/>
            <a:r>
              <a:rPr lang="en-US" sz="800" dirty="0" smtClean="0"/>
              <a:t>10. The stroller is intended for use from one child, do not allow two or more children to ride in it.</a:t>
            </a:r>
          </a:p>
          <a:p>
            <a:pPr algn="just"/>
            <a:r>
              <a:rPr lang="en-US" sz="800" dirty="0" smtClean="0"/>
              <a:t>11. The maximum loading of the luggage basket should not exceed 2 kg. Do not overload the luggage basket and do not use it for carrying children in it. If you do not follow these recommendations, the warranty of the stroller is annulled.</a:t>
            </a:r>
          </a:p>
          <a:p>
            <a:pPr algn="just"/>
            <a:r>
              <a:rPr lang="en-US" sz="800" dirty="0" smtClean="0"/>
              <a:t>12. Before placing the child in the stroller, make sure that it is completely unfolded and all locking mechanisms are activated, in order to avoid injury of the child from sudden folding.</a:t>
            </a:r>
          </a:p>
          <a:p>
            <a:pPr algn="just"/>
            <a:r>
              <a:rPr lang="en-US" sz="800" dirty="0" smtClean="0"/>
              <a:t>13. Engage the brake before putting the child in or removing the child from the stroller.</a:t>
            </a:r>
          </a:p>
          <a:p>
            <a:pPr algn="just"/>
            <a:r>
              <a:rPr lang="en-US" sz="800" dirty="0" smtClean="0"/>
              <a:t>14. Each load, hooked to the handle, bumper bar, backrest or at the side of the stroller will affect its stability. Do not overload the stroller. Otherwise it might upturn and the child might get injured.</a:t>
            </a:r>
          </a:p>
          <a:p>
            <a:pPr algn="just"/>
            <a:r>
              <a:rPr lang="en-US" sz="800" dirty="0" smtClean="0"/>
              <a:t>15. Before use check whether the stroller is properly unfolded and whether all parts are in good working order and are fixed properly in the chosen position. Stop using it if there are worn or loose connections, damaged or missing parts.</a:t>
            </a:r>
          </a:p>
          <a:p>
            <a:pPr algn="just"/>
            <a:r>
              <a:rPr lang="en-US" sz="800" dirty="0" smtClean="0"/>
              <a:t>16. Do not use the stroller while participating in a sport - run, riding rollers or skating.</a:t>
            </a:r>
          </a:p>
          <a:p>
            <a:pPr algn="just"/>
            <a:r>
              <a:rPr lang="en-US" sz="800" dirty="0" smtClean="0"/>
              <a:t>17. NEVER leave the child without adult supervision!</a:t>
            </a:r>
          </a:p>
          <a:p>
            <a:pPr algn="just"/>
            <a:r>
              <a:rPr lang="en-US" sz="800" dirty="0" smtClean="0"/>
              <a:t>18. Never place pillow or mattress, wider than 25 mm in the stroller.</a:t>
            </a:r>
          </a:p>
          <a:p>
            <a:pPr algn="just"/>
            <a:r>
              <a:rPr lang="en-US" sz="800" dirty="0" smtClean="0"/>
              <a:t>19. Always attach the crotch belt through the waist, for maximum protection and safety! </a:t>
            </a:r>
          </a:p>
          <a:p>
            <a:pPr algn="just"/>
            <a:r>
              <a:rPr lang="en-US" sz="800" dirty="0" smtClean="0"/>
              <a:t>Always check whether the belts are placed before using the stroller.</a:t>
            </a:r>
          </a:p>
          <a:p>
            <a:pPr algn="just"/>
            <a:r>
              <a:rPr lang="en-US" sz="800" dirty="0" smtClean="0"/>
              <a:t>20. Do not fold the stroller and do not adjust the positions of the back, while the child is in it!</a:t>
            </a:r>
          </a:p>
        </p:txBody>
      </p:sp>
      <p:sp>
        <p:nvSpPr>
          <p:cNvPr id="4" name="Rectangle 3"/>
          <p:cNvSpPr/>
          <p:nvPr/>
        </p:nvSpPr>
        <p:spPr>
          <a:xfrm>
            <a:off x="107064" y="3299076"/>
            <a:ext cx="3960000" cy="954107"/>
          </a:xfrm>
          <a:prstGeom prst="rect">
            <a:avLst/>
          </a:prstGeom>
        </p:spPr>
        <p:txBody>
          <a:bodyPr wrap="square">
            <a:spAutoFit/>
          </a:bodyPr>
          <a:lstStyle/>
          <a:p>
            <a:pPr algn="just"/>
            <a:r>
              <a:rPr lang="en-US" sz="800" dirty="0" smtClean="0"/>
              <a:t>21. ALWAYS use the brake when you are not holding the stroller  or you let it go even for a while.</a:t>
            </a:r>
          </a:p>
          <a:p>
            <a:pPr algn="just"/>
            <a:r>
              <a:rPr lang="en-US" sz="800" dirty="0" smtClean="0"/>
              <a:t>22. While the bassinet is installed on the stroller, please do not open the folding mechanism.</a:t>
            </a:r>
          </a:p>
          <a:p>
            <a:pPr algn="just"/>
            <a:r>
              <a:rPr lang="en-US" sz="800" dirty="0" smtClean="0"/>
              <a:t>23. Do not use the stroller on stairs or curbs. This may affect the strength of the construction and assembly</a:t>
            </a:r>
          </a:p>
          <a:p>
            <a:pPr algn="just"/>
            <a:r>
              <a:rPr lang="en-US" sz="800" dirty="0" smtClean="0"/>
              <a:t>24. Do not use accessories or parts, that are not approved by the manufacturer.</a:t>
            </a:r>
            <a:endParaRPr lang="en-US" sz="800" dirty="0"/>
          </a:p>
        </p:txBody>
      </p:sp>
      <p:pic>
        <p:nvPicPr>
          <p:cNvPr id="5" name="Picture 2" descr="C:\Users\user\Desktop\b2_2.jpg"/>
          <p:cNvPicPr>
            <a:picLocks noChangeAspect="1" noChangeArrowheads="1"/>
          </p:cNvPicPr>
          <p:nvPr/>
        </p:nvPicPr>
        <p:blipFill>
          <a:blip r:embed="rId2" cstate="print"/>
          <a:srcRect/>
          <a:stretch>
            <a:fillRect/>
          </a:stretch>
        </p:blipFill>
        <p:spPr bwMode="auto">
          <a:xfrm>
            <a:off x="575368" y="4445319"/>
            <a:ext cx="2160000" cy="2166125"/>
          </a:xfrm>
          <a:prstGeom prst="rect">
            <a:avLst/>
          </a:prstGeom>
          <a:noFill/>
        </p:spPr>
      </p:pic>
      <p:sp>
        <p:nvSpPr>
          <p:cNvPr id="6" name="TextBox 5"/>
          <p:cNvSpPr txBox="1"/>
          <p:nvPr/>
        </p:nvSpPr>
        <p:spPr>
          <a:xfrm>
            <a:off x="2703282" y="4595220"/>
            <a:ext cx="1008112" cy="246221"/>
          </a:xfrm>
          <a:prstGeom prst="rect">
            <a:avLst/>
          </a:prstGeom>
          <a:noFill/>
        </p:spPr>
        <p:txBody>
          <a:bodyPr wrap="square" rtlCol="0">
            <a:spAutoFit/>
          </a:bodyPr>
          <a:lstStyle/>
          <a:p>
            <a:r>
              <a:rPr lang="en-US" sz="1000" dirty="0" smtClean="0"/>
              <a:t>Handle</a:t>
            </a:r>
            <a:endParaRPr lang="bg-BG" sz="1000" dirty="0"/>
          </a:p>
        </p:txBody>
      </p:sp>
      <p:sp>
        <p:nvSpPr>
          <p:cNvPr id="7" name="TextBox 6"/>
          <p:cNvSpPr txBox="1"/>
          <p:nvPr/>
        </p:nvSpPr>
        <p:spPr>
          <a:xfrm>
            <a:off x="2703282" y="5069079"/>
            <a:ext cx="1368152" cy="246221"/>
          </a:xfrm>
          <a:prstGeom prst="rect">
            <a:avLst/>
          </a:prstGeom>
          <a:noFill/>
        </p:spPr>
        <p:txBody>
          <a:bodyPr wrap="square" rtlCol="0">
            <a:spAutoFit/>
          </a:bodyPr>
          <a:lstStyle/>
          <a:p>
            <a:r>
              <a:rPr lang="en-US" sz="1000" dirty="0" smtClean="0"/>
              <a:t>Canopy clasp</a:t>
            </a:r>
            <a:endParaRPr lang="bg-BG" sz="1000" dirty="0"/>
          </a:p>
        </p:txBody>
      </p:sp>
      <p:sp>
        <p:nvSpPr>
          <p:cNvPr id="8" name="TextBox 7"/>
          <p:cNvSpPr txBox="1"/>
          <p:nvPr/>
        </p:nvSpPr>
        <p:spPr>
          <a:xfrm>
            <a:off x="2703282" y="4781047"/>
            <a:ext cx="1008112" cy="246221"/>
          </a:xfrm>
          <a:prstGeom prst="rect">
            <a:avLst/>
          </a:prstGeom>
          <a:noFill/>
        </p:spPr>
        <p:txBody>
          <a:bodyPr wrap="square" rtlCol="0">
            <a:spAutoFit/>
          </a:bodyPr>
          <a:lstStyle/>
          <a:p>
            <a:r>
              <a:rPr lang="en-US" sz="1000" dirty="0" smtClean="0"/>
              <a:t>Canopy</a:t>
            </a:r>
            <a:endParaRPr lang="bg-BG" sz="1000" dirty="0"/>
          </a:p>
        </p:txBody>
      </p:sp>
      <p:sp>
        <p:nvSpPr>
          <p:cNvPr id="9" name="TextBox 8"/>
          <p:cNvSpPr txBox="1"/>
          <p:nvPr/>
        </p:nvSpPr>
        <p:spPr>
          <a:xfrm>
            <a:off x="2703282" y="5357111"/>
            <a:ext cx="1440160" cy="246221"/>
          </a:xfrm>
          <a:prstGeom prst="rect">
            <a:avLst/>
          </a:prstGeom>
          <a:noFill/>
        </p:spPr>
        <p:txBody>
          <a:bodyPr wrap="square" rtlCol="0">
            <a:spAutoFit/>
          </a:bodyPr>
          <a:lstStyle/>
          <a:p>
            <a:r>
              <a:rPr lang="en-US" sz="1000" dirty="0" smtClean="0"/>
              <a:t>Front armrest</a:t>
            </a:r>
            <a:endParaRPr lang="bg-BG" sz="1000" dirty="0"/>
          </a:p>
        </p:txBody>
      </p:sp>
      <p:sp>
        <p:nvSpPr>
          <p:cNvPr id="10" name="TextBox 9"/>
          <p:cNvSpPr txBox="1"/>
          <p:nvPr/>
        </p:nvSpPr>
        <p:spPr>
          <a:xfrm>
            <a:off x="2703282" y="5531324"/>
            <a:ext cx="1368152" cy="246221"/>
          </a:xfrm>
          <a:prstGeom prst="rect">
            <a:avLst/>
          </a:prstGeom>
          <a:noFill/>
        </p:spPr>
        <p:txBody>
          <a:bodyPr wrap="square" rtlCol="0">
            <a:spAutoFit/>
          </a:bodyPr>
          <a:lstStyle/>
          <a:p>
            <a:r>
              <a:rPr lang="en-US" sz="1000" dirty="0" smtClean="0"/>
              <a:t>Footrest</a:t>
            </a:r>
            <a:endParaRPr lang="bg-BG" sz="1000" dirty="0"/>
          </a:p>
        </p:txBody>
      </p:sp>
      <p:sp>
        <p:nvSpPr>
          <p:cNvPr id="11" name="TextBox 10"/>
          <p:cNvSpPr txBox="1"/>
          <p:nvPr/>
        </p:nvSpPr>
        <p:spPr>
          <a:xfrm>
            <a:off x="2703282" y="5747348"/>
            <a:ext cx="1008112" cy="246221"/>
          </a:xfrm>
          <a:prstGeom prst="rect">
            <a:avLst/>
          </a:prstGeom>
          <a:noFill/>
        </p:spPr>
        <p:txBody>
          <a:bodyPr wrap="square" rtlCol="0">
            <a:spAutoFit/>
          </a:bodyPr>
          <a:lstStyle/>
          <a:p>
            <a:r>
              <a:rPr lang="en-US" sz="1000" dirty="0" smtClean="0"/>
              <a:t>Cushion</a:t>
            </a:r>
            <a:endParaRPr lang="bg-BG" sz="1000" dirty="0"/>
          </a:p>
        </p:txBody>
      </p:sp>
      <p:sp>
        <p:nvSpPr>
          <p:cNvPr id="12" name="TextBox 11"/>
          <p:cNvSpPr txBox="1"/>
          <p:nvPr/>
        </p:nvSpPr>
        <p:spPr>
          <a:xfrm>
            <a:off x="2703282" y="6035380"/>
            <a:ext cx="1224136" cy="246221"/>
          </a:xfrm>
          <a:prstGeom prst="rect">
            <a:avLst/>
          </a:prstGeom>
          <a:noFill/>
        </p:spPr>
        <p:txBody>
          <a:bodyPr wrap="square" rtlCol="0">
            <a:spAutoFit/>
          </a:bodyPr>
          <a:lstStyle/>
          <a:p>
            <a:r>
              <a:rPr lang="en-US" sz="1000" dirty="0" smtClean="0"/>
              <a:t>Safety belt</a:t>
            </a:r>
            <a:endParaRPr lang="bg-BG" sz="1000" dirty="0"/>
          </a:p>
        </p:txBody>
      </p:sp>
      <p:sp>
        <p:nvSpPr>
          <p:cNvPr id="13" name="Rectangle 12"/>
          <p:cNvSpPr/>
          <p:nvPr/>
        </p:nvSpPr>
        <p:spPr>
          <a:xfrm>
            <a:off x="107504" y="4197288"/>
            <a:ext cx="3960000" cy="253916"/>
          </a:xfrm>
          <a:prstGeom prst="rect">
            <a:avLst/>
          </a:prstGeom>
        </p:spPr>
        <p:txBody>
          <a:bodyPr wrap="square">
            <a:spAutoFit/>
          </a:bodyPr>
          <a:lstStyle/>
          <a:p>
            <a:pPr algn="ctr"/>
            <a:r>
              <a:rPr lang="en-US" sz="1050" b="1" dirty="0" smtClean="0"/>
              <a:t>II. PARTS</a:t>
            </a:r>
            <a:endParaRPr lang="ru-RU" sz="1050" b="1" dirty="0"/>
          </a:p>
        </p:txBody>
      </p:sp>
      <p:sp>
        <p:nvSpPr>
          <p:cNvPr id="21" name="TextBox 20"/>
          <p:cNvSpPr txBox="1"/>
          <p:nvPr/>
        </p:nvSpPr>
        <p:spPr>
          <a:xfrm>
            <a:off x="8590718" y="6611444"/>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32</a:t>
            </a:r>
            <a:endParaRPr lang="bg-BG" sz="900" b="1" dirty="0">
              <a:cs typeface="Arial" pitchFamily="34" charset="0"/>
            </a:endParaRPr>
          </a:p>
        </p:txBody>
      </p:sp>
      <p:pic>
        <p:nvPicPr>
          <p:cNvPr id="22" name="Picture 4" descr="C:\Users\user\Desktop\b_2-assembly\b2_10.jpg"/>
          <p:cNvPicPr>
            <a:picLocks noChangeAspect="1" noChangeArrowheads="1"/>
          </p:cNvPicPr>
          <p:nvPr/>
        </p:nvPicPr>
        <p:blipFill>
          <a:blip r:embed="rId3" cstate="print"/>
          <a:srcRect/>
          <a:stretch>
            <a:fillRect/>
          </a:stretch>
        </p:blipFill>
        <p:spPr bwMode="auto">
          <a:xfrm>
            <a:off x="5293522" y="679205"/>
            <a:ext cx="3060000" cy="1164264"/>
          </a:xfrm>
          <a:prstGeom prst="rect">
            <a:avLst/>
          </a:prstGeom>
          <a:noFill/>
        </p:spPr>
      </p:pic>
      <p:graphicFrame>
        <p:nvGraphicFramePr>
          <p:cNvPr id="23" name="Table 22"/>
          <p:cNvGraphicFramePr>
            <a:graphicFrameLocks noGrp="1"/>
          </p:cNvGraphicFramePr>
          <p:nvPr>
            <p:extLst>
              <p:ext uri="{D42A27DB-BD31-4B8C-83A1-F6EECF244321}">
                <p14:modId xmlns:p14="http://schemas.microsoft.com/office/powerpoint/2010/main" val="820141404"/>
              </p:ext>
            </p:extLst>
          </p:nvPr>
        </p:nvGraphicFramePr>
        <p:xfrm>
          <a:off x="4969146" y="103141"/>
          <a:ext cx="3816424" cy="370840"/>
        </p:xfrm>
        <a:graphic>
          <a:graphicData uri="http://schemas.openxmlformats.org/drawingml/2006/table">
            <a:tbl>
              <a:tblPr firstRow="1" bandRow="1">
                <a:tableStyleId>{5940675A-B579-460E-94D1-54222C63F5DA}</a:tableStyleId>
              </a:tblPr>
              <a:tblGrid>
                <a:gridCol w="3816424">
                  <a:extLst>
                    <a:ext uri="{9D8B030D-6E8A-4147-A177-3AD203B41FA5}">
                      <a16:colId xmlns:a16="http://schemas.microsoft.com/office/drawing/2014/main" val="20000"/>
                    </a:ext>
                  </a:extLst>
                </a:gridCol>
              </a:tblGrid>
              <a:tr h="370840">
                <a:tc>
                  <a:txBody>
                    <a:bodyPr/>
                    <a:lstStyle/>
                    <a:p>
                      <a:r>
                        <a:rPr lang="ru-RU" sz="800" b="0" dirty="0" smtClean="0"/>
                        <a:t>Внимание: Потяните передний подлокотник, чтобы убедиться, что установка стабильна.</a:t>
                      </a:r>
                      <a:endParaRPr lang="bg-BG" sz="800" b="0" dirty="0"/>
                    </a:p>
                  </a:txBody>
                  <a:tcPr/>
                </a:tc>
                <a:extLst>
                  <a:ext uri="{0D108BD9-81ED-4DB2-BD59-A6C34878D82A}">
                    <a16:rowId xmlns:a16="http://schemas.microsoft.com/office/drawing/2014/main" val="10000"/>
                  </a:ext>
                </a:extLst>
              </a:tr>
            </a:tbl>
          </a:graphicData>
        </a:graphic>
      </p:graphicFrame>
      <p:sp>
        <p:nvSpPr>
          <p:cNvPr id="24" name="TextBox 23"/>
          <p:cNvSpPr txBox="1"/>
          <p:nvPr/>
        </p:nvSpPr>
        <p:spPr>
          <a:xfrm>
            <a:off x="5473202" y="463181"/>
            <a:ext cx="2736304" cy="246221"/>
          </a:xfrm>
          <a:prstGeom prst="rect">
            <a:avLst/>
          </a:prstGeom>
          <a:noFill/>
        </p:spPr>
        <p:txBody>
          <a:bodyPr wrap="square" rtlCol="0">
            <a:spAutoFit/>
          </a:bodyPr>
          <a:lstStyle/>
          <a:p>
            <a:pPr algn="ctr"/>
            <a:r>
              <a:rPr lang="bg-BG" sz="1000" b="1" dirty="0"/>
              <a:t>Шаги складывания коляски</a:t>
            </a:r>
          </a:p>
        </p:txBody>
      </p:sp>
      <p:sp>
        <p:nvSpPr>
          <p:cNvPr id="25" name="TextBox 24"/>
          <p:cNvSpPr txBox="1"/>
          <p:nvPr/>
        </p:nvSpPr>
        <p:spPr>
          <a:xfrm>
            <a:off x="5221682" y="1831333"/>
            <a:ext cx="1835696" cy="338554"/>
          </a:xfrm>
          <a:prstGeom prst="rect">
            <a:avLst/>
          </a:prstGeom>
          <a:noFill/>
        </p:spPr>
        <p:txBody>
          <a:bodyPr wrap="square" rtlCol="0">
            <a:spAutoFit/>
          </a:bodyPr>
          <a:lstStyle/>
          <a:p>
            <a:r>
              <a:rPr lang="bg-BG" sz="800" dirty="0" smtClean="0"/>
              <a:t>(1)</a:t>
            </a:r>
            <a:r>
              <a:rPr lang="ru-RU" sz="800" dirty="0"/>
              <a:t> </a:t>
            </a:r>
            <a:r>
              <a:rPr lang="ru-RU" sz="800" dirty="0" smtClean="0"/>
              <a:t>Потяните </a:t>
            </a:r>
            <a:r>
              <a:rPr lang="ru-RU" sz="800" dirty="0"/>
              <a:t>ручку капюшона, чтобы сложить его.</a:t>
            </a:r>
            <a:endParaRPr lang="bg-BG" sz="800" dirty="0"/>
          </a:p>
        </p:txBody>
      </p:sp>
      <p:sp>
        <p:nvSpPr>
          <p:cNvPr id="26" name="TextBox 25"/>
          <p:cNvSpPr txBox="1"/>
          <p:nvPr/>
        </p:nvSpPr>
        <p:spPr>
          <a:xfrm>
            <a:off x="6913362" y="1831333"/>
            <a:ext cx="2016224" cy="215444"/>
          </a:xfrm>
          <a:prstGeom prst="rect">
            <a:avLst/>
          </a:prstGeom>
          <a:noFill/>
        </p:spPr>
        <p:txBody>
          <a:bodyPr wrap="square" rtlCol="0">
            <a:spAutoFit/>
          </a:bodyPr>
          <a:lstStyle/>
          <a:p>
            <a:r>
              <a:rPr lang="bg-BG" sz="800" dirty="0"/>
              <a:t>(2) Потяните оба замка безопасности</a:t>
            </a:r>
            <a:endParaRPr lang="bg-BG" sz="800" dirty="0" smtClean="0"/>
          </a:p>
        </p:txBody>
      </p:sp>
      <p:sp>
        <p:nvSpPr>
          <p:cNvPr id="27" name="Rectangle 26"/>
          <p:cNvSpPr/>
          <p:nvPr/>
        </p:nvSpPr>
        <p:spPr>
          <a:xfrm>
            <a:off x="4897578" y="3703541"/>
            <a:ext cx="3960000" cy="338554"/>
          </a:xfrm>
          <a:prstGeom prst="rect">
            <a:avLst/>
          </a:prstGeom>
        </p:spPr>
        <p:txBody>
          <a:bodyPr wrap="square">
            <a:spAutoFit/>
          </a:bodyPr>
          <a:lstStyle/>
          <a:p>
            <a:r>
              <a:rPr lang="ru-RU" sz="800" dirty="0"/>
              <a:t>(</a:t>
            </a:r>
            <a:r>
              <a:rPr lang="ru-RU" sz="800" dirty="0" smtClean="0"/>
              <a:t>3)Сложите</a:t>
            </a:r>
            <a:r>
              <a:rPr lang="ru-RU" sz="800" dirty="0"/>
              <a:t>, как показано на рисунке. Полностью закройте коляску с помощью крючка, чтобы предотвратить раскладывание.</a:t>
            </a:r>
          </a:p>
        </p:txBody>
      </p:sp>
      <p:pic>
        <p:nvPicPr>
          <p:cNvPr id="28" name="Picture 5" descr="C:\Users\user\Desktop\b_2-assembly\b2_11.jpg"/>
          <p:cNvPicPr>
            <a:picLocks noChangeAspect="1" noChangeArrowheads="1"/>
          </p:cNvPicPr>
          <p:nvPr/>
        </p:nvPicPr>
        <p:blipFill>
          <a:blip r:embed="rId4" cstate="print"/>
          <a:srcRect/>
          <a:stretch>
            <a:fillRect/>
          </a:stretch>
        </p:blipFill>
        <p:spPr bwMode="auto">
          <a:xfrm>
            <a:off x="5257178" y="2119365"/>
            <a:ext cx="3060000" cy="1608062"/>
          </a:xfrm>
          <a:prstGeom prst="rect">
            <a:avLst/>
          </a:prstGeom>
          <a:noFill/>
        </p:spPr>
      </p:pic>
      <p:sp>
        <p:nvSpPr>
          <p:cNvPr id="29" name="Rectangle 28"/>
          <p:cNvSpPr/>
          <p:nvPr/>
        </p:nvSpPr>
        <p:spPr>
          <a:xfrm>
            <a:off x="4883749" y="3813381"/>
            <a:ext cx="3960000" cy="400110"/>
          </a:xfrm>
          <a:prstGeom prst="rect">
            <a:avLst/>
          </a:prstGeom>
        </p:spPr>
        <p:txBody>
          <a:bodyPr wrap="square">
            <a:spAutoFit/>
          </a:bodyPr>
          <a:lstStyle/>
          <a:p>
            <a:pPr algn="ctr"/>
            <a:endParaRPr lang="ru-RU" sz="1000" dirty="0"/>
          </a:p>
          <a:p>
            <a:pPr algn="ctr"/>
            <a:r>
              <a:rPr lang="ru-RU" sz="1000" b="1" dirty="0"/>
              <a:t>Ремень безопасности</a:t>
            </a:r>
          </a:p>
        </p:txBody>
      </p:sp>
      <p:pic>
        <p:nvPicPr>
          <p:cNvPr id="30" name="Picture 2" descr="C:\Users\user\Desktop\b_2-assembly\B2_12.jpg"/>
          <p:cNvPicPr>
            <a:picLocks noChangeAspect="1" noChangeArrowheads="1"/>
          </p:cNvPicPr>
          <p:nvPr/>
        </p:nvPicPr>
        <p:blipFill>
          <a:blip r:embed="rId5" cstate="print"/>
          <a:srcRect/>
          <a:stretch>
            <a:fillRect/>
          </a:stretch>
        </p:blipFill>
        <p:spPr bwMode="auto">
          <a:xfrm>
            <a:off x="5587797" y="4174108"/>
            <a:ext cx="2786062" cy="1009650"/>
          </a:xfrm>
          <a:prstGeom prst="rect">
            <a:avLst/>
          </a:prstGeom>
          <a:noFill/>
        </p:spPr>
      </p:pic>
      <p:graphicFrame>
        <p:nvGraphicFramePr>
          <p:cNvPr id="31" name="Table 30"/>
          <p:cNvGraphicFramePr>
            <a:graphicFrameLocks noGrp="1"/>
          </p:cNvGraphicFramePr>
          <p:nvPr>
            <p:extLst>
              <p:ext uri="{D42A27DB-BD31-4B8C-83A1-F6EECF244321}">
                <p14:modId xmlns:p14="http://schemas.microsoft.com/office/powerpoint/2010/main" val="3514714882"/>
              </p:ext>
            </p:extLst>
          </p:nvPr>
        </p:nvGraphicFramePr>
        <p:xfrm>
          <a:off x="5005082" y="5204909"/>
          <a:ext cx="3816424" cy="370840"/>
        </p:xfrm>
        <a:graphic>
          <a:graphicData uri="http://schemas.openxmlformats.org/drawingml/2006/table">
            <a:tbl>
              <a:tblPr firstRow="1" bandRow="1">
                <a:tableStyleId>{5940675A-B579-460E-94D1-54222C63F5DA}</a:tableStyleId>
              </a:tblPr>
              <a:tblGrid>
                <a:gridCol w="3816424">
                  <a:extLst>
                    <a:ext uri="{9D8B030D-6E8A-4147-A177-3AD203B41FA5}">
                      <a16:colId xmlns:a16="http://schemas.microsoft.com/office/drawing/2014/main" val="20000"/>
                    </a:ext>
                  </a:extLst>
                </a:gridCol>
              </a:tblGrid>
              <a:tr h="370840">
                <a:tc>
                  <a:txBody>
                    <a:bodyPr/>
                    <a:lstStyle/>
                    <a:p>
                      <a:r>
                        <a:rPr lang="ru-RU" sz="800" b="0" dirty="0" smtClean="0"/>
                        <a:t>Осторожно! В целях безопасности всегда используйте ремни безопасности и пристегивайте ремень безопасности к ремню между ножками ребенка.</a:t>
                      </a:r>
                      <a:endParaRPr lang="bg-BG" sz="800" b="0" dirty="0"/>
                    </a:p>
                  </a:txBody>
                  <a:tcPr/>
                </a:tc>
                <a:extLst>
                  <a:ext uri="{0D108BD9-81ED-4DB2-BD59-A6C34878D82A}">
                    <a16:rowId xmlns:a16="http://schemas.microsoft.com/office/drawing/2014/main" val="10000"/>
                  </a:ext>
                </a:extLst>
              </a:tr>
            </a:tbl>
          </a:graphicData>
        </a:graphic>
      </p:graphicFrame>
      <p:sp>
        <p:nvSpPr>
          <p:cNvPr id="32" name="Rectangle 31"/>
          <p:cNvSpPr/>
          <p:nvPr/>
        </p:nvSpPr>
        <p:spPr>
          <a:xfrm>
            <a:off x="4897578" y="5626271"/>
            <a:ext cx="3960000" cy="1200329"/>
          </a:xfrm>
          <a:prstGeom prst="rect">
            <a:avLst/>
          </a:prstGeom>
        </p:spPr>
        <p:txBody>
          <a:bodyPr>
            <a:spAutoFit/>
          </a:bodyPr>
          <a:lstStyle/>
          <a:p>
            <a:pPr algn="ctr"/>
            <a:r>
              <a:rPr lang="ru-RU" sz="800" b="1" dirty="0"/>
              <a:t>V. ИНСТРУКЦИИ ПО ОБСЛУЖИВАНИЮ И ПРОФИЛАКТИКЕ</a:t>
            </a:r>
          </a:p>
          <a:p>
            <a:pPr algn="just"/>
            <a:r>
              <a:rPr lang="ru-RU" sz="800" dirty="0"/>
              <a:t>1. Регулярно проверяйте замки, тормоза, ремни безопасности и крепеж, муфты и механизмы блокировки, чтобы убедиться, что они не повреждены, не повреждены и не повреждены.</a:t>
            </a:r>
          </a:p>
          <a:p>
            <a:pPr algn="just"/>
            <a:r>
              <a:rPr lang="ru-RU" sz="800" dirty="0"/>
              <a:t>2. Если вы обнаружили ослабленные, порванные или поврежденные детали, они должны быть отремонтированы в авторизованной мастерской или заменены оригинальными деталями. В противном случае гарантия на корзину будет аннулирована.</a:t>
            </a:r>
          </a:p>
          <a:p>
            <a:pPr algn="ctr"/>
            <a:endParaRPr lang="ru-RU" sz="800" dirty="0" smtClean="0"/>
          </a:p>
        </p:txBody>
      </p:sp>
    </p:spTree>
    <p:extLst>
      <p:ext uri="{BB962C8B-B14F-4D97-AF65-F5344CB8AC3E}">
        <p14:creationId xmlns:p14="http://schemas.microsoft.com/office/powerpoint/2010/main" val="232573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703" y="6572433"/>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8</a:t>
            </a:r>
            <a:endParaRPr lang="bg-BG" sz="900" b="1" dirty="0">
              <a:cs typeface="Arial" pitchFamily="34" charset="0"/>
            </a:endParaRPr>
          </a:p>
        </p:txBody>
      </p:sp>
      <p:sp>
        <p:nvSpPr>
          <p:cNvPr id="3" name="Rectangle 2"/>
          <p:cNvSpPr/>
          <p:nvPr/>
        </p:nvSpPr>
        <p:spPr>
          <a:xfrm>
            <a:off x="30001" y="1693172"/>
            <a:ext cx="3960000" cy="246221"/>
          </a:xfrm>
          <a:prstGeom prst="rect">
            <a:avLst/>
          </a:prstGeom>
        </p:spPr>
        <p:txBody>
          <a:bodyPr>
            <a:spAutoFit/>
          </a:bodyPr>
          <a:lstStyle/>
          <a:p>
            <a:pPr algn="ctr"/>
            <a:r>
              <a:rPr lang="en-US" sz="1000" dirty="0" smtClean="0"/>
              <a:t>THE ASSEMBLY OF FRONT WHEELS</a:t>
            </a:r>
            <a:endParaRPr lang="ru-RU" sz="1000" dirty="0"/>
          </a:p>
        </p:txBody>
      </p:sp>
      <p:sp>
        <p:nvSpPr>
          <p:cNvPr id="4" name="Rectangle 3"/>
          <p:cNvSpPr/>
          <p:nvPr/>
        </p:nvSpPr>
        <p:spPr>
          <a:xfrm>
            <a:off x="1038113" y="1973509"/>
            <a:ext cx="2951888" cy="707886"/>
          </a:xfrm>
          <a:prstGeom prst="rect">
            <a:avLst/>
          </a:prstGeom>
        </p:spPr>
        <p:txBody>
          <a:bodyPr wrap="square">
            <a:spAutoFit/>
          </a:bodyPr>
          <a:lstStyle/>
          <a:p>
            <a:pPr algn="just"/>
            <a:r>
              <a:rPr lang="en-US" sz="800" dirty="0" smtClean="0"/>
              <a:t>Lift the front wheel (As Shown in Figure). The opens of two front wheels bases are aligned to do the front foot, than hear the “click”, which means that it has been in place. Press the detachable button in bottom of the front wheel and at the same time set aside the front wheels. </a:t>
            </a:r>
            <a:endParaRPr lang="ru-RU" sz="800" dirty="0"/>
          </a:p>
        </p:txBody>
      </p:sp>
      <p:sp>
        <p:nvSpPr>
          <p:cNvPr id="5" name="Rectangle 4"/>
          <p:cNvSpPr/>
          <p:nvPr/>
        </p:nvSpPr>
        <p:spPr>
          <a:xfrm>
            <a:off x="30001" y="116632"/>
            <a:ext cx="3960000" cy="253916"/>
          </a:xfrm>
          <a:prstGeom prst="rect">
            <a:avLst/>
          </a:prstGeom>
        </p:spPr>
        <p:txBody>
          <a:bodyPr>
            <a:spAutoFit/>
          </a:bodyPr>
          <a:lstStyle/>
          <a:p>
            <a:pPr algn="ctr"/>
            <a:r>
              <a:rPr lang="en-US" sz="1050" b="1" dirty="0" smtClean="0"/>
              <a:t>III. THE ASSEMBLY OF STROLLER </a:t>
            </a:r>
            <a:endParaRPr lang="en-US" sz="1050" b="1" dirty="0"/>
          </a:p>
        </p:txBody>
      </p:sp>
      <p:pic>
        <p:nvPicPr>
          <p:cNvPr id="6" name="Picture 2" descr="C:\Users\user\Desktop\b_2-assembly\B2_3.jpg"/>
          <p:cNvPicPr>
            <a:picLocks noChangeAspect="1" noChangeArrowheads="1"/>
          </p:cNvPicPr>
          <p:nvPr/>
        </p:nvPicPr>
        <p:blipFill>
          <a:blip r:embed="rId2" cstate="print"/>
          <a:srcRect/>
          <a:stretch>
            <a:fillRect/>
          </a:stretch>
        </p:blipFill>
        <p:spPr bwMode="auto">
          <a:xfrm>
            <a:off x="678393" y="342528"/>
            <a:ext cx="2880000" cy="1295728"/>
          </a:xfrm>
          <a:prstGeom prst="rect">
            <a:avLst/>
          </a:prstGeom>
          <a:noFill/>
        </p:spPr>
      </p:pic>
      <p:pic>
        <p:nvPicPr>
          <p:cNvPr id="7" name="Picture 3" descr="C:\Users\user\Desktop\b_2-assembly\b2_4.jpg"/>
          <p:cNvPicPr>
            <a:picLocks noChangeAspect="1" noChangeArrowheads="1"/>
          </p:cNvPicPr>
          <p:nvPr/>
        </p:nvPicPr>
        <p:blipFill>
          <a:blip r:embed="rId3" cstate="print"/>
          <a:srcRect/>
          <a:stretch>
            <a:fillRect/>
          </a:stretch>
        </p:blipFill>
        <p:spPr bwMode="auto">
          <a:xfrm>
            <a:off x="246025" y="1650395"/>
            <a:ext cx="720000" cy="1212413"/>
          </a:xfrm>
          <a:prstGeom prst="rect">
            <a:avLst/>
          </a:prstGeom>
          <a:noFill/>
        </p:spPr>
      </p:pic>
      <p:sp>
        <p:nvSpPr>
          <p:cNvPr id="8" name="TextBox 7"/>
          <p:cNvSpPr txBox="1"/>
          <p:nvPr/>
        </p:nvSpPr>
        <p:spPr>
          <a:xfrm>
            <a:off x="1470161" y="2790800"/>
            <a:ext cx="2520280" cy="215444"/>
          </a:xfrm>
          <a:prstGeom prst="rect">
            <a:avLst/>
          </a:prstGeom>
          <a:noFill/>
        </p:spPr>
        <p:txBody>
          <a:bodyPr wrap="square" rtlCol="0">
            <a:spAutoFit/>
          </a:bodyPr>
          <a:lstStyle/>
          <a:p>
            <a:r>
              <a:rPr lang="en-US" sz="800" dirty="0" smtClean="0"/>
              <a:t>Detachable wheel button</a:t>
            </a:r>
            <a:endParaRPr lang="bg-BG" sz="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r="2155" b="10286"/>
          <a:stretch>
            <a:fillRect/>
          </a:stretch>
        </p:blipFill>
        <p:spPr>
          <a:xfrm>
            <a:off x="1369693" y="2943032"/>
            <a:ext cx="2692756" cy="711864"/>
          </a:xfrm>
          <a:prstGeom prst="rect">
            <a:avLst/>
          </a:prstGeom>
        </p:spPr>
      </p:pic>
      <p:pic>
        <p:nvPicPr>
          <p:cNvPr id="10" name="Picture 4" descr="C:\Users\user\Desktop\b_2-assembly\b2_5.jpg"/>
          <p:cNvPicPr>
            <a:picLocks noChangeAspect="1" noChangeArrowheads="1"/>
          </p:cNvPicPr>
          <p:nvPr/>
        </p:nvPicPr>
        <p:blipFill>
          <a:blip r:embed="rId5" cstate="print"/>
          <a:srcRect/>
          <a:stretch>
            <a:fillRect/>
          </a:stretch>
        </p:blipFill>
        <p:spPr bwMode="auto">
          <a:xfrm>
            <a:off x="138153" y="3006824"/>
            <a:ext cx="1260000" cy="1132268"/>
          </a:xfrm>
          <a:prstGeom prst="rect">
            <a:avLst/>
          </a:prstGeom>
          <a:noFill/>
        </p:spPr>
      </p:pic>
      <p:sp>
        <p:nvSpPr>
          <p:cNvPr id="11" name="TextBox 10"/>
          <p:cNvSpPr txBox="1"/>
          <p:nvPr/>
        </p:nvSpPr>
        <p:spPr>
          <a:xfrm>
            <a:off x="1542169" y="3582888"/>
            <a:ext cx="2195736" cy="246221"/>
          </a:xfrm>
          <a:prstGeom prst="rect">
            <a:avLst/>
          </a:prstGeom>
          <a:noFill/>
        </p:spPr>
        <p:txBody>
          <a:bodyPr wrap="square" rtlCol="0">
            <a:spAutoFit/>
          </a:bodyPr>
          <a:lstStyle/>
          <a:p>
            <a:r>
              <a:rPr lang="en-US" sz="1000" dirty="0" smtClean="0"/>
              <a:t>Rear wheels assembly</a:t>
            </a:r>
            <a:endParaRPr lang="bg-BG" sz="1000" dirty="0"/>
          </a:p>
        </p:txBody>
      </p:sp>
      <p:sp>
        <p:nvSpPr>
          <p:cNvPr id="12" name="TextBox 11"/>
          <p:cNvSpPr txBox="1"/>
          <p:nvPr/>
        </p:nvSpPr>
        <p:spPr>
          <a:xfrm>
            <a:off x="1542169" y="3780908"/>
            <a:ext cx="2376264" cy="461665"/>
          </a:xfrm>
          <a:prstGeom prst="rect">
            <a:avLst/>
          </a:prstGeom>
          <a:noFill/>
        </p:spPr>
        <p:txBody>
          <a:bodyPr wrap="square" rtlCol="0">
            <a:spAutoFit/>
          </a:bodyPr>
          <a:lstStyle/>
          <a:p>
            <a:pPr algn="just"/>
            <a:r>
              <a:rPr lang="en-US" sz="800" dirty="0" smtClean="0"/>
              <a:t>To insert the rear leg tube into the joint of the rear wheel until the spring is engaged; To detach – press down the spring then detach the rear wheel.</a:t>
            </a:r>
            <a:endParaRPr lang="bg-BG" sz="800" dirty="0"/>
          </a:p>
        </p:txBody>
      </p:sp>
      <p:pic>
        <p:nvPicPr>
          <p:cNvPr id="13" name="Picture 6" descr="C:\Users\user\Desktop\b_2-assembly\B2_7.jpg"/>
          <p:cNvPicPr>
            <a:picLocks noChangeAspect="1" noChangeArrowheads="1"/>
          </p:cNvPicPr>
          <p:nvPr/>
        </p:nvPicPr>
        <p:blipFill>
          <a:blip r:embed="rId6" cstate="print"/>
          <a:srcRect/>
          <a:stretch>
            <a:fillRect/>
          </a:stretch>
        </p:blipFill>
        <p:spPr bwMode="auto">
          <a:xfrm>
            <a:off x="3224447" y="5055969"/>
            <a:ext cx="523875" cy="252412"/>
          </a:xfrm>
          <a:prstGeom prst="rect">
            <a:avLst/>
          </a:prstGeom>
          <a:noFill/>
        </p:spPr>
      </p:pic>
      <p:sp>
        <p:nvSpPr>
          <p:cNvPr id="14" name="TextBox 13"/>
          <p:cNvSpPr txBox="1"/>
          <p:nvPr/>
        </p:nvSpPr>
        <p:spPr>
          <a:xfrm>
            <a:off x="750081" y="4285507"/>
            <a:ext cx="2736304" cy="246221"/>
          </a:xfrm>
          <a:prstGeom prst="rect">
            <a:avLst/>
          </a:prstGeom>
          <a:noFill/>
        </p:spPr>
        <p:txBody>
          <a:bodyPr wrap="square" rtlCol="0">
            <a:spAutoFit/>
          </a:bodyPr>
          <a:lstStyle/>
          <a:p>
            <a:r>
              <a:rPr lang="en-US" sz="1000" dirty="0" smtClean="0"/>
              <a:t>Use of the adjustable backrest</a:t>
            </a:r>
            <a:endParaRPr lang="bg-BG" sz="1000" dirty="0"/>
          </a:p>
        </p:txBody>
      </p:sp>
      <p:graphicFrame>
        <p:nvGraphicFramePr>
          <p:cNvPr id="15" name="Table 14"/>
          <p:cNvGraphicFramePr>
            <a:graphicFrameLocks noGrp="1"/>
          </p:cNvGraphicFramePr>
          <p:nvPr>
            <p:extLst>
              <p:ext uri="{D42A27DB-BD31-4B8C-83A1-F6EECF244321}">
                <p14:modId xmlns:p14="http://schemas.microsoft.com/office/powerpoint/2010/main" val="1089385726"/>
              </p:ext>
            </p:extLst>
          </p:nvPr>
        </p:nvGraphicFramePr>
        <p:xfrm>
          <a:off x="1760299" y="5502241"/>
          <a:ext cx="2255912" cy="45720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en-US" sz="800" b="0" dirty="0" smtClean="0"/>
                        <a:t>Warning</a:t>
                      </a:r>
                      <a:r>
                        <a:rPr lang="bg-BG" sz="800" b="0" dirty="0" smtClean="0"/>
                        <a:t>:</a:t>
                      </a:r>
                      <a:r>
                        <a:rPr lang="bg-BG" sz="800" b="0" baseline="0" dirty="0" smtClean="0"/>
                        <a:t> </a:t>
                      </a:r>
                      <a:r>
                        <a:rPr lang="en-US" sz="800" b="0" baseline="0" dirty="0" smtClean="0"/>
                        <a:t>Please</a:t>
                      </a:r>
                      <a:r>
                        <a:rPr lang="bg-BG" sz="800" b="0" baseline="0" dirty="0" smtClean="0"/>
                        <a:t>, </a:t>
                      </a:r>
                      <a:r>
                        <a:rPr lang="en-US" sz="800" b="0" baseline="0" dirty="0" smtClean="0"/>
                        <a:t>adjust the backrest carefully, when the baby is not in it, in order to avoid complete folding endangering the baby.</a:t>
                      </a:r>
                      <a:endParaRPr lang="bg-BG" sz="800" b="0" dirty="0"/>
                    </a:p>
                  </a:txBody>
                  <a:tcPr/>
                </a:tc>
                <a:extLst>
                  <a:ext uri="{0D108BD9-81ED-4DB2-BD59-A6C34878D82A}">
                    <a16:rowId xmlns:a16="http://schemas.microsoft.com/office/drawing/2014/main" val="10000"/>
                  </a:ext>
                </a:extLst>
              </a:tr>
            </a:tbl>
          </a:graphicData>
        </a:graphic>
      </p:graphicFrame>
      <p:sp>
        <p:nvSpPr>
          <p:cNvPr id="16" name="TextBox 15"/>
          <p:cNvSpPr txBox="1"/>
          <p:nvPr/>
        </p:nvSpPr>
        <p:spPr>
          <a:xfrm>
            <a:off x="1643889" y="4576695"/>
            <a:ext cx="2304256" cy="461665"/>
          </a:xfrm>
          <a:prstGeom prst="rect">
            <a:avLst/>
          </a:prstGeom>
          <a:noFill/>
        </p:spPr>
        <p:txBody>
          <a:bodyPr wrap="square" rtlCol="0">
            <a:spAutoFit/>
          </a:bodyPr>
          <a:lstStyle/>
          <a:p>
            <a:pPr algn="just"/>
            <a:r>
              <a:rPr lang="en-US" sz="800" dirty="0" smtClean="0"/>
              <a:t>To adjust the backrest</a:t>
            </a:r>
            <a:r>
              <a:rPr lang="bg-BG" sz="800" dirty="0" smtClean="0"/>
              <a:t>: </a:t>
            </a:r>
            <a:r>
              <a:rPr lang="en-US" sz="800" dirty="0" smtClean="0"/>
              <a:t>With one hand pull the plastic lock, with the other adjust the length of the belt</a:t>
            </a:r>
            <a:r>
              <a:rPr lang="bg-BG" sz="800" dirty="0" smtClean="0"/>
              <a:t>.</a:t>
            </a:r>
            <a:endParaRPr lang="bg-BG" sz="800" dirty="0"/>
          </a:p>
        </p:txBody>
      </p:sp>
      <p:pic>
        <p:nvPicPr>
          <p:cNvPr id="17" name="Picture 5" descr="C:\Users\user\Desktop\b_2-assembly\b2_6.jpg"/>
          <p:cNvPicPr>
            <a:picLocks noChangeAspect="1" noChangeArrowheads="1"/>
          </p:cNvPicPr>
          <p:nvPr/>
        </p:nvPicPr>
        <p:blipFill>
          <a:blip r:embed="rId7" cstate="print"/>
          <a:srcRect/>
          <a:stretch>
            <a:fillRect/>
          </a:stretch>
        </p:blipFill>
        <p:spPr bwMode="auto">
          <a:xfrm>
            <a:off x="148003" y="4739900"/>
            <a:ext cx="1440000" cy="1231725"/>
          </a:xfrm>
          <a:prstGeom prst="rect">
            <a:avLst/>
          </a:prstGeom>
          <a:noFill/>
        </p:spPr>
      </p:pic>
      <p:sp>
        <p:nvSpPr>
          <p:cNvPr id="55" name="Rectangle 54"/>
          <p:cNvSpPr/>
          <p:nvPr/>
        </p:nvSpPr>
        <p:spPr>
          <a:xfrm>
            <a:off x="4686472" y="8812"/>
            <a:ext cx="3960000" cy="438582"/>
          </a:xfrm>
          <a:prstGeom prst="rect">
            <a:avLst/>
          </a:prstGeom>
        </p:spPr>
        <p:txBody>
          <a:bodyPr>
            <a:spAutoFit/>
          </a:bodyPr>
          <a:lstStyle/>
          <a:p>
            <a:pPr algn="ctr"/>
            <a:r>
              <a:rPr lang="bg-BG" sz="1100" b="1" dirty="0"/>
              <a:t>Сборка передних колёс</a:t>
            </a:r>
            <a:endParaRPr lang="bg-BG" sz="1100" dirty="0"/>
          </a:p>
          <a:p>
            <a:pPr algn="ctr"/>
            <a:endParaRPr lang="ru-RU" sz="1050" dirty="0"/>
          </a:p>
        </p:txBody>
      </p:sp>
      <p:sp>
        <p:nvSpPr>
          <p:cNvPr id="56" name="Rectangle 55"/>
          <p:cNvSpPr/>
          <p:nvPr/>
        </p:nvSpPr>
        <p:spPr>
          <a:xfrm>
            <a:off x="5826040" y="219703"/>
            <a:ext cx="3024336" cy="954107"/>
          </a:xfrm>
          <a:prstGeom prst="rect">
            <a:avLst/>
          </a:prstGeom>
        </p:spPr>
        <p:txBody>
          <a:bodyPr wrap="square">
            <a:spAutoFit/>
          </a:bodyPr>
          <a:lstStyle/>
          <a:p>
            <a:pPr algn="just"/>
            <a:r>
              <a:rPr lang="ru-RU" sz="800" dirty="0"/>
              <a:t>Поднимите переднее колесо (как показано на рисунке).</a:t>
            </a:r>
          </a:p>
          <a:p>
            <a:pPr algn="just"/>
            <a:endParaRPr lang="ru-RU" sz="800" dirty="0" smtClean="0"/>
          </a:p>
          <a:p>
            <a:pPr algn="just"/>
            <a:r>
              <a:rPr lang="ru-RU" sz="800" dirty="0" smtClean="0"/>
              <a:t>Отверстия </a:t>
            </a:r>
            <a:r>
              <a:rPr lang="ru-RU" sz="800" dirty="0"/>
              <a:t>двух передних колёс совпадают с передней ножкой; вы услышите щелчок, что означает, что они встали на месте.  Нажмите кнопку разборки в нижней части переднего колеса и в то же время отсоедините передние колеса. </a:t>
            </a:r>
          </a:p>
          <a:p>
            <a:pPr algn="just"/>
            <a:endParaRPr lang="bg-BG" sz="800" dirty="0" smtClean="0"/>
          </a:p>
        </p:txBody>
      </p:sp>
      <p:sp>
        <p:nvSpPr>
          <p:cNvPr id="57" name="TextBox 56"/>
          <p:cNvSpPr txBox="1"/>
          <p:nvPr/>
        </p:nvSpPr>
        <p:spPr>
          <a:xfrm>
            <a:off x="8612772" y="6572433"/>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31</a:t>
            </a:r>
            <a:endParaRPr lang="bg-BG" sz="900" b="1" dirty="0">
              <a:cs typeface="Arial" pitchFamily="34" charset="0"/>
            </a:endParaRPr>
          </a:p>
        </p:txBody>
      </p:sp>
      <p:pic>
        <p:nvPicPr>
          <p:cNvPr id="58" name="Picture 3" descr="C:\Users\user\Desktop\b_2-assembly\b2_4.jpg"/>
          <p:cNvPicPr>
            <a:picLocks noChangeAspect="1" noChangeArrowheads="1"/>
          </p:cNvPicPr>
          <p:nvPr/>
        </p:nvPicPr>
        <p:blipFill>
          <a:blip r:embed="rId3" cstate="print"/>
          <a:srcRect/>
          <a:stretch>
            <a:fillRect/>
          </a:stretch>
        </p:blipFill>
        <p:spPr bwMode="auto">
          <a:xfrm>
            <a:off x="5082296" y="70810"/>
            <a:ext cx="720000" cy="1212413"/>
          </a:xfrm>
          <a:prstGeom prst="rect">
            <a:avLst/>
          </a:prstGeom>
          <a:noFill/>
        </p:spPr>
      </p:pic>
      <p:pic>
        <p:nvPicPr>
          <p:cNvPr id="59" name="Picture 4" descr="C:\Users\user\Desktop\b_2-assembly\b2_5.jpg"/>
          <p:cNvPicPr>
            <a:picLocks noChangeAspect="1" noChangeArrowheads="1"/>
          </p:cNvPicPr>
          <p:nvPr/>
        </p:nvPicPr>
        <p:blipFill>
          <a:blip r:embed="rId5" cstate="print"/>
          <a:srcRect/>
          <a:stretch>
            <a:fillRect/>
          </a:stretch>
        </p:blipFill>
        <p:spPr bwMode="auto">
          <a:xfrm>
            <a:off x="5010287" y="1294946"/>
            <a:ext cx="1260000" cy="1132268"/>
          </a:xfrm>
          <a:prstGeom prst="rect">
            <a:avLst/>
          </a:prstGeom>
          <a:noFill/>
        </p:spPr>
      </p:pic>
      <p:pic>
        <p:nvPicPr>
          <p:cNvPr id="60" name="Picture 5" descr="C:\Users\user\Desktop\b_2-assembly\b2_6.jpg"/>
          <p:cNvPicPr>
            <a:picLocks noChangeAspect="1" noChangeArrowheads="1"/>
          </p:cNvPicPr>
          <p:nvPr/>
        </p:nvPicPr>
        <p:blipFill>
          <a:blip r:embed="rId7" cstate="print"/>
          <a:srcRect/>
          <a:stretch>
            <a:fillRect/>
          </a:stretch>
        </p:blipFill>
        <p:spPr bwMode="auto">
          <a:xfrm>
            <a:off x="5014816" y="2843865"/>
            <a:ext cx="1368153" cy="1170270"/>
          </a:xfrm>
          <a:prstGeom prst="rect">
            <a:avLst/>
          </a:prstGeom>
          <a:noFill/>
        </p:spPr>
      </p:pic>
      <p:pic>
        <p:nvPicPr>
          <p:cNvPr id="61" name="Picture 6" descr="C:\Users\user\Desktop\b_2-assembly\B2_7.jpg"/>
          <p:cNvPicPr>
            <a:picLocks noChangeAspect="1" noChangeArrowheads="1"/>
          </p:cNvPicPr>
          <p:nvPr/>
        </p:nvPicPr>
        <p:blipFill>
          <a:blip r:embed="rId6" cstate="print"/>
          <a:srcRect/>
          <a:stretch>
            <a:fillRect/>
          </a:stretch>
        </p:blipFill>
        <p:spPr bwMode="auto">
          <a:xfrm>
            <a:off x="8165066" y="3168143"/>
            <a:ext cx="523875" cy="252412"/>
          </a:xfrm>
          <a:prstGeom prst="rect">
            <a:avLst/>
          </a:prstGeom>
          <a:noFill/>
        </p:spPr>
      </p:pic>
      <p:graphicFrame>
        <p:nvGraphicFramePr>
          <p:cNvPr id="62" name="Table 61"/>
          <p:cNvGraphicFramePr>
            <a:graphicFrameLocks noGrp="1"/>
          </p:cNvGraphicFramePr>
          <p:nvPr>
            <p:extLst>
              <p:ext uri="{D42A27DB-BD31-4B8C-83A1-F6EECF244321}">
                <p14:modId xmlns:p14="http://schemas.microsoft.com/office/powerpoint/2010/main" val="2581096480"/>
              </p:ext>
            </p:extLst>
          </p:nvPr>
        </p:nvGraphicFramePr>
        <p:xfrm>
          <a:off x="6466199" y="1243361"/>
          <a:ext cx="2255912" cy="57912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ru-RU" sz="800" b="0" dirty="0" smtClean="0"/>
                        <a:t>Внимание: Убедитесь, что все механизмы блокировки находятся в заблокированном положении, прежде чем катать коляску с ребёнком.</a:t>
                      </a:r>
                      <a:endParaRPr lang="bg-BG" sz="800" b="0" dirty="0"/>
                    </a:p>
                  </a:txBody>
                  <a:tcPr/>
                </a:tc>
                <a:extLst>
                  <a:ext uri="{0D108BD9-81ED-4DB2-BD59-A6C34878D82A}">
                    <a16:rowId xmlns:a16="http://schemas.microsoft.com/office/drawing/2014/main" val="10000"/>
                  </a:ext>
                </a:extLst>
              </a:tr>
            </a:tbl>
          </a:graphicData>
        </a:graphic>
      </p:graphicFrame>
      <p:sp>
        <p:nvSpPr>
          <p:cNvPr id="63" name="TextBox 62"/>
          <p:cNvSpPr txBox="1"/>
          <p:nvPr/>
        </p:nvSpPr>
        <p:spPr>
          <a:xfrm>
            <a:off x="5946392" y="1024973"/>
            <a:ext cx="2736304" cy="384721"/>
          </a:xfrm>
          <a:prstGeom prst="rect">
            <a:avLst/>
          </a:prstGeom>
          <a:noFill/>
        </p:spPr>
        <p:txBody>
          <a:bodyPr wrap="square" rtlCol="0">
            <a:spAutoFit/>
          </a:bodyPr>
          <a:lstStyle/>
          <a:p>
            <a:r>
              <a:rPr lang="bg-BG" sz="1100" b="1" dirty="0"/>
              <a:t>Кнопка выпуска колеса</a:t>
            </a:r>
            <a:endParaRPr lang="bg-BG" sz="1100" dirty="0"/>
          </a:p>
          <a:p>
            <a:endParaRPr lang="bg-BG" sz="800" dirty="0"/>
          </a:p>
        </p:txBody>
      </p:sp>
      <p:sp>
        <p:nvSpPr>
          <p:cNvPr id="64" name="TextBox 63"/>
          <p:cNvSpPr txBox="1"/>
          <p:nvPr/>
        </p:nvSpPr>
        <p:spPr>
          <a:xfrm>
            <a:off x="6382969" y="1794349"/>
            <a:ext cx="2880320" cy="415498"/>
          </a:xfrm>
          <a:prstGeom prst="rect">
            <a:avLst/>
          </a:prstGeom>
          <a:noFill/>
        </p:spPr>
        <p:txBody>
          <a:bodyPr wrap="square" rtlCol="0">
            <a:spAutoFit/>
          </a:bodyPr>
          <a:lstStyle/>
          <a:p>
            <a:r>
              <a:rPr lang="bg-BG" sz="1100" b="1" dirty="0"/>
              <a:t>Сборка задних колёс</a:t>
            </a:r>
            <a:endParaRPr lang="bg-BG" sz="1100" dirty="0"/>
          </a:p>
          <a:p>
            <a:endParaRPr lang="bg-BG" sz="1000" dirty="0"/>
          </a:p>
        </p:txBody>
      </p:sp>
      <p:sp>
        <p:nvSpPr>
          <p:cNvPr id="65" name="TextBox 64"/>
          <p:cNvSpPr txBox="1"/>
          <p:nvPr/>
        </p:nvSpPr>
        <p:spPr>
          <a:xfrm>
            <a:off x="6385720" y="2039221"/>
            <a:ext cx="2592288" cy="461665"/>
          </a:xfrm>
          <a:prstGeom prst="rect">
            <a:avLst/>
          </a:prstGeom>
          <a:noFill/>
        </p:spPr>
        <p:txBody>
          <a:bodyPr wrap="square" rtlCol="0">
            <a:spAutoFit/>
          </a:bodyPr>
          <a:lstStyle/>
          <a:p>
            <a:r>
              <a:rPr lang="ru-RU" sz="800" dirty="0"/>
              <a:t>Установите трубку задних колёс в отверстиях задних колёс, пока пружина не затянута. Чтобы освободить - нажмите пружину и отпустите заднее колесо.</a:t>
            </a:r>
            <a:endParaRPr lang="bg-BG" sz="800" dirty="0"/>
          </a:p>
        </p:txBody>
      </p:sp>
      <p:sp>
        <p:nvSpPr>
          <p:cNvPr id="66" name="TextBox 65"/>
          <p:cNvSpPr txBox="1"/>
          <p:nvPr/>
        </p:nvSpPr>
        <p:spPr>
          <a:xfrm>
            <a:off x="5586352" y="2489396"/>
            <a:ext cx="2736304" cy="415498"/>
          </a:xfrm>
          <a:prstGeom prst="rect">
            <a:avLst/>
          </a:prstGeom>
          <a:noFill/>
        </p:spPr>
        <p:txBody>
          <a:bodyPr wrap="square" rtlCol="0">
            <a:spAutoFit/>
          </a:bodyPr>
          <a:lstStyle/>
          <a:p>
            <a:r>
              <a:rPr lang="bg-BG" sz="1100" b="1" dirty="0"/>
              <a:t>Использование регулируемой спинки</a:t>
            </a:r>
            <a:endParaRPr lang="bg-BG" sz="1100" dirty="0"/>
          </a:p>
          <a:p>
            <a:endParaRPr lang="bg-BG" sz="1000" dirty="0"/>
          </a:p>
        </p:txBody>
      </p:sp>
      <p:graphicFrame>
        <p:nvGraphicFramePr>
          <p:cNvPr id="67" name="Table 66"/>
          <p:cNvGraphicFramePr>
            <a:graphicFrameLocks noGrp="1"/>
          </p:cNvGraphicFramePr>
          <p:nvPr>
            <p:extLst>
              <p:ext uri="{D42A27DB-BD31-4B8C-83A1-F6EECF244321}">
                <p14:modId xmlns:p14="http://schemas.microsoft.com/office/powerpoint/2010/main" val="1843816250"/>
              </p:ext>
            </p:extLst>
          </p:nvPr>
        </p:nvGraphicFramePr>
        <p:xfrm>
          <a:off x="6666472" y="3503206"/>
          <a:ext cx="2255912" cy="57912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ru-RU" sz="800" b="0" dirty="0" smtClean="0"/>
                        <a:t>Внимание: Отрегулируйте спинку тщательно, когда ребёнок не находится в коляске, чтобы избежать внезапного складывания и не ставит под угрозу здоровье ребёнка.</a:t>
                      </a:r>
                      <a:endParaRPr lang="bg-BG" sz="800" b="0" dirty="0"/>
                    </a:p>
                  </a:txBody>
                  <a:tcPr/>
                </a:tc>
                <a:extLst>
                  <a:ext uri="{0D108BD9-81ED-4DB2-BD59-A6C34878D82A}">
                    <a16:rowId xmlns:a16="http://schemas.microsoft.com/office/drawing/2014/main" val="10000"/>
                  </a:ext>
                </a:extLst>
              </a:tr>
            </a:tbl>
          </a:graphicData>
        </a:graphic>
      </p:graphicFrame>
      <p:sp>
        <p:nvSpPr>
          <p:cNvPr id="68" name="TextBox 67"/>
          <p:cNvSpPr txBox="1"/>
          <p:nvPr/>
        </p:nvSpPr>
        <p:spPr>
          <a:xfrm>
            <a:off x="6597618" y="2741746"/>
            <a:ext cx="2304256" cy="461665"/>
          </a:xfrm>
          <a:prstGeom prst="rect">
            <a:avLst/>
          </a:prstGeom>
          <a:noFill/>
        </p:spPr>
        <p:txBody>
          <a:bodyPr wrap="square" rtlCol="0">
            <a:spAutoFit/>
          </a:bodyPr>
          <a:lstStyle/>
          <a:p>
            <a:pPr algn="just"/>
            <a:r>
              <a:rPr lang="ru-RU" sz="800" dirty="0"/>
              <a:t>Для настройки спинки: Одной рукой потяните пластиковый замок, другой рукой отрегулируйте длину ремня.</a:t>
            </a:r>
            <a:endParaRPr lang="bg-BG" sz="800" dirty="0"/>
          </a:p>
        </p:txBody>
      </p:sp>
      <p:pic>
        <p:nvPicPr>
          <p:cNvPr id="69" name="Picture 2" descr="C:\Users\user\Desktop\b_2-assembly\B2_8.jpg"/>
          <p:cNvPicPr>
            <a:picLocks noChangeAspect="1" noChangeArrowheads="1"/>
          </p:cNvPicPr>
          <p:nvPr/>
        </p:nvPicPr>
        <p:blipFill>
          <a:blip r:embed="rId8" cstate="print"/>
          <a:srcRect/>
          <a:stretch>
            <a:fillRect/>
          </a:stretch>
        </p:blipFill>
        <p:spPr bwMode="auto">
          <a:xfrm>
            <a:off x="5082296" y="4097269"/>
            <a:ext cx="1260000" cy="1076768"/>
          </a:xfrm>
          <a:prstGeom prst="rect">
            <a:avLst/>
          </a:prstGeom>
          <a:noFill/>
        </p:spPr>
      </p:pic>
      <p:sp>
        <p:nvSpPr>
          <p:cNvPr id="70" name="TextBox 69"/>
          <p:cNvSpPr txBox="1"/>
          <p:nvPr/>
        </p:nvSpPr>
        <p:spPr>
          <a:xfrm>
            <a:off x="6597618" y="4138401"/>
            <a:ext cx="2304256" cy="338554"/>
          </a:xfrm>
          <a:prstGeom prst="rect">
            <a:avLst/>
          </a:prstGeom>
          <a:noFill/>
        </p:spPr>
        <p:txBody>
          <a:bodyPr wrap="square" rtlCol="0">
            <a:spAutoFit/>
          </a:bodyPr>
          <a:lstStyle/>
          <a:p>
            <a:r>
              <a:rPr lang="ru-RU" sz="800" dirty="0"/>
              <a:t>Блокировка заднего колеса: Включите задний тормоз.</a:t>
            </a:r>
            <a:endParaRPr lang="bg-BG" sz="800" dirty="0"/>
          </a:p>
        </p:txBody>
      </p:sp>
      <p:graphicFrame>
        <p:nvGraphicFramePr>
          <p:cNvPr id="71" name="Table 70"/>
          <p:cNvGraphicFramePr>
            <a:graphicFrameLocks noGrp="1"/>
          </p:cNvGraphicFramePr>
          <p:nvPr>
            <p:extLst>
              <p:ext uri="{D42A27DB-BD31-4B8C-83A1-F6EECF244321}">
                <p14:modId xmlns:p14="http://schemas.microsoft.com/office/powerpoint/2010/main" val="2418307299"/>
              </p:ext>
            </p:extLst>
          </p:nvPr>
        </p:nvGraphicFramePr>
        <p:xfrm>
          <a:off x="6654640" y="4484570"/>
          <a:ext cx="2255912" cy="70104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ru-RU" sz="800" b="0" dirty="0" smtClean="0"/>
                        <a:t>Внимание: Нажмите на тормозной рычаг, когда вы останавливаете коляску, даже на некоторое время, чтобы избежать движения коляски. Попробуйте нажать на коляску, чтобы убедиться, что механизмы заблокированы.</a:t>
                      </a:r>
                      <a:endParaRPr lang="bg-BG" sz="800" b="0" dirty="0"/>
                    </a:p>
                  </a:txBody>
                  <a:tcPr/>
                </a:tc>
                <a:extLst>
                  <a:ext uri="{0D108BD9-81ED-4DB2-BD59-A6C34878D82A}">
                    <a16:rowId xmlns:a16="http://schemas.microsoft.com/office/drawing/2014/main" val="10000"/>
                  </a:ext>
                </a:extLst>
              </a:tr>
            </a:tbl>
          </a:graphicData>
        </a:graphic>
      </p:graphicFrame>
      <p:pic>
        <p:nvPicPr>
          <p:cNvPr id="72" name="Picture 3" descr="C:\Users\user\Desktop\b_2-assembly\B2_9.jpg"/>
          <p:cNvPicPr>
            <a:picLocks noChangeAspect="1" noChangeArrowheads="1"/>
          </p:cNvPicPr>
          <p:nvPr/>
        </p:nvPicPr>
        <p:blipFill>
          <a:blip r:embed="rId9" cstate="print"/>
          <a:srcRect/>
          <a:stretch>
            <a:fillRect/>
          </a:stretch>
        </p:blipFill>
        <p:spPr bwMode="auto">
          <a:xfrm>
            <a:off x="5154464" y="5506816"/>
            <a:ext cx="2880000" cy="1207421"/>
          </a:xfrm>
          <a:prstGeom prst="rect">
            <a:avLst/>
          </a:prstGeom>
          <a:noFill/>
        </p:spPr>
      </p:pic>
      <p:sp>
        <p:nvSpPr>
          <p:cNvPr id="73" name="TextBox 72"/>
          <p:cNvSpPr txBox="1"/>
          <p:nvPr/>
        </p:nvSpPr>
        <p:spPr>
          <a:xfrm>
            <a:off x="5298320" y="5184715"/>
            <a:ext cx="1296144" cy="338554"/>
          </a:xfrm>
          <a:prstGeom prst="rect">
            <a:avLst/>
          </a:prstGeom>
          <a:noFill/>
        </p:spPr>
        <p:txBody>
          <a:bodyPr wrap="square" rtlCol="0">
            <a:spAutoFit/>
          </a:bodyPr>
          <a:lstStyle/>
          <a:p>
            <a:r>
              <a:rPr lang="bg-BG" sz="800" dirty="0"/>
              <a:t>Съёмный передний подлокотник</a:t>
            </a:r>
          </a:p>
        </p:txBody>
      </p:sp>
      <p:sp>
        <p:nvSpPr>
          <p:cNvPr id="74" name="TextBox 73"/>
          <p:cNvSpPr txBox="1"/>
          <p:nvPr/>
        </p:nvSpPr>
        <p:spPr>
          <a:xfrm>
            <a:off x="6738320" y="5218310"/>
            <a:ext cx="1728192" cy="215444"/>
          </a:xfrm>
          <a:prstGeom prst="rect">
            <a:avLst/>
          </a:prstGeom>
          <a:noFill/>
        </p:spPr>
        <p:txBody>
          <a:bodyPr wrap="square" rtlCol="0">
            <a:spAutoFit/>
          </a:bodyPr>
          <a:lstStyle/>
          <a:p>
            <a:r>
              <a:rPr lang="bg-BG" sz="800" dirty="0"/>
              <a:t>Регулируемая подножка</a:t>
            </a:r>
          </a:p>
        </p:txBody>
      </p:sp>
    </p:spTree>
    <p:extLst>
      <p:ext uri="{BB962C8B-B14F-4D97-AF65-F5344CB8AC3E}">
        <p14:creationId xmlns:p14="http://schemas.microsoft.com/office/powerpoint/2010/main" val="218008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b_2-assembly\b2_11.jpg"/>
          <p:cNvPicPr>
            <a:picLocks noChangeAspect="1" noChangeArrowheads="1"/>
          </p:cNvPicPr>
          <p:nvPr/>
        </p:nvPicPr>
        <p:blipFill>
          <a:blip r:embed="rId2" cstate="print"/>
          <a:srcRect/>
          <a:stretch>
            <a:fillRect/>
          </a:stretch>
        </p:blipFill>
        <p:spPr bwMode="auto">
          <a:xfrm>
            <a:off x="589113" y="4937744"/>
            <a:ext cx="2905273" cy="1526752"/>
          </a:xfrm>
          <a:prstGeom prst="rect">
            <a:avLst/>
          </a:prstGeom>
          <a:noFill/>
        </p:spPr>
      </p:pic>
      <p:sp>
        <p:nvSpPr>
          <p:cNvPr id="3" name="TextBox 2"/>
          <p:cNvSpPr txBox="1"/>
          <p:nvPr/>
        </p:nvSpPr>
        <p:spPr>
          <a:xfrm>
            <a:off x="1522984" y="243933"/>
            <a:ext cx="2304256" cy="215444"/>
          </a:xfrm>
          <a:prstGeom prst="rect">
            <a:avLst/>
          </a:prstGeom>
          <a:noFill/>
        </p:spPr>
        <p:txBody>
          <a:bodyPr wrap="square" rtlCol="0">
            <a:spAutoFit/>
          </a:bodyPr>
          <a:lstStyle/>
          <a:p>
            <a:r>
              <a:rPr lang="en-US" sz="800" dirty="0" smtClean="0"/>
              <a:t>Locking of rear wheel</a:t>
            </a:r>
            <a:r>
              <a:rPr lang="bg-BG" sz="800" dirty="0" smtClean="0"/>
              <a:t>: </a:t>
            </a:r>
            <a:r>
              <a:rPr lang="en-US" sz="800" dirty="0" smtClean="0"/>
              <a:t>Engage the rear brake</a:t>
            </a:r>
            <a:r>
              <a:rPr lang="bg-BG" sz="800" dirty="0" smtClean="0"/>
              <a:t>.</a:t>
            </a:r>
            <a:endParaRPr lang="bg-BG" sz="800" dirty="0"/>
          </a:p>
        </p:txBody>
      </p:sp>
      <p:graphicFrame>
        <p:nvGraphicFramePr>
          <p:cNvPr id="4" name="Table 3"/>
          <p:cNvGraphicFramePr>
            <a:graphicFrameLocks noGrp="1"/>
          </p:cNvGraphicFramePr>
          <p:nvPr>
            <p:extLst>
              <p:ext uri="{D42A27DB-BD31-4B8C-83A1-F6EECF244321}">
                <p14:modId xmlns:p14="http://schemas.microsoft.com/office/powerpoint/2010/main" val="1210609333"/>
              </p:ext>
            </p:extLst>
          </p:nvPr>
        </p:nvGraphicFramePr>
        <p:xfrm>
          <a:off x="1547156" y="603973"/>
          <a:ext cx="2255912" cy="579120"/>
        </p:xfrm>
        <a:graphic>
          <a:graphicData uri="http://schemas.openxmlformats.org/drawingml/2006/table">
            <a:tbl>
              <a:tblPr firstRow="1" bandRow="1">
                <a:tableStyleId>{5940675A-B579-460E-94D1-54222C63F5DA}</a:tableStyleId>
              </a:tblPr>
              <a:tblGrid>
                <a:gridCol w="2255912">
                  <a:extLst>
                    <a:ext uri="{9D8B030D-6E8A-4147-A177-3AD203B41FA5}">
                      <a16:colId xmlns:a16="http://schemas.microsoft.com/office/drawing/2014/main" val="20000"/>
                    </a:ext>
                  </a:extLst>
                </a:gridCol>
              </a:tblGrid>
              <a:tr h="370840">
                <a:tc>
                  <a:txBody>
                    <a:bodyPr/>
                    <a:lstStyle/>
                    <a:p>
                      <a:r>
                        <a:rPr lang="en-US" sz="800" b="0" dirty="0" smtClean="0"/>
                        <a:t>Warning</a:t>
                      </a:r>
                      <a:r>
                        <a:rPr lang="bg-BG" sz="800" b="0" dirty="0" smtClean="0"/>
                        <a:t>:</a:t>
                      </a:r>
                      <a:r>
                        <a:rPr lang="bg-BG" sz="800" b="0" baseline="0" dirty="0" smtClean="0"/>
                        <a:t> </a:t>
                      </a:r>
                      <a:r>
                        <a:rPr lang="en-US" sz="800" b="0" baseline="0" dirty="0" smtClean="0"/>
                        <a:t>Please</a:t>
                      </a:r>
                      <a:r>
                        <a:rPr lang="bg-BG" sz="800" b="0" baseline="0" dirty="0" smtClean="0"/>
                        <a:t>, </a:t>
                      </a:r>
                      <a:r>
                        <a:rPr lang="en-US" sz="800" b="0" baseline="0" dirty="0" smtClean="0"/>
                        <a:t>press the brake lever when stopping the stroller to avoid movement of the stroller</a:t>
                      </a:r>
                      <a:r>
                        <a:rPr lang="bg-BG" sz="800" b="0" baseline="0" dirty="0" smtClean="0"/>
                        <a:t>. </a:t>
                      </a:r>
                      <a:r>
                        <a:rPr lang="en-US" sz="800" b="0" baseline="0" dirty="0" smtClean="0"/>
                        <a:t>Push the stroller to check whether the locking mechanisms are in locked position</a:t>
                      </a:r>
                      <a:r>
                        <a:rPr lang="bg-BG" sz="800" b="0" baseline="0" dirty="0" smtClean="0"/>
                        <a:t>.</a:t>
                      </a:r>
                      <a:endParaRPr lang="bg-BG" sz="800" b="0" dirty="0"/>
                    </a:p>
                  </a:txBody>
                  <a:tcPr/>
                </a:tc>
                <a:extLst>
                  <a:ext uri="{0D108BD9-81ED-4DB2-BD59-A6C34878D82A}">
                    <a16:rowId xmlns:a16="http://schemas.microsoft.com/office/drawing/2014/main" val="10000"/>
                  </a:ext>
                </a:extLst>
              </a:tr>
            </a:tbl>
          </a:graphicData>
        </a:graphic>
      </p:graphicFrame>
      <p:pic>
        <p:nvPicPr>
          <p:cNvPr id="5" name="Picture 2" descr="C:\Users\user\Desktop\b_2-assembly\B2_8.jpg"/>
          <p:cNvPicPr>
            <a:picLocks noChangeAspect="1" noChangeArrowheads="1"/>
          </p:cNvPicPr>
          <p:nvPr/>
        </p:nvPicPr>
        <p:blipFill>
          <a:blip r:embed="rId3" cstate="print"/>
          <a:srcRect/>
          <a:stretch>
            <a:fillRect/>
          </a:stretch>
        </p:blipFill>
        <p:spPr bwMode="auto">
          <a:xfrm>
            <a:off x="252847" y="243934"/>
            <a:ext cx="1260000" cy="1076768"/>
          </a:xfrm>
          <a:prstGeom prst="rect">
            <a:avLst/>
          </a:prstGeom>
          <a:noFill/>
        </p:spPr>
      </p:pic>
      <p:pic>
        <p:nvPicPr>
          <p:cNvPr id="6" name="Picture 3" descr="C:\Users\user\Desktop\b_2-assembly\B2_9.jpg"/>
          <p:cNvPicPr>
            <a:picLocks noChangeAspect="1" noChangeArrowheads="1"/>
          </p:cNvPicPr>
          <p:nvPr/>
        </p:nvPicPr>
        <p:blipFill>
          <a:blip r:embed="rId4" cstate="print"/>
          <a:srcRect/>
          <a:stretch>
            <a:fillRect/>
          </a:stretch>
        </p:blipFill>
        <p:spPr bwMode="auto">
          <a:xfrm>
            <a:off x="467544" y="1556792"/>
            <a:ext cx="2880000" cy="1207421"/>
          </a:xfrm>
          <a:prstGeom prst="rect">
            <a:avLst/>
          </a:prstGeom>
          <a:noFill/>
        </p:spPr>
      </p:pic>
      <p:sp>
        <p:nvSpPr>
          <p:cNvPr id="7" name="TextBox 6"/>
          <p:cNvSpPr txBox="1"/>
          <p:nvPr/>
        </p:nvSpPr>
        <p:spPr>
          <a:xfrm>
            <a:off x="467544" y="1324633"/>
            <a:ext cx="1296144" cy="215444"/>
          </a:xfrm>
          <a:prstGeom prst="rect">
            <a:avLst/>
          </a:prstGeom>
          <a:noFill/>
        </p:spPr>
        <p:txBody>
          <a:bodyPr wrap="square" rtlCol="0">
            <a:spAutoFit/>
          </a:bodyPr>
          <a:lstStyle/>
          <a:p>
            <a:r>
              <a:rPr lang="en-US" sz="800" dirty="0" smtClean="0"/>
              <a:t>Removable front armrest</a:t>
            </a:r>
            <a:endParaRPr lang="bg-BG" sz="800" dirty="0"/>
          </a:p>
        </p:txBody>
      </p:sp>
      <p:sp>
        <p:nvSpPr>
          <p:cNvPr id="8" name="TextBox 7"/>
          <p:cNvSpPr txBox="1"/>
          <p:nvPr/>
        </p:nvSpPr>
        <p:spPr>
          <a:xfrm>
            <a:off x="2015208" y="1324633"/>
            <a:ext cx="1296144" cy="215444"/>
          </a:xfrm>
          <a:prstGeom prst="rect">
            <a:avLst/>
          </a:prstGeom>
          <a:noFill/>
        </p:spPr>
        <p:txBody>
          <a:bodyPr wrap="square" rtlCol="0">
            <a:spAutoFit/>
          </a:bodyPr>
          <a:lstStyle/>
          <a:p>
            <a:r>
              <a:rPr lang="en-US" sz="800" dirty="0" smtClean="0"/>
              <a:t>Adjustable footrest</a:t>
            </a:r>
            <a:endParaRPr lang="bg-BG" sz="800" dirty="0"/>
          </a:p>
        </p:txBody>
      </p:sp>
      <p:graphicFrame>
        <p:nvGraphicFramePr>
          <p:cNvPr id="9" name="Table 8"/>
          <p:cNvGraphicFramePr>
            <a:graphicFrameLocks noGrp="1"/>
          </p:cNvGraphicFramePr>
          <p:nvPr>
            <p:extLst>
              <p:ext uri="{D42A27DB-BD31-4B8C-83A1-F6EECF244321}">
                <p14:modId xmlns:p14="http://schemas.microsoft.com/office/powerpoint/2010/main" val="2213911801"/>
              </p:ext>
            </p:extLst>
          </p:nvPr>
        </p:nvGraphicFramePr>
        <p:xfrm>
          <a:off x="107504" y="2825421"/>
          <a:ext cx="3816424" cy="370840"/>
        </p:xfrm>
        <a:graphic>
          <a:graphicData uri="http://schemas.openxmlformats.org/drawingml/2006/table">
            <a:tbl>
              <a:tblPr firstRow="1" bandRow="1">
                <a:tableStyleId>{5940675A-B579-460E-94D1-54222C63F5DA}</a:tableStyleId>
              </a:tblPr>
              <a:tblGrid>
                <a:gridCol w="3816424">
                  <a:extLst>
                    <a:ext uri="{9D8B030D-6E8A-4147-A177-3AD203B41FA5}">
                      <a16:colId xmlns:a16="http://schemas.microsoft.com/office/drawing/2014/main" val="20000"/>
                    </a:ext>
                  </a:extLst>
                </a:gridCol>
              </a:tblGrid>
              <a:tr h="370840">
                <a:tc>
                  <a:txBody>
                    <a:bodyPr/>
                    <a:lstStyle/>
                    <a:p>
                      <a:r>
                        <a:rPr lang="en-US" sz="800" b="0" dirty="0" smtClean="0"/>
                        <a:t>Warning</a:t>
                      </a:r>
                      <a:r>
                        <a:rPr lang="bg-BG" sz="800" b="0" dirty="0" smtClean="0"/>
                        <a:t>:</a:t>
                      </a:r>
                      <a:r>
                        <a:rPr lang="bg-BG" sz="800" b="0" baseline="0" dirty="0" smtClean="0"/>
                        <a:t> </a:t>
                      </a:r>
                      <a:r>
                        <a:rPr lang="en-US" sz="800" b="0" baseline="0" dirty="0" smtClean="0"/>
                        <a:t>Please</a:t>
                      </a:r>
                      <a:r>
                        <a:rPr lang="bg-BG" sz="800" b="0" baseline="0" dirty="0" smtClean="0"/>
                        <a:t>, </a:t>
                      </a:r>
                      <a:r>
                        <a:rPr lang="en-US" sz="800" b="0" baseline="0" dirty="0" smtClean="0"/>
                        <a:t>pull the front armrest, in order to make sure that the installation is stable</a:t>
                      </a:r>
                      <a:r>
                        <a:rPr lang="bg-BG" sz="800" b="0" baseline="0" dirty="0" smtClean="0"/>
                        <a:t>.</a:t>
                      </a:r>
                      <a:endParaRPr lang="bg-BG" sz="800" b="0" dirty="0"/>
                    </a:p>
                  </a:txBody>
                  <a:tcPr/>
                </a:tc>
                <a:extLst>
                  <a:ext uri="{0D108BD9-81ED-4DB2-BD59-A6C34878D82A}">
                    <a16:rowId xmlns:a16="http://schemas.microsoft.com/office/drawing/2014/main" val="10000"/>
                  </a:ext>
                </a:extLst>
              </a:tr>
            </a:tbl>
          </a:graphicData>
        </a:graphic>
      </p:graphicFrame>
      <p:pic>
        <p:nvPicPr>
          <p:cNvPr id="10" name="Picture 4" descr="C:\Users\user\Desktop\b_2-assembly\b2_10.jpg"/>
          <p:cNvPicPr>
            <a:picLocks noChangeAspect="1" noChangeArrowheads="1"/>
          </p:cNvPicPr>
          <p:nvPr/>
        </p:nvPicPr>
        <p:blipFill>
          <a:blip r:embed="rId5" cstate="print"/>
          <a:srcRect/>
          <a:stretch>
            <a:fillRect/>
          </a:stretch>
        </p:blipFill>
        <p:spPr bwMode="auto">
          <a:xfrm>
            <a:off x="499548" y="3423571"/>
            <a:ext cx="3187700" cy="1212850"/>
          </a:xfrm>
          <a:prstGeom prst="rect">
            <a:avLst/>
          </a:prstGeom>
          <a:noFill/>
        </p:spPr>
      </p:pic>
      <p:sp>
        <p:nvSpPr>
          <p:cNvPr id="11" name="Rectangle 10"/>
          <p:cNvSpPr/>
          <p:nvPr/>
        </p:nvSpPr>
        <p:spPr>
          <a:xfrm>
            <a:off x="-36512" y="3196261"/>
            <a:ext cx="3960000" cy="253916"/>
          </a:xfrm>
          <a:prstGeom prst="rect">
            <a:avLst/>
          </a:prstGeom>
        </p:spPr>
        <p:txBody>
          <a:bodyPr>
            <a:spAutoFit/>
          </a:bodyPr>
          <a:lstStyle/>
          <a:p>
            <a:pPr algn="ctr"/>
            <a:r>
              <a:rPr lang="en-US" sz="1050" b="1" dirty="0" smtClean="0"/>
              <a:t>IV. THE STEPS TO FOLD THE BABY STROLLER</a:t>
            </a:r>
            <a:endParaRPr lang="ru-RU" sz="1050" b="1" dirty="0" smtClean="0"/>
          </a:p>
        </p:txBody>
      </p:sp>
      <p:sp>
        <p:nvSpPr>
          <p:cNvPr id="12" name="TextBox 11"/>
          <p:cNvSpPr txBox="1"/>
          <p:nvPr/>
        </p:nvSpPr>
        <p:spPr>
          <a:xfrm>
            <a:off x="432048" y="4657907"/>
            <a:ext cx="1835696" cy="338554"/>
          </a:xfrm>
          <a:prstGeom prst="rect">
            <a:avLst/>
          </a:prstGeom>
          <a:noFill/>
        </p:spPr>
        <p:txBody>
          <a:bodyPr wrap="square" rtlCol="0">
            <a:spAutoFit/>
          </a:bodyPr>
          <a:lstStyle/>
          <a:p>
            <a:r>
              <a:rPr lang="bg-BG" sz="800" dirty="0" smtClean="0"/>
              <a:t>(1) </a:t>
            </a:r>
            <a:r>
              <a:rPr lang="en-US" sz="800" dirty="0" smtClean="0"/>
              <a:t>Pull the hood adjustment to fold the canopy</a:t>
            </a:r>
            <a:r>
              <a:rPr lang="bg-BG" sz="800" dirty="0" smtClean="0"/>
              <a:t>.</a:t>
            </a:r>
            <a:endParaRPr lang="bg-BG" sz="800" dirty="0"/>
          </a:p>
        </p:txBody>
      </p:sp>
      <p:sp>
        <p:nvSpPr>
          <p:cNvPr id="13" name="TextBox 12"/>
          <p:cNvSpPr txBox="1"/>
          <p:nvPr/>
        </p:nvSpPr>
        <p:spPr>
          <a:xfrm>
            <a:off x="2339752" y="4657907"/>
            <a:ext cx="1224136" cy="215444"/>
          </a:xfrm>
          <a:prstGeom prst="rect">
            <a:avLst/>
          </a:prstGeom>
          <a:noFill/>
        </p:spPr>
        <p:txBody>
          <a:bodyPr wrap="square" rtlCol="0">
            <a:spAutoFit/>
          </a:bodyPr>
          <a:lstStyle/>
          <a:p>
            <a:r>
              <a:rPr lang="bg-BG" sz="800" dirty="0" smtClean="0"/>
              <a:t>(2) </a:t>
            </a:r>
            <a:r>
              <a:rPr lang="en-US" sz="800" dirty="0" smtClean="0"/>
              <a:t>Pull both safety locks</a:t>
            </a:r>
            <a:endParaRPr lang="bg-BG" sz="800" dirty="0" smtClean="0"/>
          </a:p>
        </p:txBody>
      </p:sp>
      <p:sp>
        <p:nvSpPr>
          <p:cNvPr id="21" name="TextBox 20"/>
          <p:cNvSpPr txBox="1"/>
          <p:nvPr/>
        </p:nvSpPr>
        <p:spPr>
          <a:xfrm>
            <a:off x="221214" y="6562644"/>
            <a:ext cx="360000" cy="180000"/>
          </a:xfrm>
          <a:prstGeom prst="roundRect">
            <a:avLst/>
          </a:prstGeom>
          <a:noFill/>
          <a:ln w="19050">
            <a:solidFill>
              <a:schemeClr val="tx1"/>
            </a:solidFill>
          </a:ln>
        </p:spPr>
        <p:txBody>
          <a:bodyPr wrap="square" rtlCol="0" anchor="ctr">
            <a:spAutoFit/>
          </a:bodyPr>
          <a:lstStyle/>
          <a:p>
            <a:pPr algn="ctr"/>
            <a:r>
              <a:rPr lang="en-US" sz="900" b="1" dirty="0">
                <a:cs typeface="Arial" pitchFamily="34" charset="0"/>
              </a:rPr>
              <a:t>9</a:t>
            </a:r>
            <a:endParaRPr lang="bg-BG" sz="900" b="1" dirty="0">
              <a:cs typeface="Arial" pitchFamily="34" charset="0"/>
            </a:endParaRPr>
          </a:p>
        </p:txBody>
      </p:sp>
      <p:sp>
        <p:nvSpPr>
          <p:cNvPr id="38" name="Rounded Rectangle 37"/>
          <p:cNvSpPr/>
          <p:nvPr/>
        </p:nvSpPr>
        <p:spPr>
          <a:xfrm>
            <a:off x="7321439" y="4871124"/>
            <a:ext cx="428628" cy="2143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9" name="Rectangle 38"/>
          <p:cNvSpPr/>
          <p:nvPr/>
        </p:nvSpPr>
        <p:spPr>
          <a:xfrm>
            <a:off x="4860032" y="-24199"/>
            <a:ext cx="4104456" cy="2185214"/>
          </a:xfrm>
          <a:prstGeom prst="rect">
            <a:avLst/>
          </a:prstGeom>
        </p:spPr>
        <p:txBody>
          <a:bodyPr wrap="square">
            <a:spAutoFit/>
          </a:bodyPr>
          <a:lstStyle/>
          <a:p>
            <a:r>
              <a:rPr lang="ru-RU" sz="800" dirty="0"/>
              <a:t>15. Никогда не помещайте подушку или матрас толщиной более чем 25 мм в коляску. </a:t>
            </a:r>
          </a:p>
          <a:p>
            <a:r>
              <a:rPr lang="ru-RU" sz="800" dirty="0"/>
              <a:t>16. Всегда прикрепляйте ремень между ножками к поясу через пояс, для максимальной защиты и безопасности! Всегда следите за тем, чтобы ремни были помещены перед использованием коляски. </a:t>
            </a:r>
            <a:br>
              <a:rPr lang="ru-RU" sz="800" dirty="0"/>
            </a:br>
            <a:r>
              <a:rPr lang="ru-RU" sz="800" dirty="0"/>
              <a:t>17. Наклонное положение лучше всего подходит для новорождённых.</a:t>
            </a:r>
          </a:p>
          <a:p>
            <a:r>
              <a:rPr lang="ru-RU" sz="800" dirty="0"/>
              <a:t>18. Не складывайте коляску и не настраивайте положение спинки, пока ребёнок в ней! </a:t>
            </a:r>
          </a:p>
          <a:p>
            <a:r>
              <a:rPr lang="ru-RU" sz="800" dirty="0"/>
              <a:t>19. ПРЕДУПРЕЖДЕНИЕ: Используйте ремни безопасности, когда ребёнок начинает сидеть самостоятельно. </a:t>
            </a:r>
          </a:p>
          <a:p>
            <a:r>
              <a:rPr lang="ru-RU" sz="800" dirty="0"/>
              <a:t>20. ВСЕГДА ставьте коляску на тормоз до тех пор, пока вы не держите коляску, или отпускаете её, даже на некоторое время. </a:t>
            </a:r>
          </a:p>
          <a:p>
            <a:r>
              <a:rPr lang="ru-RU" sz="800" dirty="0"/>
              <a:t>21. Когда корзина установлена на коляске, пожалуйста, не раскладывайте складной механизм. </a:t>
            </a:r>
          </a:p>
          <a:p>
            <a:r>
              <a:rPr lang="ru-RU" sz="800" dirty="0"/>
              <a:t>22. Не используйте коляску на лестнице или бордюрах. Это может повлиять на прочность конструкции и сборки. </a:t>
            </a:r>
          </a:p>
          <a:p>
            <a:r>
              <a:rPr lang="ru-RU" sz="800" dirty="0"/>
              <a:t>23. ВНИМАНИЕ: Перед использованием убедитесь, что крепления прогулочного блока к детской коляске, сиденья или детского автокресла должным образом зафиксированы.</a:t>
            </a:r>
          </a:p>
          <a:p>
            <a:endParaRPr lang="ru-RU" sz="800" dirty="0"/>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1085" y="4776782"/>
            <a:ext cx="2772000" cy="1292330"/>
          </a:xfrm>
          <a:prstGeom prst="rect">
            <a:avLst/>
          </a:prstGeom>
        </p:spPr>
      </p:pic>
      <p:pic>
        <p:nvPicPr>
          <p:cNvPr id="4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8420" y="2027573"/>
            <a:ext cx="3960000" cy="2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8615338" y="6524950"/>
            <a:ext cx="360000" cy="180000"/>
          </a:xfrm>
          <a:prstGeom prst="roundRect">
            <a:avLst/>
          </a:prstGeom>
          <a:noFill/>
          <a:ln w="19050">
            <a:solidFill>
              <a:schemeClr val="tx1"/>
            </a:solidFill>
          </a:ln>
        </p:spPr>
        <p:txBody>
          <a:bodyPr wrap="square" rtlCol="0" anchor="ctr">
            <a:spAutoFit/>
          </a:bodyPr>
          <a:lstStyle/>
          <a:p>
            <a:pPr algn="ctr"/>
            <a:r>
              <a:rPr lang="en-US" sz="900" b="1" dirty="0" smtClean="0">
                <a:cs typeface="Arial" pitchFamily="34" charset="0"/>
              </a:rPr>
              <a:t>30</a:t>
            </a:r>
            <a:endParaRPr lang="bg-BG" sz="900" b="1" dirty="0">
              <a:cs typeface="Arial" pitchFamily="34" charset="0"/>
            </a:endParaRPr>
          </a:p>
        </p:txBody>
      </p:sp>
      <p:sp>
        <p:nvSpPr>
          <p:cNvPr id="43" name="Rectangle 42"/>
          <p:cNvSpPr/>
          <p:nvPr/>
        </p:nvSpPr>
        <p:spPr>
          <a:xfrm>
            <a:off x="4932260" y="4519225"/>
            <a:ext cx="3960000" cy="253916"/>
          </a:xfrm>
          <a:prstGeom prst="rect">
            <a:avLst/>
          </a:prstGeom>
        </p:spPr>
        <p:txBody>
          <a:bodyPr>
            <a:spAutoFit/>
          </a:bodyPr>
          <a:lstStyle/>
          <a:p>
            <a:pPr algn="ctr"/>
            <a:r>
              <a:rPr lang="ru-RU" sz="1050" b="1" dirty="0"/>
              <a:t>III. ИНСТРУКЦИИ ПО МОНТАЖУ И ЭКСПЛУАТАЦИИ КОЛЯСКИ</a:t>
            </a:r>
          </a:p>
        </p:txBody>
      </p:sp>
      <p:sp>
        <p:nvSpPr>
          <p:cNvPr id="44" name="Rectangle 43"/>
          <p:cNvSpPr/>
          <p:nvPr/>
        </p:nvSpPr>
        <p:spPr>
          <a:xfrm>
            <a:off x="5076057" y="6086235"/>
            <a:ext cx="3384374" cy="584775"/>
          </a:xfrm>
          <a:prstGeom prst="rect">
            <a:avLst/>
          </a:prstGeom>
        </p:spPr>
        <p:txBody>
          <a:bodyPr wrap="square">
            <a:spAutoFit/>
          </a:bodyPr>
          <a:lstStyle/>
          <a:p>
            <a:pPr algn="just"/>
            <a:r>
              <a:rPr lang="ru-RU" sz="800" dirty="0"/>
              <a:t>Одной рукой возьмитесь за ручку, другой прижмите сиденье, а затем крепко потяните в обе стороны. Нажмите на оба замка безопасности, пока коляска полностью не разложится и соединительные части не заблокируются.</a:t>
            </a:r>
          </a:p>
        </p:txBody>
      </p:sp>
      <p:pic>
        <p:nvPicPr>
          <p:cNvPr id="45" name="Picture 2" descr="C:\Users\user\Desktop\b2_2.jpg"/>
          <p:cNvPicPr>
            <a:picLocks noChangeAspect="1" noChangeArrowheads="1"/>
          </p:cNvPicPr>
          <p:nvPr/>
        </p:nvPicPr>
        <p:blipFill>
          <a:blip r:embed="rId8" cstate="print"/>
          <a:srcRect/>
          <a:stretch>
            <a:fillRect/>
          </a:stretch>
        </p:blipFill>
        <p:spPr bwMode="auto">
          <a:xfrm>
            <a:off x="5004048" y="2251673"/>
            <a:ext cx="2160000" cy="2166125"/>
          </a:xfrm>
          <a:prstGeom prst="rect">
            <a:avLst/>
          </a:prstGeom>
          <a:noFill/>
        </p:spPr>
      </p:pic>
      <p:sp>
        <p:nvSpPr>
          <p:cNvPr id="46" name="Rectangle 45"/>
          <p:cNvSpPr/>
          <p:nvPr/>
        </p:nvSpPr>
        <p:spPr>
          <a:xfrm>
            <a:off x="6948264" y="2370858"/>
            <a:ext cx="561372" cy="276999"/>
          </a:xfrm>
          <a:prstGeom prst="rect">
            <a:avLst/>
          </a:prstGeom>
        </p:spPr>
        <p:txBody>
          <a:bodyPr wrap="none">
            <a:spAutoFit/>
          </a:bodyPr>
          <a:lstStyle/>
          <a:p>
            <a:r>
              <a:rPr lang="ru-RU" sz="1200" dirty="0"/>
              <a:t>Ручки</a:t>
            </a:r>
          </a:p>
        </p:txBody>
      </p:sp>
      <p:sp>
        <p:nvSpPr>
          <p:cNvPr id="47" name="Rectangle 46"/>
          <p:cNvSpPr/>
          <p:nvPr/>
        </p:nvSpPr>
        <p:spPr>
          <a:xfrm>
            <a:off x="6955800" y="3539290"/>
            <a:ext cx="4572000" cy="553998"/>
          </a:xfrm>
          <a:prstGeom prst="rect">
            <a:avLst/>
          </a:prstGeom>
        </p:spPr>
        <p:txBody>
          <a:bodyPr>
            <a:spAutoFit/>
          </a:bodyPr>
          <a:lstStyle/>
          <a:p>
            <a:endParaRPr lang="bg-BG" dirty="0"/>
          </a:p>
          <a:p>
            <a:r>
              <a:rPr lang="bg-BG" sz="1200" dirty="0" smtClean="0"/>
              <a:t>Ремень </a:t>
            </a:r>
            <a:r>
              <a:rPr lang="bg-BG" sz="1200" dirty="0"/>
              <a:t>безопасности</a:t>
            </a:r>
          </a:p>
        </p:txBody>
      </p:sp>
      <p:sp>
        <p:nvSpPr>
          <p:cNvPr id="48" name="Rectangle 47"/>
          <p:cNvSpPr/>
          <p:nvPr/>
        </p:nvSpPr>
        <p:spPr>
          <a:xfrm>
            <a:off x="6971246" y="3332554"/>
            <a:ext cx="2102923" cy="276999"/>
          </a:xfrm>
          <a:prstGeom prst="rect">
            <a:avLst/>
          </a:prstGeom>
        </p:spPr>
        <p:txBody>
          <a:bodyPr wrap="square">
            <a:spAutoFit/>
          </a:bodyPr>
          <a:lstStyle/>
          <a:p>
            <a:r>
              <a:rPr lang="ru-RU" sz="1200" dirty="0" smtClean="0"/>
              <a:t>Подножка </a:t>
            </a:r>
            <a:r>
              <a:rPr lang="bg-BG" sz="1200" dirty="0" smtClean="0"/>
              <a:t> для </a:t>
            </a:r>
            <a:r>
              <a:rPr lang="bg-BG" sz="1200" dirty="0"/>
              <a:t>ног</a:t>
            </a:r>
            <a:endParaRPr lang="ru-RU" sz="1200" dirty="0"/>
          </a:p>
        </p:txBody>
      </p:sp>
      <p:sp>
        <p:nvSpPr>
          <p:cNvPr id="49" name="Rectangle 48"/>
          <p:cNvSpPr/>
          <p:nvPr/>
        </p:nvSpPr>
        <p:spPr>
          <a:xfrm>
            <a:off x="6948264" y="2615850"/>
            <a:ext cx="807657" cy="276999"/>
          </a:xfrm>
          <a:prstGeom prst="rect">
            <a:avLst/>
          </a:prstGeom>
        </p:spPr>
        <p:txBody>
          <a:bodyPr wrap="none">
            <a:spAutoFit/>
          </a:bodyPr>
          <a:lstStyle/>
          <a:p>
            <a:r>
              <a:rPr lang="ru-RU" sz="1200" dirty="0"/>
              <a:t>Капюшон</a:t>
            </a:r>
          </a:p>
        </p:txBody>
      </p:sp>
      <p:sp>
        <p:nvSpPr>
          <p:cNvPr id="50" name="Rectangle 49"/>
          <p:cNvSpPr/>
          <p:nvPr/>
        </p:nvSpPr>
        <p:spPr>
          <a:xfrm>
            <a:off x="6947173" y="2819278"/>
            <a:ext cx="4572000" cy="738664"/>
          </a:xfrm>
          <a:prstGeom prst="rect">
            <a:avLst/>
          </a:prstGeom>
        </p:spPr>
        <p:txBody>
          <a:bodyPr>
            <a:spAutoFit/>
          </a:bodyPr>
          <a:lstStyle/>
          <a:p>
            <a:r>
              <a:rPr lang="bg-BG" dirty="0"/>
              <a:t/>
            </a:r>
            <a:br>
              <a:rPr lang="bg-BG" dirty="0"/>
            </a:br>
            <a:r>
              <a:rPr lang="bg-BG" sz="1200" dirty="0" smtClean="0">
                <a:solidFill>
                  <a:srgbClr val="222222"/>
                </a:solidFill>
              </a:rPr>
              <a:t>Передний ручная </a:t>
            </a:r>
            <a:r>
              <a:rPr lang="ru-RU" sz="1200" dirty="0" smtClean="0"/>
              <a:t>подножка</a:t>
            </a:r>
            <a:endParaRPr lang="ru-RU" sz="1200" dirty="0"/>
          </a:p>
          <a:p>
            <a:endParaRPr lang="bg-BG" sz="1200" dirty="0"/>
          </a:p>
        </p:txBody>
      </p:sp>
      <p:sp>
        <p:nvSpPr>
          <p:cNvPr id="51" name="Rectangle 50"/>
          <p:cNvSpPr/>
          <p:nvPr/>
        </p:nvSpPr>
        <p:spPr>
          <a:xfrm>
            <a:off x="6968973" y="3278948"/>
            <a:ext cx="4572000" cy="553998"/>
          </a:xfrm>
          <a:prstGeom prst="rect">
            <a:avLst/>
          </a:prstGeom>
        </p:spPr>
        <p:txBody>
          <a:bodyPr>
            <a:spAutoFit/>
          </a:bodyPr>
          <a:lstStyle/>
          <a:p>
            <a:endParaRPr lang="bg-BG" dirty="0"/>
          </a:p>
          <a:p>
            <a:r>
              <a:rPr lang="bg-BG" sz="1200" dirty="0" smtClean="0"/>
              <a:t>Подушка</a:t>
            </a:r>
            <a:endParaRPr lang="bg-BG" sz="1200" dirty="0"/>
          </a:p>
        </p:txBody>
      </p:sp>
      <p:sp>
        <p:nvSpPr>
          <p:cNvPr id="52" name="Rectangle 51"/>
          <p:cNvSpPr/>
          <p:nvPr/>
        </p:nvSpPr>
        <p:spPr>
          <a:xfrm>
            <a:off x="6956714" y="2574286"/>
            <a:ext cx="1715624" cy="738664"/>
          </a:xfrm>
          <a:prstGeom prst="rect">
            <a:avLst/>
          </a:prstGeom>
        </p:spPr>
        <p:txBody>
          <a:bodyPr wrap="square">
            <a:spAutoFit/>
          </a:bodyPr>
          <a:lstStyle/>
          <a:p>
            <a:endParaRPr lang="bg-BG" dirty="0"/>
          </a:p>
          <a:p>
            <a:r>
              <a:rPr lang="bg-BG" sz="1200" dirty="0" smtClean="0"/>
              <a:t>Кнопка для </a:t>
            </a:r>
            <a:r>
              <a:rPr lang="ru-RU" sz="1200" dirty="0" smtClean="0"/>
              <a:t>капюшон</a:t>
            </a:r>
            <a:endParaRPr lang="ru-RU" sz="1200" dirty="0"/>
          </a:p>
          <a:p>
            <a:endParaRPr lang="bg-BG" sz="1200" dirty="0"/>
          </a:p>
        </p:txBody>
      </p:sp>
    </p:spTree>
    <p:extLst>
      <p:ext uri="{BB962C8B-B14F-4D97-AF65-F5344CB8AC3E}">
        <p14:creationId xmlns:p14="http://schemas.microsoft.com/office/powerpoint/2010/main" val="1329451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11474</Words>
  <Application>Microsoft Office PowerPoint</Application>
  <PresentationFormat>On-screen Show (4:3)</PresentationFormat>
  <Paragraphs>646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Win10</cp:lastModifiedBy>
  <cp:revision>122</cp:revision>
  <dcterms:created xsi:type="dcterms:W3CDTF">2016-12-22T09:57:53Z</dcterms:created>
  <dcterms:modified xsi:type="dcterms:W3CDTF">2020-08-12T09:56:20Z</dcterms:modified>
</cp:coreProperties>
</file>