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6" r:id="rId3"/>
    <p:sldId id="277" r:id="rId4"/>
    <p:sldId id="275" r:id="rId5"/>
    <p:sldId id="272" r:id="rId6"/>
    <p:sldId id="273" r:id="rId7"/>
    <p:sldId id="274" r:id="rId8"/>
    <p:sldId id="262" r:id="rId9"/>
    <p:sldId id="261" r:id="rId10"/>
    <p:sldId id="271" r:id="rId11"/>
    <p:sldId id="258" r:id="rId12"/>
    <p:sldId id="259" r:id="rId13"/>
    <p:sldId id="260" r:id="rId14"/>
    <p:sldId id="263" r:id="rId15"/>
    <p:sldId id="265" r:id="rId16"/>
    <p:sldId id="266" r:id="rId17"/>
    <p:sldId id="278" r:id="rId18"/>
    <p:sldId id="279" r:id="rId19"/>
    <p:sldId id="280" r:id="rId20"/>
    <p:sldId id="281" r:id="rId21"/>
    <p:sldId id="282" r:id="rId22"/>
    <p:sldId id="283" r:id="rId23"/>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55" autoAdjust="0"/>
    <p:restoredTop sz="97796" autoAdjust="0"/>
  </p:normalViewPr>
  <p:slideViewPr>
    <p:cSldViewPr>
      <p:cViewPr varScale="1">
        <p:scale>
          <a:sx n="111" d="100"/>
          <a:sy n="111" d="100"/>
        </p:scale>
        <p:origin x="122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6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CC1F6-67D9-43D1-96BB-98ABFDCBA08D}" type="datetimeFigureOut">
              <a:rPr lang="bg-BG" smtClean="0"/>
              <a:pPr/>
              <a:t>23-04-2020</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42FB0-1BB6-40F8-B88B-5454D3CE9D7F}" type="slidenum">
              <a:rPr lang="bg-BG" smtClean="0"/>
              <a:pPr/>
              <a:t>‹#›</a:t>
            </a:fld>
            <a:endParaRPr lang="bg-BG"/>
          </a:p>
        </p:txBody>
      </p:sp>
    </p:spTree>
    <p:extLst>
      <p:ext uri="{BB962C8B-B14F-4D97-AF65-F5344CB8AC3E}">
        <p14:creationId xmlns:p14="http://schemas.microsoft.com/office/powerpoint/2010/main" val="4043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1EC58-76B2-42AB-8039-3B8D55F9C6B1}" type="slidenum">
              <a:rPr lang="bg-BG" smtClean="0"/>
              <a:pPr/>
              <a:t>‹#›</a:t>
            </a:fld>
            <a:endParaRPr lang="bg-BG"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1.png"/><Relationship Id="rId18"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0.png"/><Relationship Id="rId17" Type="http://schemas.openxmlformats.org/officeDocument/2006/relationships/image" Target="../media/image27.png"/><Relationship Id="rId2" Type="http://schemas.openxmlformats.org/officeDocument/2006/relationships/image" Target="../media/image16.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9.png"/><Relationship Id="rId5" Type="http://schemas.openxmlformats.org/officeDocument/2006/relationships/image" Target="../media/image19.png"/><Relationship Id="rId15" Type="http://schemas.openxmlformats.org/officeDocument/2006/relationships/image" Target="../media/image25.png"/><Relationship Id="rId10" Type="http://schemas.openxmlformats.org/officeDocument/2006/relationships/image" Target="../media/image24.png"/><Relationship Id="rId19"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17.png"/><Relationship Id="rId17" Type="http://schemas.openxmlformats.org/officeDocument/2006/relationships/image" Target="../media/image21.png"/><Relationship Id="rId2" Type="http://schemas.openxmlformats.org/officeDocument/2006/relationships/image" Target="../media/image25.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2.png"/><Relationship Id="rId5" Type="http://schemas.openxmlformats.org/officeDocument/2006/relationships/image" Target="../media/image28.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10.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7.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8.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7.png"/><Relationship Id="rId9" Type="http://schemas.openxmlformats.org/officeDocument/2006/relationships/image" Target="../media/image20.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6.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12.png"/><Relationship Id="rId17" Type="http://schemas.openxmlformats.org/officeDocument/2006/relationships/image" Target="../media/image23.png"/><Relationship Id="rId2" Type="http://schemas.openxmlformats.org/officeDocument/2006/relationships/image" Target="../media/image24.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1.png"/><Relationship Id="rId5" Type="http://schemas.openxmlformats.org/officeDocument/2006/relationships/image" Target="../media/image27.pn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26.png"/><Relationship Id="rId9" Type="http://schemas.openxmlformats.org/officeDocument/2006/relationships/image" Target="../media/image9.png"/><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34.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20.png"/><Relationship Id="rId2" Type="http://schemas.openxmlformats.org/officeDocument/2006/relationships/image" Target="../media/image24.png"/><Relationship Id="rId16"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9.png"/><Relationship Id="rId5" Type="http://schemas.openxmlformats.org/officeDocument/2006/relationships/image" Target="../media/image27.png"/><Relationship Id="rId15" Type="http://schemas.openxmlformats.org/officeDocument/2006/relationships/image" Target="../media/image23.png"/><Relationship Id="rId10" Type="http://schemas.openxmlformats.org/officeDocument/2006/relationships/image" Target="../media/image17.png"/><Relationship Id="rId4" Type="http://schemas.openxmlformats.org/officeDocument/2006/relationships/image" Target="../media/image26.png"/><Relationship Id="rId9" Type="http://schemas.openxmlformats.org/officeDocument/2006/relationships/image" Target="../media/image16.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38312" y="2017191"/>
            <a:ext cx="2461100" cy="3024336"/>
          </a:xfrm>
          <a:prstGeom prst="rect">
            <a:avLst/>
          </a:prstGeom>
        </p:spPr>
      </p:pic>
      <p:pic>
        <p:nvPicPr>
          <p:cNvPr id="1026" name="Picture 2" descr="C:\Users\user\Desktop\black moni version_2015.jpg"/>
          <p:cNvPicPr>
            <a:picLocks noChangeAspect="1" noChangeArrowheads="1"/>
          </p:cNvPicPr>
          <p:nvPr/>
        </p:nvPicPr>
        <p:blipFill>
          <a:blip r:embed="rId3" cstate="print"/>
          <a:srcRect/>
          <a:stretch>
            <a:fillRect/>
          </a:stretch>
        </p:blipFill>
        <p:spPr bwMode="auto">
          <a:xfrm>
            <a:off x="8215338" y="64670"/>
            <a:ext cx="864000" cy="864000"/>
          </a:xfrm>
          <a:prstGeom prst="rect">
            <a:avLst/>
          </a:prstGeom>
          <a:noFill/>
        </p:spPr>
      </p:pic>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bg-BG"/>
          </a:p>
        </p:txBody>
      </p:sp>
      <p:sp>
        <p:nvSpPr>
          <p:cNvPr id="13315" name="Rectangle 3"/>
          <p:cNvSpPr>
            <a:spLocks noChangeArrowheads="1"/>
          </p:cNvSpPr>
          <p:nvPr/>
        </p:nvSpPr>
        <p:spPr bwMode="auto">
          <a:xfrm>
            <a:off x="4783153" y="-53604"/>
            <a:ext cx="367240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5972175" algn="r"/>
              </a:tabLst>
            </a:pPr>
            <a:r>
              <a:rPr kumimoji="0" lang="bg-BG" sz="1000" b="1" i="0" u="none" strike="noStrike" cap="none" normalizeH="0" baseline="0" dirty="0" smtClean="0">
                <a:ln>
                  <a:noFill/>
                </a:ln>
                <a:solidFill>
                  <a:schemeClr val="tx1"/>
                </a:solidFill>
                <a:effectLst/>
                <a:ea typeface="Calibri" pitchFamily="34" charset="0"/>
                <a:cs typeface="Arial" pitchFamily="34" charset="0"/>
              </a:rPr>
              <a:t>Инструкции за употреба на детска</a:t>
            </a:r>
            <a:endParaRPr kumimoji="0" lang="en-US" sz="1000" b="1" i="0" u="none" strike="noStrike" cap="none" normalizeH="0" baseline="0" dirty="0" smtClean="0">
              <a:ln>
                <a:noFill/>
              </a:ln>
              <a:solidFill>
                <a:schemeClr val="tx1"/>
              </a:solidFill>
              <a:effectLst/>
              <a:ea typeface="Calibri" pitchFamily="34" charset="0"/>
              <a:cs typeface="Arial" pitchFamily="34" charset="0"/>
            </a:endParaRPr>
          </a:p>
          <a:p>
            <a:pPr lvl="0" algn="ctr" fontAlgn="base">
              <a:spcBef>
                <a:spcPct val="0"/>
              </a:spcBef>
              <a:spcAft>
                <a:spcPct val="0"/>
              </a:spcAft>
              <a:tabLst>
                <a:tab pos="685800" algn="l"/>
                <a:tab pos="5972175" algn="r"/>
              </a:tabLst>
            </a:pPr>
            <a:r>
              <a:rPr kumimoji="0" lang="bg-BG" sz="1000" b="1" i="0" u="none" strike="noStrike" cap="none" normalizeH="0" baseline="0" dirty="0" smtClean="0">
                <a:ln>
                  <a:noFill/>
                </a:ln>
                <a:solidFill>
                  <a:schemeClr val="tx1"/>
                </a:solidFill>
                <a:effectLst/>
                <a:ea typeface="Calibri" pitchFamily="34" charset="0"/>
                <a:cs typeface="Arial" pitchFamily="34" charset="0"/>
              </a:rPr>
              <a:t>Количка</a:t>
            </a:r>
            <a:r>
              <a:rPr kumimoji="0" lang="en-US" sz="1000" b="1" i="0" u="none" strike="noStrike" cap="none" normalizeH="0" baseline="0" dirty="0" smtClean="0">
                <a:ln>
                  <a:noFill/>
                </a:ln>
                <a:solidFill>
                  <a:schemeClr val="tx1"/>
                </a:solidFill>
                <a:effectLst/>
                <a:ea typeface="Calibri" pitchFamily="34" charset="0"/>
                <a:cs typeface="Arial" pitchFamily="34" charset="0"/>
              </a:rPr>
              <a:t> Gigi </a:t>
            </a:r>
            <a:r>
              <a:rPr kumimoji="0" lang="bg-BG" sz="1000" b="1" i="0" u="none" strike="noStrike" cap="none" normalizeH="0" baseline="0" dirty="0" smtClean="0">
                <a:ln>
                  <a:noFill/>
                </a:ln>
                <a:solidFill>
                  <a:schemeClr val="tx1"/>
                </a:solidFill>
                <a:effectLst/>
                <a:ea typeface="Calibri" pitchFamily="34" charset="0"/>
                <a:cs typeface="Arial" pitchFamily="34" charset="0"/>
              </a:rPr>
              <a:t>артикулен номер</a:t>
            </a:r>
            <a:r>
              <a:rPr kumimoji="0" lang="en-US" sz="1000" b="1" i="0" u="none" strike="noStrike" cap="none" normalizeH="0" baseline="0" dirty="0" smtClean="0">
                <a:ln>
                  <a:noFill/>
                </a:ln>
                <a:solidFill>
                  <a:schemeClr val="tx1"/>
                </a:solidFill>
                <a:effectLst/>
                <a:ea typeface="Calibri" pitchFamily="34" charset="0"/>
                <a:cs typeface="Arial" pitchFamily="34" charset="0"/>
              </a:rPr>
              <a:t> </a:t>
            </a:r>
            <a:r>
              <a:rPr lang="en-US" sz="1000" b="1" dirty="0">
                <a:ea typeface="Calibri" pitchFamily="34" charset="0"/>
                <a:cs typeface="Arial" pitchFamily="34" charset="0"/>
              </a:rPr>
              <a:t>Q</a:t>
            </a:r>
            <a:r>
              <a:rPr kumimoji="0" lang="en-US" sz="1000" b="1" i="0" u="none" strike="noStrike" cap="none" normalizeH="0" baseline="0" dirty="0" smtClean="0">
                <a:ln>
                  <a:noFill/>
                </a:ln>
                <a:solidFill>
                  <a:schemeClr val="tx1"/>
                </a:solidFill>
                <a:effectLst/>
                <a:ea typeface="Calibri" pitchFamily="34" charset="0"/>
                <a:cs typeface="Arial" pitchFamily="34" charset="0"/>
              </a:rPr>
              <a:t>5</a:t>
            </a:r>
            <a:endParaRPr kumimoji="0" lang="bg-BG" sz="1000" b="1" i="0" u="none" strike="noStrike" cap="none" normalizeH="0" baseline="0" dirty="0" smtClean="0">
              <a:ln>
                <a:noFill/>
              </a:ln>
              <a:solidFill>
                <a:schemeClr val="tx1"/>
              </a:solidFill>
              <a:effectLst/>
              <a:cs typeface="Arial" pitchFamily="34" charset="0"/>
            </a:endParaRPr>
          </a:p>
          <a:p>
            <a:pPr lvl="0" algn="ctr" eaLnBrk="0" fontAlgn="base" hangingPunct="0">
              <a:spcBef>
                <a:spcPct val="0"/>
              </a:spcBef>
              <a:spcAft>
                <a:spcPct val="0"/>
              </a:spcAft>
              <a:tabLst>
                <a:tab pos="685800" algn="l"/>
                <a:tab pos="5972175" algn="r"/>
              </a:tabLst>
            </a:pPr>
            <a:r>
              <a:rPr kumimoji="0" lang="en-US" sz="1000" b="1" i="0" u="none" strike="noStrike" cap="none" normalizeH="0" baseline="0" dirty="0" smtClean="0">
                <a:ln>
                  <a:noFill/>
                </a:ln>
                <a:solidFill>
                  <a:schemeClr val="tx1"/>
                </a:solidFill>
                <a:effectLst/>
                <a:ea typeface="Calibri" pitchFamily="34" charset="0"/>
                <a:cs typeface="Arial" pitchFamily="34" charset="0"/>
              </a:rPr>
              <a:t>Instruction manual for baby stroller </a:t>
            </a:r>
            <a:r>
              <a:rPr lang="en-US" sz="1000" b="1" dirty="0">
                <a:ea typeface="Calibri" pitchFamily="34" charset="0"/>
                <a:cs typeface="Arial" pitchFamily="34" charset="0"/>
              </a:rPr>
              <a:t>G</a:t>
            </a:r>
            <a:r>
              <a:rPr lang="en-US" sz="1000" b="1" dirty="0" smtClean="0">
                <a:ea typeface="Calibri" pitchFamily="34" charset="0"/>
                <a:cs typeface="Arial" pitchFamily="34" charset="0"/>
              </a:rPr>
              <a:t>igi</a:t>
            </a:r>
            <a:r>
              <a:rPr kumimoji="0" lang="en-US" sz="1000" b="1" i="0" u="none" strike="noStrike" cap="none" normalizeH="0" dirty="0" smtClean="0">
                <a:ln>
                  <a:noFill/>
                </a:ln>
                <a:solidFill>
                  <a:schemeClr val="tx1"/>
                </a:solidFill>
                <a:effectLst/>
                <a:ea typeface="Calibri" pitchFamily="34" charset="0"/>
                <a:cs typeface="Arial" pitchFamily="34" charset="0"/>
              </a:rPr>
              <a:t> item no. Q5</a:t>
            </a:r>
          </a:p>
          <a:p>
            <a:pPr lvl="0" algn="ctr" eaLnBrk="0" fontAlgn="base" hangingPunct="0">
              <a:spcBef>
                <a:spcPct val="0"/>
              </a:spcBef>
              <a:spcAft>
                <a:spcPct val="0"/>
              </a:spcAft>
              <a:tabLst>
                <a:tab pos="685800" algn="l"/>
                <a:tab pos="5972175" algn="r"/>
              </a:tabLst>
            </a:pPr>
            <a:r>
              <a:rPr lang="el-GR" sz="1000" b="1" dirty="0" smtClean="0">
                <a:cs typeface="Arial" pitchFamily="34" charset="0"/>
              </a:rPr>
              <a:t>Οδηγια χρησεως παιδικου καροτσιου </a:t>
            </a:r>
            <a:r>
              <a:rPr lang="en-US" sz="1000" b="1" dirty="0" smtClean="0">
                <a:ea typeface="Calibri" pitchFamily="34" charset="0"/>
                <a:cs typeface="Arial" pitchFamily="34" charset="0"/>
              </a:rPr>
              <a:t>Gigi     </a:t>
            </a:r>
            <a:r>
              <a:rPr lang="el-GR" sz="1000" b="1" dirty="0" smtClean="0">
                <a:cs typeface="Arial" pitchFamily="34" charset="0"/>
              </a:rPr>
              <a:t>αριθμος ειδουσ: </a:t>
            </a:r>
            <a:r>
              <a:rPr lang="en-US" sz="1000" b="1" dirty="0">
                <a:ea typeface="Calibri" pitchFamily="34" charset="0"/>
                <a:cs typeface="Arial" pitchFamily="34" charset="0"/>
              </a:rPr>
              <a:t>Q</a:t>
            </a:r>
            <a:r>
              <a:rPr lang="en-US" sz="1000" b="1" dirty="0" smtClean="0">
                <a:cs typeface="Arial" pitchFamily="34" charset="0"/>
              </a:rPr>
              <a:t>5</a:t>
            </a:r>
          </a:p>
          <a:p>
            <a:pPr algn="ctr"/>
            <a:r>
              <a:rPr lang="ro-RO" sz="1000" b="1" dirty="0" smtClean="0"/>
              <a:t>Instrucțiuni de utilizare cărucior pentru copii  </a:t>
            </a:r>
            <a:endParaRPr lang="bg-BG" sz="1000" b="1" dirty="0" smtClean="0"/>
          </a:p>
          <a:p>
            <a:pPr algn="ctr"/>
            <a:r>
              <a:rPr lang="en-US" sz="1000" b="1" dirty="0" smtClean="0">
                <a:ea typeface="Calibri" pitchFamily="34" charset="0"/>
                <a:cs typeface="Arial" pitchFamily="34" charset="0"/>
              </a:rPr>
              <a:t>Gigi</a:t>
            </a:r>
            <a:r>
              <a:rPr lang="en-US" sz="1000" b="1" dirty="0" smtClean="0"/>
              <a:t> </a:t>
            </a:r>
            <a:r>
              <a:rPr lang="ro-RO" sz="1000" b="1" dirty="0" smtClean="0"/>
              <a:t>număr articol  </a:t>
            </a:r>
            <a:r>
              <a:rPr lang="en-US" sz="1000" b="1" dirty="0">
                <a:ea typeface="Calibri" pitchFamily="34" charset="0"/>
                <a:cs typeface="Arial" pitchFamily="34" charset="0"/>
              </a:rPr>
              <a:t>Q</a:t>
            </a:r>
            <a:r>
              <a:rPr lang="en-US" sz="1000" b="1" dirty="0" smtClean="0"/>
              <a:t>5</a:t>
            </a:r>
          </a:p>
          <a:p>
            <a:pPr algn="ctr"/>
            <a:r>
              <a:rPr lang="de-DE" sz="1000" b="1" dirty="0" smtClean="0"/>
              <a:t>Bedienungsanleitung für kinderwagen </a:t>
            </a:r>
            <a:r>
              <a:rPr lang="en-US" sz="1000" b="1" dirty="0" smtClean="0">
                <a:ea typeface="Calibri" pitchFamily="34" charset="0"/>
                <a:cs typeface="Arial" pitchFamily="34" charset="0"/>
              </a:rPr>
              <a:t>Gigi</a:t>
            </a:r>
            <a:r>
              <a:rPr lang="de-DE" sz="1000" b="1" dirty="0" smtClean="0"/>
              <a:t> artikelnummer </a:t>
            </a:r>
            <a:r>
              <a:rPr lang="en-US" sz="1000" b="1" dirty="0">
                <a:ea typeface="Calibri" pitchFamily="34" charset="0"/>
                <a:cs typeface="Arial" pitchFamily="34" charset="0"/>
              </a:rPr>
              <a:t>Q</a:t>
            </a:r>
            <a:r>
              <a:rPr lang="de-DE" sz="1000" b="1" dirty="0" smtClean="0"/>
              <a:t>5</a:t>
            </a:r>
          </a:p>
          <a:p>
            <a:pPr algn="ctr"/>
            <a:r>
              <a:rPr lang="en-US" sz="1000" b="1" dirty="0" err="1" smtClean="0"/>
              <a:t>Uputstvo</a:t>
            </a:r>
            <a:r>
              <a:rPr lang="en-US" sz="1000" b="1" dirty="0" smtClean="0"/>
              <a:t> </a:t>
            </a:r>
            <a:r>
              <a:rPr lang="en-US" sz="1000" b="1" dirty="0" err="1" smtClean="0"/>
              <a:t>za</a:t>
            </a:r>
            <a:r>
              <a:rPr lang="en-US" sz="1000" b="1" dirty="0" smtClean="0"/>
              <a:t> </a:t>
            </a:r>
            <a:r>
              <a:rPr lang="en-US" sz="1000" b="1" dirty="0" err="1" smtClean="0"/>
              <a:t>upotrebu</a:t>
            </a:r>
            <a:r>
              <a:rPr lang="en-US" sz="1000" b="1" dirty="0" smtClean="0"/>
              <a:t> </a:t>
            </a:r>
            <a:r>
              <a:rPr lang="en-US" sz="1000" b="1" dirty="0" err="1" smtClean="0"/>
              <a:t>kolica</a:t>
            </a:r>
            <a:r>
              <a:rPr lang="en-US" sz="1000" b="1" dirty="0" smtClean="0"/>
              <a:t> </a:t>
            </a:r>
            <a:r>
              <a:rPr lang="en-US" sz="1000" b="1" dirty="0" err="1" smtClean="0"/>
              <a:t>za</a:t>
            </a:r>
            <a:r>
              <a:rPr lang="en-US" sz="1000" b="1" dirty="0" smtClean="0"/>
              <a:t> </a:t>
            </a:r>
            <a:r>
              <a:rPr lang="en-US" sz="1000" b="1" dirty="0" err="1" smtClean="0"/>
              <a:t>bebe</a:t>
            </a:r>
            <a:r>
              <a:rPr lang="en-US" sz="1000" b="1" dirty="0" smtClean="0"/>
              <a:t> </a:t>
            </a:r>
            <a:r>
              <a:rPr lang="en-US" sz="1000" b="1" dirty="0" smtClean="0">
                <a:ea typeface="Calibri" pitchFamily="34" charset="0"/>
                <a:cs typeface="Arial" pitchFamily="34" charset="0"/>
              </a:rPr>
              <a:t>Gigi </a:t>
            </a:r>
            <a:r>
              <a:rPr lang="en-US" sz="1000" b="1" dirty="0" err="1" smtClean="0"/>
              <a:t>artikal</a:t>
            </a:r>
            <a:r>
              <a:rPr lang="en-US" sz="1000" b="1" dirty="0" smtClean="0"/>
              <a:t> br. Q5</a:t>
            </a:r>
            <a:r>
              <a:rPr lang="ro-RO" sz="1000" b="1" dirty="0" smtClean="0"/>
              <a:t> </a:t>
            </a:r>
            <a:endParaRPr lang="en-US" sz="1000" b="1" dirty="0" smtClean="0"/>
          </a:p>
          <a:p>
            <a:pPr algn="ctr"/>
            <a:r>
              <a:rPr lang="bg-BG" sz="1000" b="1" dirty="0"/>
              <a:t>ИНСТРУКЦИЯ ПО ИСПОЛЬЗОВАНИЮ</a:t>
            </a:r>
            <a:r>
              <a:rPr lang="en-US" sz="1000" b="1" dirty="0"/>
              <a:t> </a:t>
            </a:r>
            <a:r>
              <a:rPr lang="bg-BG" sz="1000" b="1" dirty="0"/>
              <a:t>О</a:t>
            </a:r>
            <a:r>
              <a:rPr lang="en-US" sz="1000" b="1" dirty="0"/>
              <a:t> </a:t>
            </a:r>
            <a:r>
              <a:rPr lang="bg-BG" sz="1000" b="1" dirty="0"/>
              <a:t>ДЕТСКА КОЛЯСКА </a:t>
            </a:r>
            <a:r>
              <a:rPr lang="en-US" sz="1000" b="1" dirty="0" smtClean="0"/>
              <a:t>GIGI </a:t>
            </a:r>
            <a:r>
              <a:rPr lang="bg-BG" sz="1000" b="1" dirty="0" smtClean="0"/>
              <a:t>НОМЕР-</a:t>
            </a:r>
            <a:r>
              <a:rPr lang="en-US" sz="1000" b="1" dirty="0" smtClean="0"/>
              <a:t>Q5</a:t>
            </a:r>
            <a:endParaRPr lang="en-US" sz="600" b="1" dirty="0"/>
          </a:p>
          <a:p>
            <a:pPr algn="ctr"/>
            <a:endParaRPr lang="bg-BG" sz="1000" b="1" dirty="0" smtClean="0"/>
          </a:p>
          <a:p>
            <a:pPr algn="ctr"/>
            <a:endParaRPr lang="bg-BG" sz="1100" dirty="0" smtClean="0"/>
          </a:p>
          <a:p>
            <a:pPr algn="ctr"/>
            <a:endParaRPr lang="bg-BG" sz="1100" dirty="0" smtClean="0"/>
          </a:p>
        </p:txBody>
      </p:sp>
      <p:sp>
        <p:nvSpPr>
          <p:cNvPr id="6" name="TextBox 5"/>
          <p:cNvSpPr txBox="1"/>
          <p:nvPr/>
        </p:nvSpPr>
        <p:spPr>
          <a:xfrm>
            <a:off x="5217967" y="5229200"/>
            <a:ext cx="3960000" cy="1769715"/>
          </a:xfrm>
          <a:prstGeom prst="rect">
            <a:avLst/>
          </a:prstGeom>
          <a:noFill/>
        </p:spPr>
        <p:txBody>
          <a:bodyPr wrap="square" rtlCol="0">
            <a:spAutoFit/>
          </a:bodyPr>
          <a:lstStyle/>
          <a:p>
            <a:pPr algn="just"/>
            <a:r>
              <a:rPr lang="bg-BG" sz="700" dirty="0" smtClean="0"/>
              <a:t>Моля, прочетете внимателно тази инструкция преди употребата на продукта, за да осигурите правилното използване на количката и я запазете за бъдеща справка.</a:t>
            </a:r>
            <a:endParaRPr lang="en-US" sz="700" dirty="0" smtClean="0"/>
          </a:p>
          <a:p>
            <a:pPr algn="just"/>
            <a:r>
              <a:rPr lang="en-US" sz="700" dirty="0" smtClean="0"/>
              <a:t>Please, read this instruction carefully before using the product in order to ensure the correct use of the stroller and keep it for future reference.</a:t>
            </a:r>
          </a:p>
          <a:p>
            <a:pPr algn="just"/>
            <a:r>
              <a:rPr lang="el-GR" sz="700" dirty="0" smtClean="0"/>
              <a:t>Παρακαλούμε διαβάστε προσεκτικά αυτές τις οδηγίες αυτές πριν χρησιμοποιήσετε το προϊόν, για να διασφαλιστεί η σωστή χρήση του καροτσιού, και διαφυλάξτε τις οδηγίες για μελλοντική αναφορά. </a:t>
            </a:r>
          </a:p>
          <a:p>
            <a:pPr algn="just"/>
            <a:r>
              <a:rPr lang="ro-RO" sz="700" dirty="0" smtClean="0"/>
              <a:t>Vă rugăm să citiți cu atenție aceste instrucțiuni înainte de a utiliza produsul, pentru a asigura utilizarea corectă a căruciorului, păstrați-le pentru a le consulta în viitor. </a:t>
            </a:r>
            <a:r>
              <a:rPr lang="de-DE" sz="700" dirty="0" smtClean="0"/>
              <a:t>Bitte diese Anleitung sorgfältig lesen, bevor Sie das Produkt benutzen, um die ordnungsgemäße Verwendunf des Kinderwagens zu gewährleisten und bewahren Sie diese für zukünftige Referenzen auf.</a:t>
            </a:r>
            <a:r>
              <a:rPr lang="vi-VN" sz="700" dirty="0"/>
              <a:t> </a:t>
            </a:r>
            <a:endParaRPr lang="en-US" sz="700" dirty="0" smtClean="0"/>
          </a:p>
          <a:p>
            <a:pPr algn="just"/>
            <a:r>
              <a:rPr lang="vi-VN" sz="600" dirty="0" smtClean="0"/>
              <a:t>Molimo </a:t>
            </a:r>
            <a:r>
              <a:rPr lang="vi-VN" sz="600" dirty="0"/>
              <a:t>vas da pažljivo pročitate ovo uputstvo pr</a:t>
            </a:r>
            <a:r>
              <a:rPr lang="sr-Latn-CS" sz="600" dirty="0"/>
              <a:t>IJ</a:t>
            </a:r>
            <a:r>
              <a:rPr lang="vi-VN" sz="600" dirty="0"/>
              <a:t>e korišćenja proizvoda kako biste obezb</a:t>
            </a:r>
            <a:r>
              <a:rPr lang="sr-Latn-CS" sz="600" dirty="0"/>
              <a:t>IJ</a:t>
            </a:r>
            <a:r>
              <a:rPr lang="vi-VN" sz="600" dirty="0"/>
              <a:t>edili ispravnu upotrebu kolica i zadržali ga za buduću referencu</a:t>
            </a:r>
            <a:r>
              <a:rPr lang="vi-VN" sz="600" dirty="0" smtClean="0"/>
              <a:t>.</a:t>
            </a:r>
            <a:endParaRPr lang="en-US" sz="600" dirty="0" smtClean="0"/>
          </a:p>
          <a:p>
            <a:pPr algn="just"/>
            <a:r>
              <a:rPr lang="ru-RU" sz="700" dirty="0"/>
              <a:t>Пожалуйста, внимательно прочитайте это руководство перед использованием продукта, чтобы обеспечить правильное использование корзины и сохранить ее для дальнейшего использования.</a:t>
            </a:r>
            <a:endParaRPr lang="en-US" sz="700" dirty="0"/>
          </a:p>
          <a:p>
            <a:pPr algn="just"/>
            <a:endParaRPr lang="bg-BG" sz="600" dirty="0"/>
          </a:p>
          <a:p>
            <a:pPr algn="just"/>
            <a:endParaRPr lang="bg-BG" sz="700" dirty="0" smtClean="0"/>
          </a:p>
        </p:txBody>
      </p:sp>
      <p:pic>
        <p:nvPicPr>
          <p:cNvPr id="4" name="Picture 3"/>
          <p:cNvPicPr>
            <a:picLocks noChangeAspect="1"/>
          </p:cNvPicPr>
          <p:nvPr/>
        </p:nvPicPr>
        <p:blipFill>
          <a:blip r:embed="rId4"/>
          <a:stretch>
            <a:fillRect/>
          </a:stretch>
        </p:blipFill>
        <p:spPr>
          <a:xfrm>
            <a:off x="5149472" y="1703303"/>
            <a:ext cx="1440160" cy="1075130"/>
          </a:xfrm>
          <a:prstGeom prst="rect">
            <a:avLst/>
          </a:prstGeom>
        </p:spPr>
      </p:pic>
      <p:pic>
        <p:nvPicPr>
          <p:cNvPr id="17" name="Picture 2" descr="C:\Users\user\Desktop\black moni version_2015.jpg"/>
          <p:cNvPicPr>
            <a:picLocks noChangeAspect="1" noChangeArrowheads="1"/>
          </p:cNvPicPr>
          <p:nvPr/>
        </p:nvPicPr>
        <p:blipFill>
          <a:blip r:embed="rId3" cstate="print"/>
          <a:srcRect/>
          <a:stretch>
            <a:fillRect/>
          </a:stretch>
        </p:blipFill>
        <p:spPr bwMode="auto">
          <a:xfrm>
            <a:off x="1115616" y="2240868"/>
            <a:ext cx="2376264" cy="23762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2"/>
          <a:stretch>
            <a:fillRect/>
          </a:stretch>
        </p:blipFill>
        <p:spPr>
          <a:xfrm>
            <a:off x="1619672" y="1268760"/>
            <a:ext cx="1141868" cy="1316544"/>
          </a:xfrm>
          <a:prstGeom prst="rect">
            <a:avLst/>
          </a:prstGeom>
        </p:spPr>
      </p:pic>
      <p:sp>
        <p:nvSpPr>
          <p:cNvPr id="33" name="TextBox 32"/>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10</a:t>
            </a:r>
            <a:endParaRPr lang="bg-BG" sz="900" b="1" dirty="0">
              <a:latin typeface="Arial" pitchFamily="34" charset="0"/>
              <a:cs typeface="Arial" pitchFamily="34" charset="0"/>
            </a:endParaRPr>
          </a:p>
        </p:txBody>
      </p:sp>
      <p:sp>
        <p:nvSpPr>
          <p:cNvPr id="34" name="TextBox 33"/>
          <p:cNvSpPr txBox="1"/>
          <p:nvPr/>
        </p:nvSpPr>
        <p:spPr>
          <a:xfrm>
            <a:off x="2786050" y="835672"/>
            <a:ext cx="857256" cy="215444"/>
          </a:xfrm>
          <a:prstGeom prst="rect">
            <a:avLst/>
          </a:prstGeom>
          <a:noFill/>
        </p:spPr>
        <p:txBody>
          <a:bodyPr wrap="square" rtlCol="0">
            <a:spAutoFit/>
          </a:bodyPr>
          <a:lstStyle/>
          <a:p>
            <a:r>
              <a:rPr lang="en-US" sz="800" dirty="0" smtClean="0"/>
              <a:t>Rear wheels</a:t>
            </a:r>
            <a:endParaRPr lang="bg-BG" sz="800" dirty="0" smtClean="0"/>
          </a:p>
        </p:txBody>
      </p:sp>
      <p:sp>
        <p:nvSpPr>
          <p:cNvPr id="38" name="TextBox 37"/>
          <p:cNvSpPr txBox="1"/>
          <p:nvPr/>
        </p:nvSpPr>
        <p:spPr>
          <a:xfrm>
            <a:off x="214282" y="836802"/>
            <a:ext cx="1000132" cy="215444"/>
          </a:xfrm>
          <a:prstGeom prst="rect">
            <a:avLst/>
          </a:prstGeom>
          <a:noFill/>
        </p:spPr>
        <p:txBody>
          <a:bodyPr wrap="square" rtlCol="0">
            <a:spAutoFit/>
          </a:bodyPr>
          <a:lstStyle/>
          <a:p>
            <a:r>
              <a:rPr lang="en-US" sz="800" dirty="0" smtClean="0"/>
              <a:t>Bumper bar</a:t>
            </a:r>
            <a:endParaRPr lang="bg-BG" sz="800" dirty="0" smtClean="0"/>
          </a:p>
        </p:txBody>
      </p:sp>
      <p:sp>
        <p:nvSpPr>
          <p:cNvPr id="39" name="TextBox 38"/>
          <p:cNvSpPr txBox="1"/>
          <p:nvPr/>
        </p:nvSpPr>
        <p:spPr>
          <a:xfrm>
            <a:off x="1357290" y="835672"/>
            <a:ext cx="1214446" cy="215444"/>
          </a:xfrm>
          <a:prstGeom prst="rect">
            <a:avLst/>
          </a:prstGeom>
          <a:noFill/>
        </p:spPr>
        <p:txBody>
          <a:bodyPr wrap="square" rtlCol="0">
            <a:spAutoFit/>
          </a:bodyPr>
          <a:lstStyle/>
          <a:p>
            <a:pPr algn="ctr"/>
            <a:r>
              <a:rPr lang="en-US" sz="800" dirty="0" smtClean="0"/>
              <a:t>Canopy</a:t>
            </a:r>
            <a:endParaRPr lang="bg-BG" sz="800" dirty="0" smtClean="0"/>
          </a:p>
        </p:txBody>
      </p:sp>
      <p:sp>
        <p:nvSpPr>
          <p:cNvPr id="41" name="TextBox 40"/>
          <p:cNvSpPr txBox="1"/>
          <p:nvPr/>
        </p:nvSpPr>
        <p:spPr>
          <a:xfrm>
            <a:off x="13351" y="1340768"/>
            <a:ext cx="1714512" cy="1323439"/>
          </a:xfrm>
          <a:prstGeom prst="rect">
            <a:avLst/>
          </a:prstGeom>
          <a:noFill/>
        </p:spPr>
        <p:txBody>
          <a:bodyPr wrap="square" rtlCol="0">
            <a:spAutoFit/>
          </a:bodyPr>
          <a:lstStyle/>
          <a:p>
            <a:pPr algn="just"/>
            <a:r>
              <a:rPr lang="bg-BG" sz="800" dirty="0" smtClean="0"/>
              <a:t>1-2 </a:t>
            </a:r>
            <a:r>
              <a:rPr lang="en-US" sz="800" dirty="0" smtClean="0"/>
              <a:t>Unfolding of the stroller frame</a:t>
            </a:r>
            <a:endParaRPr lang="bg-BG" sz="800" dirty="0" smtClean="0"/>
          </a:p>
          <a:p>
            <a:pPr algn="just"/>
            <a:r>
              <a:rPr lang="en-US" sz="800" dirty="0" smtClean="0"/>
              <a:t>Unhook the folding mechanism</a:t>
            </a:r>
            <a:r>
              <a:rPr lang="bg-BG" sz="800" dirty="0" smtClean="0"/>
              <a:t>, </a:t>
            </a:r>
            <a:r>
              <a:rPr lang="en-US" sz="800" dirty="0" smtClean="0"/>
              <a:t>lift the handle until the tube locks in place, you should hear a clicking sound</a:t>
            </a:r>
            <a:r>
              <a:rPr lang="bg-BG" sz="800" dirty="0" smtClean="0"/>
              <a:t>.</a:t>
            </a:r>
          </a:p>
          <a:p>
            <a:pPr algn="just"/>
            <a:r>
              <a:rPr lang="bg-BG" sz="800" dirty="0" smtClean="0"/>
              <a:t>3. </a:t>
            </a:r>
            <a:r>
              <a:rPr lang="en-US" sz="800" dirty="0" smtClean="0"/>
              <a:t>Attachment of the front wheels</a:t>
            </a:r>
            <a:r>
              <a:rPr lang="bg-BG" sz="800" dirty="0" smtClean="0"/>
              <a:t>:</a:t>
            </a:r>
          </a:p>
          <a:p>
            <a:pPr algn="just"/>
            <a:r>
              <a:rPr lang="en-US" sz="800" dirty="0" smtClean="0"/>
              <a:t>Insert the front wheel in the respective opening in the stroller housing. Make sure that the front wheels are securely attached.</a:t>
            </a:r>
            <a:endParaRPr lang="bg-BG" sz="800" dirty="0" smtClean="0"/>
          </a:p>
        </p:txBody>
      </p:sp>
      <p:sp>
        <p:nvSpPr>
          <p:cNvPr id="42" name="Rectangle 41"/>
          <p:cNvSpPr/>
          <p:nvPr/>
        </p:nvSpPr>
        <p:spPr>
          <a:xfrm>
            <a:off x="0" y="2564904"/>
            <a:ext cx="3707904" cy="338554"/>
          </a:xfrm>
          <a:prstGeom prst="rect">
            <a:avLst/>
          </a:prstGeom>
        </p:spPr>
        <p:txBody>
          <a:bodyPr wrap="square">
            <a:spAutoFit/>
          </a:bodyPr>
          <a:lstStyle/>
          <a:p>
            <a:r>
              <a:rPr lang="en-US" sz="800" dirty="0" smtClean="0"/>
              <a:t>Press the mechanism  for fastening of the front wheel down in order to fix a one-way direction lift it up for the wheels to move freely</a:t>
            </a:r>
            <a:r>
              <a:rPr lang="bg-BG" sz="800" dirty="0" smtClean="0"/>
              <a:t>.</a:t>
            </a:r>
          </a:p>
        </p:txBody>
      </p:sp>
      <p:sp>
        <p:nvSpPr>
          <p:cNvPr id="43" name="TextBox 42"/>
          <p:cNvSpPr txBox="1"/>
          <p:nvPr/>
        </p:nvSpPr>
        <p:spPr>
          <a:xfrm>
            <a:off x="71406" y="1000108"/>
            <a:ext cx="3960000" cy="215444"/>
          </a:xfrm>
          <a:prstGeom prst="rect">
            <a:avLst/>
          </a:prstGeom>
          <a:noFill/>
        </p:spPr>
        <p:txBody>
          <a:bodyPr wrap="square" rtlCol="0">
            <a:spAutoFit/>
          </a:bodyPr>
          <a:lstStyle/>
          <a:p>
            <a:pPr algn="ctr"/>
            <a:r>
              <a:rPr lang="en-US" sz="800" b="1" dirty="0" smtClean="0"/>
              <a:t>III. Instruction for installation and working with the stroller</a:t>
            </a:r>
            <a:endParaRPr lang="bg-BG" sz="800" dirty="0" smtClean="0">
              <a:solidFill>
                <a:srgbClr val="FF0000"/>
              </a:solidFill>
            </a:endParaRPr>
          </a:p>
        </p:txBody>
      </p:sp>
      <p:sp>
        <p:nvSpPr>
          <p:cNvPr id="44" name="TextBox 43"/>
          <p:cNvSpPr txBox="1"/>
          <p:nvPr/>
        </p:nvSpPr>
        <p:spPr>
          <a:xfrm>
            <a:off x="71406" y="3750727"/>
            <a:ext cx="3960000" cy="830997"/>
          </a:xfrm>
          <a:prstGeom prst="rect">
            <a:avLst/>
          </a:prstGeom>
          <a:noFill/>
        </p:spPr>
        <p:txBody>
          <a:bodyPr wrap="square" rtlCol="0">
            <a:spAutoFit/>
          </a:bodyPr>
          <a:lstStyle/>
          <a:p>
            <a:r>
              <a:rPr lang="bg-BG" sz="800" dirty="0" smtClean="0"/>
              <a:t>4. </a:t>
            </a:r>
            <a:r>
              <a:rPr lang="en-US" sz="800" dirty="0" smtClean="0"/>
              <a:t>Attachment of the rear wheels</a:t>
            </a:r>
            <a:r>
              <a:rPr lang="bg-BG" sz="800" dirty="0" smtClean="0"/>
              <a:t>:</a:t>
            </a:r>
          </a:p>
          <a:p>
            <a:r>
              <a:rPr lang="en-US" sz="800" dirty="0" smtClean="0"/>
              <a:t>Lift the rear part of the frame and insert the rear wheels on the axle; make sure that they click in place and are attached securely.</a:t>
            </a:r>
          </a:p>
          <a:p>
            <a:r>
              <a:rPr lang="bg-BG" sz="800" dirty="0" smtClean="0"/>
              <a:t>5. </a:t>
            </a:r>
            <a:r>
              <a:rPr lang="en-US" sz="800" dirty="0" smtClean="0"/>
              <a:t>Operation with breaks on the rear wheel</a:t>
            </a:r>
            <a:r>
              <a:rPr lang="bg-BG" sz="800" dirty="0" smtClean="0"/>
              <a:t>:</a:t>
            </a:r>
          </a:p>
          <a:p>
            <a:r>
              <a:rPr lang="en-US" sz="800" dirty="0" smtClean="0"/>
              <a:t>Step on the rear side of the brake in order to stop, in order to release the brake, step on the front side</a:t>
            </a:r>
            <a:r>
              <a:rPr lang="bg-BG" sz="800" dirty="0" smtClean="0"/>
              <a:t>.</a:t>
            </a:r>
            <a:endParaRPr lang="en-US" sz="800" dirty="0" smtClean="0"/>
          </a:p>
        </p:txBody>
      </p:sp>
      <p:pic>
        <p:nvPicPr>
          <p:cNvPr id="30" name="Picture 29"/>
          <p:cNvPicPr>
            <a:picLocks noChangeAspect="1"/>
          </p:cNvPicPr>
          <p:nvPr/>
        </p:nvPicPr>
        <p:blipFill>
          <a:blip r:embed="rId3"/>
          <a:stretch>
            <a:fillRect/>
          </a:stretch>
        </p:blipFill>
        <p:spPr>
          <a:xfrm>
            <a:off x="1475656" y="27819"/>
            <a:ext cx="909598" cy="809328"/>
          </a:xfrm>
          <a:prstGeom prst="rect">
            <a:avLst/>
          </a:prstGeom>
        </p:spPr>
      </p:pic>
      <p:pic>
        <p:nvPicPr>
          <p:cNvPr id="32" name="Picture 31"/>
          <p:cNvPicPr>
            <a:picLocks noChangeAspect="1"/>
          </p:cNvPicPr>
          <p:nvPr/>
        </p:nvPicPr>
        <p:blipFill>
          <a:blip r:embed="rId4"/>
          <a:stretch>
            <a:fillRect/>
          </a:stretch>
        </p:blipFill>
        <p:spPr>
          <a:xfrm>
            <a:off x="179512" y="332656"/>
            <a:ext cx="1080120" cy="335835"/>
          </a:xfrm>
          <a:prstGeom prst="rect">
            <a:avLst/>
          </a:prstGeom>
        </p:spPr>
      </p:pic>
      <p:pic>
        <p:nvPicPr>
          <p:cNvPr id="36" name="Picture 35"/>
          <p:cNvPicPr>
            <a:picLocks noChangeAspect="1"/>
          </p:cNvPicPr>
          <p:nvPr/>
        </p:nvPicPr>
        <p:blipFill>
          <a:blip r:embed="rId5"/>
          <a:stretch>
            <a:fillRect/>
          </a:stretch>
        </p:blipFill>
        <p:spPr>
          <a:xfrm>
            <a:off x="2627784" y="116632"/>
            <a:ext cx="1013528" cy="576066"/>
          </a:xfrm>
          <a:prstGeom prst="rect">
            <a:avLst/>
          </a:prstGeom>
        </p:spPr>
      </p:pic>
      <p:pic>
        <p:nvPicPr>
          <p:cNvPr id="47" name="Picture 46"/>
          <p:cNvPicPr>
            <a:picLocks noChangeAspect="1"/>
          </p:cNvPicPr>
          <p:nvPr/>
        </p:nvPicPr>
        <p:blipFill>
          <a:blip r:embed="rId6"/>
          <a:stretch>
            <a:fillRect/>
          </a:stretch>
        </p:blipFill>
        <p:spPr>
          <a:xfrm>
            <a:off x="2771800" y="1844824"/>
            <a:ext cx="759662" cy="792088"/>
          </a:xfrm>
          <a:prstGeom prst="rect">
            <a:avLst/>
          </a:prstGeom>
        </p:spPr>
      </p:pic>
      <p:pic>
        <p:nvPicPr>
          <p:cNvPr id="48" name="Picture 47"/>
          <p:cNvPicPr>
            <a:picLocks noChangeAspect="1"/>
          </p:cNvPicPr>
          <p:nvPr/>
        </p:nvPicPr>
        <p:blipFill>
          <a:blip r:embed="rId7"/>
          <a:stretch>
            <a:fillRect/>
          </a:stretch>
        </p:blipFill>
        <p:spPr>
          <a:xfrm>
            <a:off x="2843808" y="1268760"/>
            <a:ext cx="648072" cy="597946"/>
          </a:xfrm>
          <a:prstGeom prst="rect">
            <a:avLst/>
          </a:prstGeom>
        </p:spPr>
      </p:pic>
      <p:pic>
        <p:nvPicPr>
          <p:cNvPr id="49" name="Picture 48"/>
          <p:cNvPicPr>
            <a:picLocks noChangeAspect="1"/>
          </p:cNvPicPr>
          <p:nvPr/>
        </p:nvPicPr>
        <p:blipFill>
          <a:blip r:embed="rId8"/>
          <a:stretch>
            <a:fillRect/>
          </a:stretch>
        </p:blipFill>
        <p:spPr>
          <a:xfrm>
            <a:off x="539552" y="2924944"/>
            <a:ext cx="2847316" cy="793056"/>
          </a:xfrm>
          <a:prstGeom prst="rect">
            <a:avLst/>
          </a:prstGeom>
        </p:spPr>
      </p:pic>
      <p:pic>
        <p:nvPicPr>
          <p:cNvPr id="50" name="Picture 49"/>
          <p:cNvPicPr>
            <a:picLocks noChangeAspect="1"/>
          </p:cNvPicPr>
          <p:nvPr/>
        </p:nvPicPr>
        <p:blipFill>
          <a:blip r:embed="rId9"/>
          <a:stretch>
            <a:fillRect/>
          </a:stretch>
        </p:blipFill>
        <p:spPr>
          <a:xfrm>
            <a:off x="323528" y="4581128"/>
            <a:ext cx="3528392" cy="945824"/>
          </a:xfrm>
          <a:prstGeom prst="rect">
            <a:avLst/>
          </a:prstGeom>
        </p:spPr>
      </p:pic>
      <p:pic>
        <p:nvPicPr>
          <p:cNvPr id="51" name="Picture 50"/>
          <p:cNvPicPr>
            <a:picLocks noChangeAspect="1"/>
          </p:cNvPicPr>
          <p:nvPr/>
        </p:nvPicPr>
        <p:blipFill>
          <a:blip r:embed="rId10"/>
          <a:stretch>
            <a:fillRect/>
          </a:stretch>
        </p:blipFill>
        <p:spPr>
          <a:xfrm>
            <a:off x="395536" y="5589240"/>
            <a:ext cx="3320346" cy="935674"/>
          </a:xfrm>
          <a:prstGeom prst="rect">
            <a:avLst/>
          </a:prstGeom>
        </p:spPr>
      </p:pic>
      <p:sp>
        <p:nvSpPr>
          <p:cNvPr id="75" name="TextBox 74"/>
          <p:cNvSpPr txBox="1"/>
          <p:nvPr/>
        </p:nvSpPr>
        <p:spPr>
          <a:xfrm>
            <a:off x="8466584" y="6436011"/>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35</a:t>
            </a:r>
            <a:endParaRPr lang="bg-BG" sz="900" b="1" dirty="0">
              <a:latin typeface="Arial" pitchFamily="34" charset="0"/>
              <a:cs typeface="Arial" pitchFamily="34" charset="0"/>
            </a:endParaRPr>
          </a:p>
        </p:txBody>
      </p:sp>
      <p:sp>
        <p:nvSpPr>
          <p:cNvPr id="76" name="TextBox 75"/>
          <p:cNvSpPr txBox="1"/>
          <p:nvPr/>
        </p:nvSpPr>
        <p:spPr>
          <a:xfrm>
            <a:off x="5045147" y="7222"/>
            <a:ext cx="3954837" cy="707886"/>
          </a:xfrm>
          <a:prstGeom prst="rect">
            <a:avLst/>
          </a:prstGeom>
          <a:noFill/>
        </p:spPr>
        <p:txBody>
          <a:bodyPr wrap="square" rtlCol="0">
            <a:spAutoFit/>
          </a:bodyPr>
          <a:lstStyle/>
          <a:p>
            <a:pPr algn="just"/>
            <a:r>
              <a:rPr lang="sr-Latn-CS" sz="800" dirty="0" smtClean="0"/>
              <a:t>6.</a:t>
            </a:r>
            <a:r>
              <a:rPr lang="en-US" sz="800" dirty="0" err="1" smtClean="0"/>
              <a:t>Ugradnja</a:t>
            </a:r>
            <a:r>
              <a:rPr lang="en-US" sz="800" dirty="0" smtClean="0"/>
              <a:t> </a:t>
            </a:r>
            <a:r>
              <a:rPr lang="en-US" sz="800" dirty="0" err="1" smtClean="0"/>
              <a:t>branika</a:t>
            </a:r>
            <a:r>
              <a:rPr lang="en-US" sz="800" dirty="0" smtClean="0"/>
              <a:t>/</a:t>
            </a:r>
            <a:r>
              <a:rPr lang="en-US" sz="800" dirty="0" err="1" smtClean="0"/>
              <a:t>držača</a:t>
            </a:r>
            <a:endParaRPr lang="en-US" sz="800" dirty="0" smtClean="0"/>
          </a:p>
          <a:p>
            <a:pPr algn="just"/>
            <a:r>
              <a:rPr lang="en-US" sz="800" dirty="0" err="1" smtClean="0"/>
              <a:t>Stavite</a:t>
            </a:r>
            <a:r>
              <a:rPr lang="en-US" sz="800" dirty="0" smtClean="0"/>
              <a:t> </a:t>
            </a:r>
            <a:r>
              <a:rPr lang="en-US" sz="800" dirty="0" err="1" smtClean="0"/>
              <a:t>držač</a:t>
            </a:r>
            <a:r>
              <a:rPr lang="en-US" sz="800" dirty="0" smtClean="0"/>
              <a:t> u </a:t>
            </a:r>
            <a:r>
              <a:rPr lang="en-US" sz="800" dirty="0" err="1" smtClean="0"/>
              <a:t>plastično</a:t>
            </a:r>
            <a:r>
              <a:rPr lang="en-US" sz="800" dirty="0" smtClean="0"/>
              <a:t> </a:t>
            </a:r>
            <a:r>
              <a:rPr lang="en-US" sz="800" dirty="0" err="1" smtClean="0"/>
              <a:t>kućište</a:t>
            </a:r>
            <a:r>
              <a:rPr lang="en-US" sz="800" dirty="0" smtClean="0"/>
              <a:t>  </a:t>
            </a:r>
            <a:r>
              <a:rPr lang="en-US" sz="800" dirty="0" err="1" smtClean="0"/>
              <a:t>i</a:t>
            </a:r>
            <a:r>
              <a:rPr lang="en-US" sz="800" dirty="0" smtClean="0"/>
              <a:t> </a:t>
            </a:r>
            <a:r>
              <a:rPr lang="en-US" sz="800" dirty="0" err="1" smtClean="0"/>
              <a:t>proverite</a:t>
            </a:r>
            <a:r>
              <a:rPr lang="en-US" sz="800" dirty="0" smtClean="0"/>
              <a:t> </a:t>
            </a:r>
            <a:r>
              <a:rPr lang="en-US" sz="800" dirty="0" err="1" smtClean="0"/>
              <a:t>da</a:t>
            </a:r>
            <a:r>
              <a:rPr lang="en-US" sz="800" dirty="0" smtClean="0"/>
              <a:t> </a:t>
            </a:r>
            <a:r>
              <a:rPr lang="en-US" sz="800" dirty="0" err="1" smtClean="0"/>
              <a:t>li</a:t>
            </a:r>
            <a:r>
              <a:rPr lang="en-US" sz="800" dirty="0" smtClean="0"/>
              <a:t> je </a:t>
            </a:r>
            <a:r>
              <a:rPr lang="en-US" sz="800" dirty="0" err="1" smtClean="0"/>
              <a:t>fiksiran</a:t>
            </a:r>
            <a:r>
              <a:rPr lang="en-US" sz="800" dirty="0" smtClean="0"/>
              <a:t>. </a:t>
            </a:r>
            <a:r>
              <a:rPr lang="en-US" sz="800" dirty="0" err="1" smtClean="0"/>
              <a:t>Crveno</a:t>
            </a:r>
            <a:r>
              <a:rPr lang="en-US" sz="800" dirty="0" smtClean="0"/>
              <a:t> </a:t>
            </a:r>
            <a:r>
              <a:rPr lang="en-US" sz="800" dirty="0" err="1" smtClean="0"/>
              <a:t>dugme</a:t>
            </a:r>
            <a:r>
              <a:rPr lang="en-US" sz="800" dirty="0" smtClean="0"/>
              <a:t> </a:t>
            </a:r>
            <a:r>
              <a:rPr lang="en-US" sz="800" dirty="0" err="1" smtClean="0"/>
              <a:t>mora</a:t>
            </a:r>
            <a:r>
              <a:rPr lang="en-US" sz="800" dirty="0" smtClean="0"/>
              <a:t> </a:t>
            </a:r>
            <a:r>
              <a:rPr lang="en-US" sz="800" dirty="0" err="1" smtClean="0"/>
              <a:t>da</a:t>
            </a:r>
            <a:r>
              <a:rPr lang="en-US" sz="800" dirty="0" smtClean="0"/>
              <a:t> </a:t>
            </a:r>
            <a:r>
              <a:rPr lang="en-US" sz="800" dirty="0" err="1" smtClean="0"/>
              <a:t>iskoči</a:t>
            </a:r>
            <a:r>
              <a:rPr lang="en-US" sz="800" dirty="0" smtClean="0"/>
              <a:t> u </a:t>
            </a:r>
            <a:r>
              <a:rPr lang="en-US" sz="800" dirty="0" err="1" smtClean="0"/>
              <a:t>otvoru</a:t>
            </a:r>
            <a:r>
              <a:rPr lang="en-US" sz="800" dirty="0" smtClean="0"/>
              <a:t> </a:t>
            </a:r>
            <a:r>
              <a:rPr lang="en-US" sz="800" dirty="0" err="1" smtClean="0"/>
              <a:t>namenjenom</a:t>
            </a:r>
            <a:r>
              <a:rPr lang="en-US" sz="800" dirty="0" smtClean="0"/>
              <a:t> </a:t>
            </a:r>
            <a:r>
              <a:rPr lang="en-US" sz="800" dirty="0" err="1" smtClean="0"/>
              <a:t>za</a:t>
            </a:r>
            <a:r>
              <a:rPr lang="en-US" sz="800" dirty="0" smtClean="0"/>
              <a:t> to. </a:t>
            </a:r>
            <a:r>
              <a:rPr lang="en-US" sz="800" dirty="0" err="1" smtClean="0"/>
              <a:t>Da</a:t>
            </a:r>
            <a:r>
              <a:rPr lang="en-US" sz="800" dirty="0" smtClean="0"/>
              <a:t> </a:t>
            </a:r>
            <a:r>
              <a:rPr lang="en-US" sz="800" dirty="0" err="1" smtClean="0"/>
              <a:t>biste</a:t>
            </a:r>
            <a:r>
              <a:rPr lang="en-US" sz="800" dirty="0" smtClean="0"/>
              <a:t> </a:t>
            </a:r>
            <a:r>
              <a:rPr lang="en-US" sz="800" dirty="0" err="1" smtClean="0"/>
              <a:t>ga</a:t>
            </a:r>
            <a:r>
              <a:rPr lang="en-US" sz="800" dirty="0" smtClean="0"/>
              <a:t> </a:t>
            </a:r>
            <a:r>
              <a:rPr lang="en-US" sz="800" dirty="0" err="1" smtClean="0"/>
              <a:t>oslobodili</a:t>
            </a:r>
            <a:r>
              <a:rPr lang="en-US" sz="800" dirty="0" smtClean="0"/>
              <a:t>, </a:t>
            </a:r>
            <a:r>
              <a:rPr lang="en-US" sz="800" dirty="0" err="1" smtClean="0"/>
              <a:t>pritisnite</a:t>
            </a:r>
            <a:r>
              <a:rPr lang="en-US" sz="800" dirty="0" smtClean="0"/>
              <a:t> </a:t>
            </a:r>
            <a:r>
              <a:rPr lang="en-US" sz="800" dirty="0" err="1" smtClean="0"/>
              <a:t>crveno</a:t>
            </a:r>
            <a:r>
              <a:rPr lang="en-US" sz="800" dirty="0" smtClean="0"/>
              <a:t> </a:t>
            </a:r>
            <a:r>
              <a:rPr lang="en-US" sz="800" dirty="0" err="1" smtClean="0"/>
              <a:t>dugme</a:t>
            </a:r>
            <a:r>
              <a:rPr lang="en-US" sz="800" dirty="0" smtClean="0"/>
              <a:t> </a:t>
            </a:r>
            <a:r>
              <a:rPr lang="en-US" sz="800" dirty="0" err="1" smtClean="0"/>
              <a:t>na</a:t>
            </a:r>
            <a:r>
              <a:rPr lang="en-US" sz="800" dirty="0" smtClean="0"/>
              <a:t> </a:t>
            </a:r>
            <a:r>
              <a:rPr lang="en-US" sz="800" dirty="0" err="1" smtClean="0"/>
              <a:t>traci</a:t>
            </a:r>
            <a:r>
              <a:rPr lang="en-US" sz="800" dirty="0" smtClean="0"/>
              <a:t>  </a:t>
            </a:r>
            <a:r>
              <a:rPr lang="en-US" sz="800" dirty="0" err="1" smtClean="0"/>
              <a:t>držača</a:t>
            </a:r>
            <a:r>
              <a:rPr lang="en-US" sz="800" dirty="0" smtClean="0"/>
              <a:t>/</a:t>
            </a:r>
            <a:r>
              <a:rPr lang="en-US" sz="800" dirty="0" err="1" smtClean="0"/>
              <a:t>branika</a:t>
            </a:r>
            <a:endParaRPr lang="en-US" sz="800" dirty="0" smtClean="0"/>
          </a:p>
          <a:p>
            <a:endParaRPr lang="bg-BG" sz="800" dirty="0" smtClean="0"/>
          </a:p>
        </p:txBody>
      </p:sp>
      <p:sp>
        <p:nvSpPr>
          <p:cNvPr id="77" name="TextBox 76"/>
          <p:cNvSpPr txBox="1"/>
          <p:nvPr/>
        </p:nvSpPr>
        <p:spPr>
          <a:xfrm>
            <a:off x="5076056" y="1477297"/>
            <a:ext cx="1584176" cy="1200329"/>
          </a:xfrm>
          <a:prstGeom prst="rect">
            <a:avLst/>
          </a:prstGeom>
          <a:noFill/>
        </p:spPr>
        <p:txBody>
          <a:bodyPr wrap="square" rtlCol="0">
            <a:spAutoFit/>
          </a:bodyPr>
          <a:lstStyle/>
          <a:p>
            <a:pPr algn="just"/>
            <a:r>
              <a:rPr lang="en-US" sz="800" dirty="0" smtClean="0"/>
              <a:t>7. </a:t>
            </a:r>
            <a:r>
              <a:rPr lang="en-US" sz="800" dirty="0" err="1" smtClean="0"/>
              <a:t>Montaža</a:t>
            </a:r>
            <a:r>
              <a:rPr lang="en-US" sz="800" dirty="0" smtClean="0"/>
              <a:t> </a:t>
            </a:r>
            <a:r>
              <a:rPr lang="en-US" sz="800" dirty="0" err="1" smtClean="0"/>
              <a:t>sjedištaPostavite</a:t>
            </a:r>
            <a:r>
              <a:rPr lang="en-US" sz="800" dirty="0" smtClean="0"/>
              <a:t> </a:t>
            </a:r>
            <a:r>
              <a:rPr lang="en-US" sz="800" dirty="0" err="1" smtClean="0"/>
              <a:t>sjedište</a:t>
            </a:r>
            <a:r>
              <a:rPr lang="en-US" sz="800" dirty="0" smtClean="0"/>
              <a:t> </a:t>
            </a:r>
            <a:r>
              <a:rPr lang="en-US" sz="800" dirty="0" err="1" smtClean="0"/>
              <a:t>na</a:t>
            </a:r>
            <a:r>
              <a:rPr lang="en-US" sz="800" dirty="0" smtClean="0"/>
              <a:t> </a:t>
            </a:r>
            <a:r>
              <a:rPr lang="en-US" sz="800" dirty="0" err="1" smtClean="0"/>
              <a:t>mjesta</a:t>
            </a:r>
            <a:r>
              <a:rPr lang="en-US" sz="800" dirty="0" smtClean="0"/>
              <a:t> </a:t>
            </a:r>
            <a:r>
              <a:rPr lang="en-US" sz="800" dirty="0" err="1" smtClean="0"/>
              <a:t>za</a:t>
            </a:r>
            <a:r>
              <a:rPr lang="en-US" sz="800" dirty="0" smtClean="0"/>
              <a:t>  </a:t>
            </a:r>
            <a:r>
              <a:rPr lang="en-US" sz="800" dirty="0" err="1" smtClean="0"/>
              <a:t>ugradnju</a:t>
            </a:r>
            <a:r>
              <a:rPr lang="en-US" sz="800" dirty="0" smtClean="0"/>
              <a:t>  </a:t>
            </a:r>
            <a:r>
              <a:rPr lang="en-US" sz="800" dirty="0" err="1" smtClean="0"/>
              <a:t>na</a:t>
            </a:r>
            <a:r>
              <a:rPr lang="en-US" sz="800" dirty="0" smtClean="0"/>
              <a:t> </a:t>
            </a:r>
            <a:r>
              <a:rPr lang="en-US" sz="800" dirty="0" err="1" smtClean="0"/>
              <a:t>svaku</a:t>
            </a:r>
            <a:r>
              <a:rPr lang="en-US" sz="800" dirty="0" smtClean="0"/>
              <a:t> </a:t>
            </a:r>
            <a:r>
              <a:rPr lang="en-US" sz="800" dirty="0" err="1" smtClean="0"/>
              <a:t>stranu</a:t>
            </a:r>
            <a:r>
              <a:rPr lang="en-US" sz="800" dirty="0" smtClean="0"/>
              <a:t>  </a:t>
            </a:r>
            <a:r>
              <a:rPr lang="en-US" sz="800" dirty="0" err="1" smtClean="0"/>
              <a:t>kolica</a:t>
            </a:r>
            <a:r>
              <a:rPr lang="en-US" sz="800" dirty="0" smtClean="0"/>
              <a:t>. </a:t>
            </a:r>
            <a:r>
              <a:rPr lang="en-US" sz="800" dirty="0" err="1" smtClean="0"/>
              <a:t>Pritiskajte</a:t>
            </a:r>
            <a:r>
              <a:rPr lang="en-US" sz="800" dirty="0" smtClean="0"/>
              <a:t> dole </a:t>
            </a:r>
            <a:r>
              <a:rPr lang="en-US" sz="800" dirty="0" err="1" smtClean="0"/>
              <a:t>sve</a:t>
            </a:r>
            <a:r>
              <a:rPr lang="en-US" sz="800" dirty="0" smtClean="0"/>
              <a:t> </a:t>
            </a:r>
            <a:r>
              <a:rPr lang="en-US" sz="800" dirty="0" err="1" smtClean="0"/>
              <a:t>dok</a:t>
            </a:r>
            <a:r>
              <a:rPr lang="en-US" sz="800" dirty="0" smtClean="0"/>
              <a:t>  </a:t>
            </a:r>
            <a:r>
              <a:rPr lang="en-US" sz="800" dirty="0" err="1" smtClean="0"/>
              <a:t>tasteri</a:t>
            </a:r>
            <a:r>
              <a:rPr lang="en-US" sz="800" dirty="0" smtClean="0"/>
              <a:t> ne </a:t>
            </a:r>
            <a:r>
              <a:rPr lang="en-US" sz="800" dirty="0" err="1" smtClean="0"/>
              <a:t>iskoče</a:t>
            </a:r>
            <a:r>
              <a:rPr lang="en-US" sz="800" dirty="0" smtClean="0"/>
              <a:t> </a:t>
            </a:r>
            <a:r>
              <a:rPr lang="en-US" sz="800" dirty="0" err="1" smtClean="0"/>
              <a:t>iz</a:t>
            </a:r>
            <a:r>
              <a:rPr lang="en-US" sz="800" dirty="0" smtClean="0"/>
              <a:t> </a:t>
            </a:r>
            <a:r>
              <a:rPr lang="en-US" sz="800" dirty="0" err="1" smtClean="0"/>
              <a:t>otvora</a:t>
            </a:r>
            <a:r>
              <a:rPr lang="en-US" sz="800" dirty="0" smtClean="0"/>
              <a:t> </a:t>
            </a:r>
            <a:r>
              <a:rPr lang="en-US" sz="800" dirty="0" err="1" smtClean="0"/>
              <a:t>na</a:t>
            </a:r>
            <a:r>
              <a:rPr lang="en-US" sz="800" dirty="0" smtClean="0"/>
              <a:t> </a:t>
            </a:r>
            <a:r>
              <a:rPr lang="en-US" sz="800" dirty="0" err="1" smtClean="0"/>
              <a:t>sedištu</a:t>
            </a:r>
            <a:r>
              <a:rPr lang="en-US" sz="800" dirty="0" smtClean="0"/>
              <a:t>  </a:t>
            </a:r>
            <a:r>
              <a:rPr lang="en-US" sz="800" dirty="0" err="1" smtClean="0"/>
              <a:t>namenjenom</a:t>
            </a:r>
            <a:r>
              <a:rPr lang="en-US" sz="800" dirty="0" smtClean="0"/>
              <a:t> </a:t>
            </a:r>
            <a:r>
              <a:rPr lang="en-US" sz="800" dirty="0" err="1" smtClean="0"/>
              <a:t>za</a:t>
            </a:r>
            <a:r>
              <a:rPr lang="en-US" sz="800" dirty="0" smtClean="0"/>
              <a:t> </a:t>
            </a:r>
            <a:r>
              <a:rPr lang="en-US" sz="800" dirty="0" err="1" smtClean="0"/>
              <a:t>tu</a:t>
            </a:r>
            <a:r>
              <a:rPr lang="en-US" sz="800" dirty="0" smtClean="0"/>
              <a:t> </a:t>
            </a:r>
            <a:r>
              <a:rPr lang="en-US" sz="800" dirty="0" err="1" smtClean="0"/>
              <a:t>svrhu</a:t>
            </a:r>
            <a:r>
              <a:rPr lang="en-US" sz="800" dirty="0" smtClean="0"/>
              <a:t>. </a:t>
            </a:r>
            <a:r>
              <a:rPr lang="en-US" sz="800" dirty="0" err="1" smtClean="0"/>
              <a:t>Pritisnite</a:t>
            </a:r>
            <a:r>
              <a:rPr lang="en-US" sz="800" dirty="0" smtClean="0"/>
              <a:t> </a:t>
            </a:r>
            <a:r>
              <a:rPr lang="en-US" sz="800" dirty="0" err="1" smtClean="0"/>
              <a:t>okrugli</a:t>
            </a:r>
            <a:r>
              <a:rPr lang="en-US" sz="800" dirty="0" smtClean="0"/>
              <a:t> taster </a:t>
            </a:r>
            <a:r>
              <a:rPr lang="en-US" sz="800" dirty="0" err="1" smtClean="0"/>
              <a:t>da</a:t>
            </a:r>
            <a:r>
              <a:rPr lang="en-US" sz="800" dirty="0" smtClean="0"/>
              <a:t> </a:t>
            </a:r>
            <a:r>
              <a:rPr lang="en-US" sz="800" dirty="0" err="1" smtClean="0"/>
              <a:t>biste</a:t>
            </a:r>
            <a:r>
              <a:rPr lang="en-US" sz="800" dirty="0" smtClean="0"/>
              <a:t> </a:t>
            </a:r>
            <a:r>
              <a:rPr lang="en-US" sz="800" dirty="0" err="1" smtClean="0"/>
              <a:t>podesili</a:t>
            </a:r>
            <a:r>
              <a:rPr lang="en-US" sz="800" dirty="0" smtClean="0"/>
              <a:t> </a:t>
            </a:r>
            <a:r>
              <a:rPr lang="en-US" sz="800" dirty="0" err="1" smtClean="0"/>
              <a:t>ugao</a:t>
            </a:r>
            <a:r>
              <a:rPr lang="en-US" sz="800" dirty="0" smtClean="0"/>
              <a:t> </a:t>
            </a:r>
            <a:r>
              <a:rPr lang="en-US" sz="800" dirty="0" err="1" smtClean="0"/>
              <a:t>sedišta</a:t>
            </a:r>
            <a:r>
              <a:rPr lang="en-US" sz="800" dirty="0" smtClean="0"/>
              <a:t>. </a:t>
            </a:r>
            <a:r>
              <a:rPr lang="en-US" sz="800" dirty="0" err="1" smtClean="0"/>
              <a:t>Zatim</a:t>
            </a:r>
            <a:r>
              <a:rPr lang="en-US" sz="800" dirty="0" smtClean="0"/>
              <a:t> </a:t>
            </a:r>
            <a:r>
              <a:rPr lang="en-US" sz="800" dirty="0" err="1" smtClean="0"/>
              <a:t>pričvrstite</a:t>
            </a:r>
            <a:r>
              <a:rPr lang="en-US" sz="800" dirty="0" smtClean="0"/>
              <a:t> </a:t>
            </a:r>
            <a:r>
              <a:rPr lang="en-US" sz="800" dirty="0" err="1" smtClean="0"/>
              <a:t>sa</a:t>
            </a:r>
            <a:r>
              <a:rPr lang="en-US" sz="800" dirty="0" smtClean="0"/>
              <a:t> </a:t>
            </a:r>
            <a:r>
              <a:rPr lang="en-US" sz="800" dirty="0" err="1" smtClean="0"/>
              <a:t>metalnim</a:t>
            </a:r>
            <a:r>
              <a:rPr lang="en-US" sz="800" dirty="0" smtClean="0"/>
              <a:t> </a:t>
            </a:r>
            <a:r>
              <a:rPr lang="en-US" sz="800" dirty="0" err="1" smtClean="0"/>
              <a:t>umetkom</a:t>
            </a:r>
            <a:r>
              <a:rPr lang="en-US" sz="800" dirty="0" smtClean="0"/>
              <a:t>.</a:t>
            </a:r>
            <a:endParaRPr lang="bg-BG" sz="800" dirty="0" smtClean="0"/>
          </a:p>
        </p:txBody>
      </p:sp>
      <p:sp>
        <p:nvSpPr>
          <p:cNvPr id="78" name="TextBox 77"/>
          <p:cNvSpPr txBox="1"/>
          <p:nvPr/>
        </p:nvSpPr>
        <p:spPr>
          <a:xfrm>
            <a:off x="5007710" y="3709545"/>
            <a:ext cx="3960000" cy="830997"/>
          </a:xfrm>
          <a:prstGeom prst="rect">
            <a:avLst/>
          </a:prstGeom>
          <a:noFill/>
        </p:spPr>
        <p:txBody>
          <a:bodyPr wrap="square" rtlCol="0">
            <a:spAutoFit/>
          </a:bodyPr>
          <a:lstStyle/>
          <a:p>
            <a:pPr algn="just"/>
            <a:r>
              <a:rPr lang="en-US" sz="800" dirty="0" smtClean="0"/>
              <a:t>8. </a:t>
            </a:r>
            <a:r>
              <a:rPr lang="en-US" sz="800" dirty="0" err="1" smtClean="0"/>
              <a:t>Pričvršćivanje</a:t>
            </a:r>
            <a:r>
              <a:rPr lang="en-US" sz="800" dirty="0" smtClean="0"/>
              <a:t> </a:t>
            </a:r>
            <a:r>
              <a:rPr lang="en-US" sz="800" dirty="0" err="1" smtClean="0"/>
              <a:t>pojasa</a:t>
            </a:r>
            <a:r>
              <a:rPr lang="en-US" sz="800" dirty="0" smtClean="0"/>
              <a:t> : </a:t>
            </a:r>
            <a:r>
              <a:rPr lang="en-US" sz="800" dirty="0" err="1" smtClean="0"/>
              <a:t>Ubacite</a:t>
            </a:r>
            <a:r>
              <a:rPr lang="en-US" sz="800" dirty="0" smtClean="0"/>
              <a:t> </a:t>
            </a:r>
            <a:r>
              <a:rPr lang="en-US" sz="800" dirty="0" err="1" smtClean="0"/>
              <a:t>oba</a:t>
            </a:r>
            <a:r>
              <a:rPr lang="en-US" sz="800" dirty="0" smtClean="0"/>
              <a:t> </a:t>
            </a:r>
            <a:r>
              <a:rPr lang="en-US" sz="800" dirty="0" err="1" smtClean="0"/>
              <a:t>bočna</a:t>
            </a:r>
            <a:r>
              <a:rPr lang="en-US" sz="800" dirty="0" smtClean="0"/>
              <a:t> </a:t>
            </a:r>
            <a:r>
              <a:rPr lang="en-US" sz="800" dirty="0" err="1" smtClean="0"/>
              <a:t>konektora</a:t>
            </a:r>
            <a:r>
              <a:rPr lang="en-US" sz="800" dirty="0" smtClean="0"/>
              <a:t> </a:t>
            </a:r>
            <a:r>
              <a:rPr lang="en-US" sz="800" dirty="0" err="1" smtClean="0"/>
              <a:t>kopče</a:t>
            </a:r>
            <a:r>
              <a:rPr lang="en-US" sz="800" dirty="0" smtClean="0"/>
              <a:t>, </a:t>
            </a:r>
            <a:r>
              <a:rPr lang="en-US" sz="800" dirty="0" err="1" smtClean="0"/>
              <a:t>trebali</a:t>
            </a:r>
            <a:r>
              <a:rPr lang="en-US" sz="800" dirty="0" smtClean="0"/>
              <a:t> </a:t>
            </a:r>
            <a:r>
              <a:rPr lang="en-US" sz="800" dirty="0" err="1" smtClean="0"/>
              <a:t>biste</a:t>
            </a:r>
            <a:r>
              <a:rPr lang="en-US" sz="800" dirty="0" smtClean="0"/>
              <a:t> </a:t>
            </a:r>
            <a:r>
              <a:rPr lang="en-US" sz="800" dirty="0" err="1" smtClean="0"/>
              <a:t>čuti</a:t>
            </a:r>
            <a:r>
              <a:rPr lang="en-US" sz="800" dirty="0" smtClean="0"/>
              <a:t> </a:t>
            </a:r>
            <a:r>
              <a:rPr lang="en-US" sz="800" dirty="0" err="1" smtClean="0"/>
              <a:t>zvuk</a:t>
            </a:r>
            <a:r>
              <a:rPr lang="en-US" sz="800" dirty="0" smtClean="0"/>
              <a:t> “</a:t>
            </a:r>
            <a:r>
              <a:rPr lang="en-US" sz="800" dirty="0" err="1" smtClean="0"/>
              <a:t>klik</a:t>
            </a:r>
            <a:r>
              <a:rPr lang="en-US" sz="800" dirty="0" smtClean="0"/>
              <a:t>”, </a:t>
            </a:r>
            <a:r>
              <a:rPr lang="en-US" sz="800" dirty="0" err="1" smtClean="0"/>
              <a:t>kada</a:t>
            </a:r>
            <a:r>
              <a:rPr lang="en-US" sz="800" dirty="0" smtClean="0"/>
              <a:t> </a:t>
            </a:r>
            <a:r>
              <a:rPr lang="en-US" sz="800" dirty="0" err="1" smtClean="0"/>
              <a:t>su</a:t>
            </a:r>
            <a:r>
              <a:rPr lang="en-US" sz="800" dirty="0" smtClean="0"/>
              <a:t> </a:t>
            </a:r>
            <a:r>
              <a:rPr lang="en-US" sz="800" dirty="0" err="1" smtClean="0"/>
              <a:t>pravilno</a:t>
            </a:r>
            <a:r>
              <a:rPr lang="en-US" sz="800" dirty="0" smtClean="0"/>
              <a:t> </a:t>
            </a:r>
            <a:r>
              <a:rPr lang="en-US" sz="800" dirty="0" err="1" smtClean="0"/>
              <a:t>uključeni</a:t>
            </a:r>
            <a:r>
              <a:rPr lang="en-US" sz="800" dirty="0" smtClean="0"/>
              <a:t>. </a:t>
            </a:r>
            <a:r>
              <a:rPr lang="en-US" sz="800" dirty="0" err="1" smtClean="0"/>
              <a:t>Ramenski</a:t>
            </a:r>
            <a:r>
              <a:rPr lang="en-US" sz="800" dirty="0" smtClean="0"/>
              <a:t> </a:t>
            </a:r>
            <a:r>
              <a:rPr lang="en-US" sz="800" dirty="0" err="1" smtClean="0"/>
              <a:t>remen</a:t>
            </a:r>
            <a:r>
              <a:rPr lang="en-US" sz="800" dirty="0" smtClean="0"/>
              <a:t> </a:t>
            </a:r>
            <a:r>
              <a:rPr lang="en-US" sz="800" dirty="0" err="1" smtClean="0"/>
              <a:t>postavlja</a:t>
            </a:r>
            <a:r>
              <a:rPr lang="en-US" sz="800" dirty="0" smtClean="0"/>
              <a:t> se </a:t>
            </a:r>
            <a:r>
              <a:rPr lang="en-US" sz="800" dirty="0" err="1" smtClean="0"/>
              <a:t>povezivanjem</a:t>
            </a:r>
            <a:r>
              <a:rPr lang="en-US" sz="800" dirty="0" smtClean="0"/>
              <a:t> </a:t>
            </a:r>
            <a:r>
              <a:rPr lang="en-US" sz="800" dirty="0" err="1" smtClean="0"/>
              <a:t>i</a:t>
            </a:r>
            <a:r>
              <a:rPr lang="en-US" sz="800" dirty="0" smtClean="0"/>
              <a:t> </a:t>
            </a:r>
            <a:r>
              <a:rPr lang="en-US" sz="800" dirty="0" err="1" smtClean="0"/>
              <a:t>umetanjem</a:t>
            </a:r>
            <a:r>
              <a:rPr lang="en-US" sz="800" dirty="0" smtClean="0"/>
              <a:t> </a:t>
            </a:r>
            <a:r>
              <a:rPr lang="en-US" sz="800" dirty="0" err="1" smtClean="0"/>
              <a:t>metalnih</a:t>
            </a:r>
            <a:r>
              <a:rPr lang="en-US" sz="800" dirty="0" smtClean="0"/>
              <a:t> </a:t>
            </a:r>
            <a:r>
              <a:rPr lang="en-US" sz="800" dirty="0" err="1" smtClean="0"/>
              <a:t>konektora</a:t>
            </a:r>
            <a:r>
              <a:rPr lang="en-US" sz="800" dirty="0" smtClean="0"/>
              <a:t> u </a:t>
            </a:r>
            <a:r>
              <a:rPr lang="en-US" sz="800" dirty="0" err="1" smtClean="0"/>
              <a:t>kopču</a:t>
            </a:r>
            <a:r>
              <a:rPr lang="en-US" sz="800" dirty="0" smtClean="0"/>
              <a:t>. </a:t>
            </a:r>
            <a:r>
              <a:rPr lang="en-US" sz="800" dirty="0" err="1" smtClean="0"/>
              <a:t>Klizna</a:t>
            </a:r>
            <a:r>
              <a:rPr lang="en-US" sz="800" dirty="0" smtClean="0"/>
              <a:t> </a:t>
            </a:r>
            <a:r>
              <a:rPr lang="en-US" sz="800" dirty="0" err="1" smtClean="0"/>
              <a:t>podešavanja</a:t>
            </a:r>
            <a:r>
              <a:rPr lang="en-US" sz="800" dirty="0" smtClean="0"/>
              <a:t> </a:t>
            </a:r>
            <a:r>
              <a:rPr lang="en-US" sz="800" dirty="0" err="1" smtClean="0"/>
              <a:t>su</a:t>
            </a:r>
            <a:r>
              <a:rPr lang="en-US" sz="800" dirty="0" smtClean="0"/>
              <a:t> </a:t>
            </a:r>
            <a:r>
              <a:rPr lang="en-US" sz="800" dirty="0" err="1" smtClean="0"/>
              <a:t>postavljena</a:t>
            </a:r>
            <a:r>
              <a:rPr lang="en-US" sz="800" dirty="0" smtClean="0"/>
              <a:t> </a:t>
            </a:r>
            <a:r>
              <a:rPr lang="en-US" sz="800" dirty="0" err="1" smtClean="0"/>
              <a:t>i</a:t>
            </a:r>
            <a:r>
              <a:rPr lang="en-US" sz="800" dirty="0" smtClean="0"/>
              <a:t> </a:t>
            </a:r>
            <a:r>
              <a:rPr lang="en-US" sz="800" dirty="0" err="1" smtClean="0"/>
              <a:t>moraju</a:t>
            </a:r>
            <a:r>
              <a:rPr lang="en-US" sz="800" dirty="0" smtClean="0"/>
              <a:t> se </a:t>
            </a:r>
            <a:r>
              <a:rPr lang="en-US" sz="800" dirty="0" err="1" smtClean="0"/>
              <a:t>pažljivo</a:t>
            </a:r>
            <a:r>
              <a:rPr lang="en-US" sz="800" dirty="0" smtClean="0"/>
              <a:t> </a:t>
            </a:r>
            <a:r>
              <a:rPr lang="en-US" sz="800" dirty="0" err="1" smtClean="0"/>
              <a:t>podesiti</a:t>
            </a:r>
            <a:r>
              <a:rPr lang="en-US" sz="800" dirty="0" smtClean="0"/>
              <a:t> </a:t>
            </a:r>
            <a:r>
              <a:rPr lang="en-US" sz="800" dirty="0" err="1" smtClean="0"/>
              <a:t>sa</a:t>
            </a:r>
            <a:r>
              <a:rPr lang="en-US" sz="800" dirty="0" smtClean="0"/>
              <a:t> </a:t>
            </a:r>
            <a:r>
              <a:rPr lang="en-US" sz="800" dirty="0" err="1" smtClean="0"/>
              <a:t>obe</a:t>
            </a:r>
            <a:r>
              <a:rPr lang="en-US" sz="800" dirty="0" smtClean="0"/>
              <a:t> </a:t>
            </a:r>
            <a:r>
              <a:rPr lang="en-US" sz="800" dirty="0" err="1" smtClean="0"/>
              <a:t>strane</a:t>
            </a:r>
            <a:r>
              <a:rPr lang="en-US" sz="800" dirty="0" smtClean="0"/>
              <a:t>, </a:t>
            </a:r>
            <a:r>
              <a:rPr lang="en-US" sz="800" dirty="0" err="1" smtClean="0"/>
              <a:t>tako</a:t>
            </a:r>
            <a:r>
              <a:rPr lang="en-US" sz="800" dirty="0" smtClean="0"/>
              <a:t> </a:t>
            </a:r>
            <a:r>
              <a:rPr lang="en-US" sz="800" dirty="0" err="1" smtClean="0"/>
              <a:t>da</a:t>
            </a:r>
            <a:r>
              <a:rPr lang="en-US" sz="800" dirty="0" smtClean="0"/>
              <a:t> je </a:t>
            </a:r>
            <a:r>
              <a:rPr lang="en-US" sz="800" dirty="0" err="1" smtClean="0"/>
              <a:t>pojas</a:t>
            </a:r>
            <a:r>
              <a:rPr lang="en-US" sz="800" dirty="0" smtClean="0"/>
              <a:t> u </a:t>
            </a:r>
            <a:r>
              <a:rPr lang="en-US" sz="800" dirty="0" err="1" smtClean="0"/>
              <a:t>blizini</a:t>
            </a:r>
            <a:r>
              <a:rPr lang="en-US" sz="800" dirty="0" smtClean="0"/>
              <a:t> </a:t>
            </a:r>
            <a:r>
              <a:rPr lang="en-US" sz="800" dirty="0" err="1" smtClean="0"/>
              <a:t>deteta</a:t>
            </a:r>
            <a:r>
              <a:rPr lang="en-US" sz="800" dirty="0" smtClean="0"/>
              <a:t> </a:t>
            </a:r>
            <a:r>
              <a:rPr lang="en-US" sz="800" dirty="0" err="1" smtClean="0"/>
              <a:t>bez</a:t>
            </a:r>
            <a:r>
              <a:rPr lang="en-US" sz="800" dirty="0" smtClean="0"/>
              <a:t> </a:t>
            </a:r>
            <a:r>
              <a:rPr lang="en-US" sz="800" dirty="0" err="1" smtClean="0"/>
              <a:t>pritezanja</a:t>
            </a:r>
            <a:r>
              <a:rPr lang="en-US" sz="800" dirty="0" smtClean="0"/>
              <a:t> I </a:t>
            </a:r>
            <a:r>
              <a:rPr lang="en-US" sz="800" dirty="0" err="1" smtClean="0"/>
              <a:t>osjećaja</a:t>
            </a:r>
            <a:r>
              <a:rPr lang="en-US" sz="800" dirty="0" smtClean="0"/>
              <a:t> </a:t>
            </a:r>
            <a:r>
              <a:rPr lang="en-US" sz="800" dirty="0" err="1" smtClean="0"/>
              <a:t>nelagodnosti</a:t>
            </a:r>
            <a:r>
              <a:rPr lang="en-US" sz="800" dirty="0" smtClean="0"/>
              <a:t>.</a:t>
            </a:r>
          </a:p>
          <a:p>
            <a:pPr algn="just"/>
            <a:r>
              <a:rPr lang="en-US" sz="800" dirty="0" smtClean="0"/>
              <a:t> 9. </a:t>
            </a:r>
            <a:r>
              <a:rPr lang="en-US" sz="800" dirty="0" err="1" smtClean="0"/>
              <a:t>Otpuštanje</a:t>
            </a:r>
            <a:r>
              <a:rPr lang="en-US" sz="800" dirty="0" smtClean="0"/>
              <a:t> </a:t>
            </a:r>
            <a:r>
              <a:rPr lang="en-US" sz="800" dirty="0" err="1" smtClean="0"/>
              <a:t>pojasa</a:t>
            </a:r>
            <a:r>
              <a:rPr lang="en-US" sz="800" dirty="0" smtClean="0"/>
              <a:t> : </a:t>
            </a:r>
            <a:r>
              <a:rPr lang="en-US" sz="800" dirty="0" err="1" smtClean="0"/>
              <a:t>Pritisnite</a:t>
            </a:r>
            <a:r>
              <a:rPr lang="en-US" sz="800" dirty="0" smtClean="0"/>
              <a:t> </a:t>
            </a:r>
            <a:r>
              <a:rPr lang="en-US" sz="800" dirty="0" err="1" smtClean="0"/>
              <a:t>dugme</a:t>
            </a:r>
            <a:r>
              <a:rPr lang="en-US" sz="800" dirty="0" smtClean="0"/>
              <a:t> </a:t>
            </a:r>
            <a:r>
              <a:rPr lang="en-US" sz="800" dirty="0" err="1" smtClean="0"/>
              <a:t>kopče</a:t>
            </a:r>
            <a:r>
              <a:rPr lang="en-US" sz="800" dirty="0" smtClean="0"/>
              <a:t> </a:t>
            </a:r>
            <a:r>
              <a:rPr lang="en-US" sz="800" dirty="0" err="1" smtClean="0"/>
              <a:t>i</a:t>
            </a:r>
            <a:r>
              <a:rPr lang="en-US" sz="800" dirty="0" smtClean="0"/>
              <a:t> </a:t>
            </a:r>
            <a:r>
              <a:rPr lang="en-US" sz="800" dirty="0" err="1" smtClean="0"/>
              <a:t>povucite</a:t>
            </a:r>
            <a:r>
              <a:rPr lang="en-US" sz="800" dirty="0" smtClean="0"/>
              <a:t> </a:t>
            </a:r>
            <a:r>
              <a:rPr lang="en-US" sz="800" dirty="0" err="1" smtClean="0"/>
              <a:t>kako</a:t>
            </a:r>
            <a:r>
              <a:rPr lang="en-US" sz="800" dirty="0" smtClean="0"/>
              <a:t> </a:t>
            </a:r>
            <a:r>
              <a:rPr lang="en-US" sz="800" dirty="0" err="1" smtClean="0"/>
              <a:t>biste</a:t>
            </a:r>
            <a:r>
              <a:rPr lang="en-US" sz="800" dirty="0" smtClean="0"/>
              <a:t> </a:t>
            </a:r>
            <a:r>
              <a:rPr lang="en-US" sz="800" dirty="0" err="1" smtClean="0"/>
              <a:t>ga</a:t>
            </a:r>
            <a:r>
              <a:rPr lang="en-US" sz="800" dirty="0" smtClean="0"/>
              <a:t> </a:t>
            </a:r>
            <a:r>
              <a:rPr lang="en-US" sz="800" dirty="0" err="1" smtClean="0"/>
              <a:t>otvorili</a:t>
            </a:r>
            <a:r>
              <a:rPr lang="en-US" sz="800" dirty="0" smtClean="0"/>
              <a:t>.</a:t>
            </a:r>
          </a:p>
        </p:txBody>
      </p:sp>
      <p:sp>
        <p:nvSpPr>
          <p:cNvPr id="79" name="Rectangle 1"/>
          <p:cNvSpPr>
            <a:spLocks noChangeArrowheads="1"/>
          </p:cNvSpPr>
          <p:nvPr/>
        </p:nvSpPr>
        <p:spPr bwMode="auto">
          <a:xfrm>
            <a:off x="5189984" y="5653761"/>
            <a:ext cx="37024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ea typeface="Times New Roman" pitchFamily="18" charset="0"/>
                <a:cs typeface="Arial" pitchFamily="34" charset="0"/>
              </a:rPr>
              <a:t>10.Instalacija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rad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nadstrešnicom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tendom.Postavljanje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nadstrešnice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Pričvrstite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nadstrešnicu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gornji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dio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okvira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Povucite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rajsferšlus</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Rukovanje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nadstrešnicom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Povucite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krošnju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prema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napred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biste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je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razvukli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unazad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biste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ga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prevukli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endParaRPr>
          </a:p>
        </p:txBody>
      </p:sp>
      <p:pic>
        <p:nvPicPr>
          <p:cNvPr id="80" name="Picture 79"/>
          <p:cNvPicPr>
            <a:picLocks noChangeAspect="1"/>
          </p:cNvPicPr>
          <p:nvPr/>
        </p:nvPicPr>
        <p:blipFill rotWithShape="1">
          <a:blip r:embed="rId11"/>
          <a:srcRect t="10395" b="9312"/>
          <a:stretch/>
        </p:blipFill>
        <p:spPr>
          <a:xfrm>
            <a:off x="4900109" y="4645649"/>
            <a:ext cx="864096" cy="852392"/>
          </a:xfrm>
          <a:prstGeom prst="rect">
            <a:avLst/>
          </a:prstGeom>
        </p:spPr>
      </p:pic>
      <p:pic>
        <p:nvPicPr>
          <p:cNvPr id="81" name="Picture 80"/>
          <p:cNvPicPr>
            <a:picLocks noChangeAspect="1"/>
          </p:cNvPicPr>
          <p:nvPr/>
        </p:nvPicPr>
        <p:blipFill>
          <a:blip r:embed="rId12"/>
          <a:stretch>
            <a:fillRect/>
          </a:stretch>
        </p:blipFill>
        <p:spPr>
          <a:xfrm>
            <a:off x="5871709" y="4645649"/>
            <a:ext cx="1008113" cy="864096"/>
          </a:xfrm>
          <a:prstGeom prst="rect">
            <a:avLst/>
          </a:prstGeom>
        </p:spPr>
      </p:pic>
      <p:pic>
        <p:nvPicPr>
          <p:cNvPr id="82" name="Picture 81"/>
          <p:cNvPicPr>
            <a:picLocks noChangeAspect="1"/>
          </p:cNvPicPr>
          <p:nvPr/>
        </p:nvPicPr>
        <p:blipFill rotWithShape="1">
          <a:blip r:embed="rId13"/>
          <a:srcRect l="10247" r="5461"/>
          <a:stretch/>
        </p:blipFill>
        <p:spPr>
          <a:xfrm>
            <a:off x="6951829" y="4645649"/>
            <a:ext cx="952500" cy="865982"/>
          </a:xfrm>
          <a:prstGeom prst="rect">
            <a:avLst/>
          </a:prstGeom>
        </p:spPr>
      </p:pic>
      <p:pic>
        <p:nvPicPr>
          <p:cNvPr id="83" name="Picture 82"/>
          <p:cNvPicPr>
            <a:picLocks noChangeAspect="1"/>
          </p:cNvPicPr>
          <p:nvPr/>
        </p:nvPicPr>
        <p:blipFill rotWithShape="1">
          <a:blip r:embed="rId14"/>
          <a:srcRect l="11292" b="12077"/>
          <a:stretch/>
        </p:blipFill>
        <p:spPr>
          <a:xfrm>
            <a:off x="7959941" y="4645649"/>
            <a:ext cx="1004425" cy="864096"/>
          </a:xfrm>
          <a:prstGeom prst="rect">
            <a:avLst/>
          </a:prstGeom>
        </p:spPr>
      </p:pic>
      <p:pic>
        <p:nvPicPr>
          <p:cNvPr id="84" name="Picture 83"/>
          <p:cNvPicPr>
            <a:picLocks noChangeAspect="1"/>
          </p:cNvPicPr>
          <p:nvPr/>
        </p:nvPicPr>
        <p:blipFill>
          <a:blip r:embed="rId15"/>
          <a:stretch>
            <a:fillRect/>
          </a:stretch>
        </p:blipFill>
        <p:spPr>
          <a:xfrm>
            <a:off x="5244559" y="613201"/>
            <a:ext cx="3741070" cy="842536"/>
          </a:xfrm>
          <a:prstGeom prst="rect">
            <a:avLst/>
          </a:prstGeom>
        </p:spPr>
      </p:pic>
      <p:pic>
        <p:nvPicPr>
          <p:cNvPr id="85" name="Picture 84"/>
          <p:cNvPicPr>
            <a:picLocks noChangeAspect="1"/>
          </p:cNvPicPr>
          <p:nvPr/>
        </p:nvPicPr>
        <p:blipFill>
          <a:blip r:embed="rId16"/>
          <a:stretch>
            <a:fillRect/>
          </a:stretch>
        </p:blipFill>
        <p:spPr>
          <a:xfrm>
            <a:off x="6732240" y="1621313"/>
            <a:ext cx="1065610" cy="955228"/>
          </a:xfrm>
          <a:prstGeom prst="rect">
            <a:avLst/>
          </a:prstGeom>
        </p:spPr>
      </p:pic>
      <p:pic>
        <p:nvPicPr>
          <p:cNvPr id="86" name="Picture 85"/>
          <p:cNvPicPr>
            <a:picLocks noChangeAspect="1"/>
          </p:cNvPicPr>
          <p:nvPr/>
        </p:nvPicPr>
        <p:blipFill>
          <a:blip r:embed="rId17"/>
          <a:stretch>
            <a:fillRect/>
          </a:stretch>
        </p:blipFill>
        <p:spPr>
          <a:xfrm>
            <a:off x="7884368" y="1621313"/>
            <a:ext cx="1050616" cy="965546"/>
          </a:xfrm>
          <a:prstGeom prst="rect">
            <a:avLst/>
          </a:prstGeom>
        </p:spPr>
      </p:pic>
      <p:pic>
        <p:nvPicPr>
          <p:cNvPr id="87" name="Picture 86"/>
          <p:cNvPicPr>
            <a:picLocks noChangeAspect="1"/>
          </p:cNvPicPr>
          <p:nvPr/>
        </p:nvPicPr>
        <p:blipFill>
          <a:blip r:embed="rId18"/>
          <a:stretch>
            <a:fillRect/>
          </a:stretch>
        </p:blipFill>
        <p:spPr>
          <a:xfrm>
            <a:off x="5364088" y="2773441"/>
            <a:ext cx="864096" cy="800870"/>
          </a:xfrm>
          <a:prstGeom prst="rect">
            <a:avLst/>
          </a:prstGeom>
        </p:spPr>
      </p:pic>
      <p:pic>
        <p:nvPicPr>
          <p:cNvPr id="88" name="Picture 87"/>
          <p:cNvPicPr>
            <a:picLocks noChangeAspect="1"/>
          </p:cNvPicPr>
          <p:nvPr/>
        </p:nvPicPr>
        <p:blipFill>
          <a:blip r:embed="rId19"/>
          <a:stretch>
            <a:fillRect/>
          </a:stretch>
        </p:blipFill>
        <p:spPr>
          <a:xfrm>
            <a:off x="6372200" y="2773441"/>
            <a:ext cx="909142" cy="815712"/>
          </a:xfrm>
          <a:prstGeom prst="rect">
            <a:avLst/>
          </a:prstGeom>
        </p:spPr>
      </p:pic>
      <p:pic>
        <p:nvPicPr>
          <p:cNvPr id="89" name="Picture 88"/>
          <p:cNvPicPr>
            <a:picLocks noChangeAspect="1"/>
          </p:cNvPicPr>
          <p:nvPr/>
        </p:nvPicPr>
        <p:blipFill>
          <a:blip r:embed="rId20"/>
          <a:stretch>
            <a:fillRect/>
          </a:stretch>
        </p:blipFill>
        <p:spPr>
          <a:xfrm>
            <a:off x="7452319" y="2773440"/>
            <a:ext cx="936105" cy="7920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11</a:t>
            </a:r>
            <a:endParaRPr lang="bg-BG" sz="900" b="1" dirty="0">
              <a:latin typeface="Arial" pitchFamily="34" charset="0"/>
              <a:cs typeface="Arial" pitchFamily="34" charset="0"/>
            </a:endParaRPr>
          </a:p>
        </p:txBody>
      </p:sp>
      <p:sp>
        <p:nvSpPr>
          <p:cNvPr id="29" name="TextBox 28"/>
          <p:cNvSpPr txBox="1"/>
          <p:nvPr/>
        </p:nvSpPr>
        <p:spPr>
          <a:xfrm>
            <a:off x="71406" y="72260"/>
            <a:ext cx="3960000" cy="584775"/>
          </a:xfrm>
          <a:prstGeom prst="rect">
            <a:avLst/>
          </a:prstGeom>
          <a:noFill/>
        </p:spPr>
        <p:txBody>
          <a:bodyPr wrap="square" rtlCol="0">
            <a:spAutoFit/>
          </a:bodyPr>
          <a:lstStyle/>
          <a:p>
            <a:r>
              <a:rPr lang="bg-BG" sz="800" dirty="0" smtClean="0"/>
              <a:t>6. </a:t>
            </a:r>
            <a:r>
              <a:rPr lang="en-US" sz="800" dirty="0" smtClean="0"/>
              <a:t>Installation of the bumper bar</a:t>
            </a:r>
          </a:p>
          <a:p>
            <a:r>
              <a:rPr lang="en-US" sz="800" dirty="0" smtClean="0"/>
              <a:t>Place the bumper bar in the plastic housing and make sure it is fixed</a:t>
            </a:r>
            <a:r>
              <a:rPr lang="bg-BG" sz="800" dirty="0" smtClean="0"/>
              <a:t>.</a:t>
            </a:r>
            <a:r>
              <a:rPr lang="en-US" sz="800" dirty="0" smtClean="0"/>
              <a:t> The red button must pop out of the opening intended for it. In order to release it, press the red button of the bumper bar.</a:t>
            </a:r>
            <a:endParaRPr lang="bg-BG" sz="800" dirty="0" smtClean="0"/>
          </a:p>
        </p:txBody>
      </p:sp>
      <p:sp>
        <p:nvSpPr>
          <p:cNvPr id="35" name="TextBox 34"/>
          <p:cNvSpPr txBox="1"/>
          <p:nvPr/>
        </p:nvSpPr>
        <p:spPr>
          <a:xfrm>
            <a:off x="71406" y="1442853"/>
            <a:ext cx="1714512" cy="1200329"/>
          </a:xfrm>
          <a:prstGeom prst="rect">
            <a:avLst/>
          </a:prstGeom>
          <a:noFill/>
        </p:spPr>
        <p:txBody>
          <a:bodyPr wrap="square" rtlCol="0">
            <a:spAutoFit/>
          </a:bodyPr>
          <a:lstStyle/>
          <a:p>
            <a:pPr algn="just"/>
            <a:r>
              <a:rPr lang="bg-BG" sz="800" dirty="0" smtClean="0"/>
              <a:t>7. </a:t>
            </a:r>
            <a:r>
              <a:rPr lang="en-US" sz="800" dirty="0" smtClean="0"/>
              <a:t>Assembly of the seat</a:t>
            </a:r>
            <a:endParaRPr lang="bg-BG" sz="800" dirty="0" smtClean="0"/>
          </a:p>
          <a:p>
            <a:pPr algn="just"/>
            <a:r>
              <a:rPr lang="en-US" sz="800" dirty="0" smtClean="0"/>
              <a:t>Place the seat on the installation points on each side of the body</a:t>
            </a:r>
            <a:r>
              <a:rPr lang="bg-BG" sz="800" dirty="0" smtClean="0"/>
              <a:t>. </a:t>
            </a:r>
            <a:r>
              <a:rPr lang="en-US" sz="800" dirty="0" smtClean="0"/>
              <a:t>Press down, until the buttons pop out of the openings in the seat intended for that purpose</a:t>
            </a:r>
            <a:r>
              <a:rPr lang="bg-BG" sz="800" dirty="0" smtClean="0"/>
              <a:t>. </a:t>
            </a:r>
            <a:r>
              <a:rPr lang="en-US" sz="800" dirty="0" smtClean="0"/>
              <a:t>Press the round button in order to adjust the angle of the seat</a:t>
            </a:r>
            <a:r>
              <a:rPr lang="bg-BG" sz="800" dirty="0" smtClean="0"/>
              <a:t>. </a:t>
            </a:r>
            <a:r>
              <a:rPr lang="en-US" sz="800" dirty="0" smtClean="0"/>
              <a:t>Afterwards fasten with the tab</a:t>
            </a:r>
            <a:r>
              <a:rPr lang="bg-BG" sz="800" dirty="0" smtClean="0"/>
              <a:t>.</a:t>
            </a:r>
          </a:p>
        </p:txBody>
      </p:sp>
      <p:sp>
        <p:nvSpPr>
          <p:cNvPr id="38" name="TextBox 37"/>
          <p:cNvSpPr txBox="1"/>
          <p:nvPr/>
        </p:nvSpPr>
        <p:spPr>
          <a:xfrm>
            <a:off x="71406" y="3351914"/>
            <a:ext cx="3960000" cy="1077218"/>
          </a:xfrm>
          <a:prstGeom prst="rect">
            <a:avLst/>
          </a:prstGeom>
          <a:noFill/>
        </p:spPr>
        <p:txBody>
          <a:bodyPr wrap="square" rtlCol="0">
            <a:spAutoFit/>
          </a:bodyPr>
          <a:lstStyle/>
          <a:p>
            <a:pPr algn="just"/>
            <a:r>
              <a:rPr lang="bg-BG" sz="800" dirty="0" smtClean="0"/>
              <a:t>8. </a:t>
            </a:r>
            <a:r>
              <a:rPr lang="en-US" sz="800" dirty="0" smtClean="0"/>
              <a:t>Fastening of the harness</a:t>
            </a:r>
            <a:endParaRPr lang="bg-BG" sz="800" dirty="0" smtClean="0"/>
          </a:p>
          <a:p>
            <a:pPr algn="just"/>
            <a:r>
              <a:rPr lang="en-US" sz="800" dirty="0" smtClean="0"/>
              <a:t>Insert both side connectors of the buckle</a:t>
            </a:r>
            <a:r>
              <a:rPr lang="bg-BG" sz="800" dirty="0" smtClean="0"/>
              <a:t>, </a:t>
            </a:r>
            <a:r>
              <a:rPr lang="en-US" sz="800" dirty="0" smtClean="0"/>
              <a:t>you should hear a clicking sound</a:t>
            </a:r>
            <a:r>
              <a:rPr lang="bg-BG" sz="800" dirty="0" smtClean="0"/>
              <a:t>, </a:t>
            </a:r>
            <a:r>
              <a:rPr lang="en-US" sz="800" dirty="0" smtClean="0"/>
              <a:t>when they are correctly engaged</a:t>
            </a:r>
            <a:r>
              <a:rPr lang="bg-BG" sz="800" dirty="0" smtClean="0"/>
              <a:t>. </a:t>
            </a:r>
            <a:r>
              <a:rPr lang="en-US" sz="800" dirty="0" smtClean="0"/>
              <a:t>The shoulder belts are placed by connecting and inserting the metal connectors in the buckle</a:t>
            </a:r>
            <a:r>
              <a:rPr lang="bg-BG" sz="800" dirty="0" smtClean="0"/>
              <a:t>.</a:t>
            </a:r>
          </a:p>
          <a:p>
            <a:pPr algn="just"/>
            <a:r>
              <a:rPr lang="en-US" sz="800" dirty="0" smtClean="0"/>
              <a:t>The sliding adjusters are placed and must be carefully adjusted on each side, so that the belt is tight around the child without causing discomfort.</a:t>
            </a:r>
            <a:endParaRPr lang="bg-BG" sz="800" dirty="0" smtClean="0"/>
          </a:p>
          <a:p>
            <a:pPr algn="just"/>
            <a:r>
              <a:rPr lang="bg-BG" sz="800" dirty="0" smtClean="0"/>
              <a:t>9. </a:t>
            </a:r>
            <a:r>
              <a:rPr lang="en-US" sz="800" dirty="0" smtClean="0"/>
              <a:t>Releasing of the belt</a:t>
            </a:r>
            <a:endParaRPr lang="bg-BG" sz="800" dirty="0" smtClean="0"/>
          </a:p>
          <a:p>
            <a:pPr algn="just"/>
            <a:r>
              <a:rPr lang="en-US" sz="800" dirty="0" smtClean="0"/>
              <a:t>Press the button of the buckle</a:t>
            </a:r>
            <a:r>
              <a:rPr lang="bg-BG" sz="800" dirty="0" smtClean="0"/>
              <a:t>, </a:t>
            </a:r>
            <a:r>
              <a:rPr lang="en-US" sz="800" dirty="0" smtClean="0"/>
              <a:t>pull</a:t>
            </a:r>
            <a:r>
              <a:rPr lang="bg-BG" sz="800" dirty="0" smtClean="0"/>
              <a:t>, </a:t>
            </a:r>
            <a:r>
              <a:rPr lang="en-US" sz="800" dirty="0" smtClean="0"/>
              <a:t>in order to open it</a:t>
            </a:r>
            <a:r>
              <a:rPr lang="bg-BG" sz="800" dirty="0" smtClean="0"/>
              <a:t>.</a:t>
            </a:r>
          </a:p>
        </p:txBody>
      </p:sp>
      <p:sp>
        <p:nvSpPr>
          <p:cNvPr id="42" name="TextBox 41"/>
          <p:cNvSpPr txBox="1"/>
          <p:nvPr/>
        </p:nvSpPr>
        <p:spPr>
          <a:xfrm>
            <a:off x="107504" y="5661248"/>
            <a:ext cx="3960000" cy="584775"/>
          </a:xfrm>
          <a:prstGeom prst="rect">
            <a:avLst/>
          </a:prstGeom>
          <a:noFill/>
        </p:spPr>
        <p:txBody>
          <a:bodyPr wrap="square" rtlCol="0">
            <a:spAutoFit/>
          </a:bodyPr>
          <a:lstStyle/>
          <a:p>
            <a:pPr algn="just"/>
            <a:r>
              <a:rPr lang="bg-BG" sz="800" dirty="0" smtClean="0"/>
              <a:t>10. </a:t>
            </a:r>
            <a:r>
              <a:rPr lang="en-US" sz="800" dirty="0" smtClean="0"/>
              <a:t>Installation and operation with the canopy</a:t>
            </a:r>
            <a:endParaRPr lang="bg-BG" sz="800" dirty="0" smtClean="0"/>
          </a:p>
          <a:p>
            <a:pPr algn="just"/>
            <a:r>
              <a:rPr lang="en-US" sz="800" dirty="0" smtClean="0"/>
              <a:t>Installation of the canopy </a:t>
            </a:r>
            <a:r>
              <a:rPr lang="bg-BG" sz="800" dirty="0" smtClean="0"/>
              <a:t>: </a:t>
            </a:r>
            <a:r>
              <a:rPr lang="en-US" sz="800" dirty="0" smtClean="0"/>
              <a:t>Attach the canopy to the upper part of the frame</a:t>
            </a:r>
            <a:r>
              <a:rPr lang="bg-BG" sz="800" dirty="0" smtClean="0"/>
              <a:t>. </a:t>
            </a:r>
            <a:r>
              <a:rPr lang="en-US" sz="800" dirty="0" smtClean="0"/>
              <a:t>Pull the zip</a:t>
            </a:r>
            <a:r>
              <a:rPr lang="bg-BG" sz="800" dirty="0" smtClean="0"/>
              <a:t>.</a:t>
            </a:r>
          </a:p>
          <a:p>
            <a:pPr algn="just"/>
            <a:r>
              <a:rPr lang="en-US" sz="800" dirty="0" smtClean="0"/>
              <a:t>Operation with the canopy</a:t>
            </a:r>
            <a:r>
              <a:rPr lang="bg-BG" sz="800" dirty="0" smtClean="0"/>
              <a:t>: </a:t>
            </a:r>
            <a:r>
              <a:rPr lang="en-US" sz="800" dirty="0" smtClean="0"/>
              <a:t>Pull the canopy forwards</a:t>
            </a:r>
            <a:r>
              <a:rPr lang="bg-BG" sz="800" dirty="0" smtClean="0"/>
              <a:t>, </a:t>
            </a:r>
            <a:r>
              <a:rPr lang="en-US" sz="800" dirty="0" smtClean="0"/>
              <a:t>in order to unfold it and backwards </a:t>
            </a:r>
            <a:r>
              <a:rPr lang="bg-BG" sz="800" dirty="0" smtClean="0"/>
              <a:t>– </a:t>
            </a:r>
            <a:r>
              <a:rPr lang="en-US" sz="800" dirty="0" smtClean="0"/>
              <a:t>in order to fold it</a:t>
            </a:r>
            <a:r>
              <a:rPr lang="bg-BG" sz="800" dirty="0" smtClean="0"/>
              <a:t>. </a:t>
            </a:r>
          </a:p>
        </p:txBody>
      </p:sp>
      <p:pic>
        <p:nvPicPr>
          <p:cNvPr id="30" name="Picture 29"/>
          <p:cNvPicPr>
            <a:picLocks noChangeAspect="1"/>
          </p:cNvPicPr>
          <p:nvPr/>
        </p:nvPicPr>
        <p:blipFill>
          <a:blip r:embed="rId2"/>
          <a:stretch>
            <a:fillRect/>
          </a:stretch>
        </p:blipFill>
        <p:spPr>
          <a:xfrm>
            <a:off x="107504" y="620688"/>
            <a:ext cx="3741070" cy="842536"/>
          </a:xfrm>
          <a:prstGeom prst="rect">
            <a:avLst/>
          </a:prstGeom>
        </p:spPr>
      </p:pic>
      <p:pic>
        <p:nvPicPr>
          <p:cNvPr id="33" name="Picture 32"/>
          <p:cNvPicPr>
            <a:picLocks noChangeAspect="1"/>
          </p:cNvPicPr>
          <p:nvPr/>
        </p:nvPicPr>
        <p:blipFill>
          <a:blip r:embed="rId3"/>
          <a:stretch>
            <a:fillRect/>
          </a:stretch>
        </p:blipFill>
        <p:spPr>
          <a:xfrm>
            <a:off x="1763688" y="1556792"/>
            <a:ext cx="963947" cy="864096"/>
          </a:xfrm>
          <a:prstGeom prst="rect">
            <a:avLst/>
          </a:prstGeom>
        </p:spPr>
      </p:pic>
      <p:pic>
        <p:nvPicPr>
          <p:cNvPr id="36" name="Picture 35"/>
          <p:cNvPicPr>
            <a:picLocks noChangeAspect="1"/>
          </p:cNvPicPr>
          <p:nvPr/>
        </p:nvPicPr>
        <p:blipFill>
          <a:blip r:embed="rId4"/>
          <a:stretch>
            <a:fillRect/>
          </a:stretch>
        </p:blipFill>
        <p:spPr>
          <a:xfrm>
            <a:off x="2843808" y="1556792"/>
            <a:ext cx="936104" cy="860306"/>
          </a:xfrm>
          <a:prstGeom prst="rect">
            <a:avLst/>
          </a:prstGeom>
        </p:spPr>
      </p:pic>
      <p:pic>
        <p:nvPicPr>
          <p:cNvPr id="37" name="Picture 36"/>
          <p:cNvPicPr>
            <a:picLocks noChangeAspect="1"/>
          </p:cNvPicPr>
          <p:nvPr/>
        </p:nvPicPr>
        <p:blipFill>
          <a:blip r:embed="rId5"/>
          <a:stretch>
            <a:fillRect/>
          </a:stretch>
        </p:blipFill>
        <p:spPr>
          <a:xfrm>
            <a:off x="539552" y="2564904"/>
            <a:ext cx="864096" cy="800870"/>
          </a:xfrm>
          <a:prstGeom prst="rect">
            <a:avLst/>
          </a:prstGeom>
        </p:spPr>
      </p:pic>
      <p:pic>
        <p:nvPicPr>
          <p:cNvPr id="39" name="Picture 38"/>
          <p:cNvPicPr>
            <a:picLocks noChangeAspect="1"/>
          </p:cNvPicPr>
          <p:nvPr/>
        </p:nvPicPr>
        <p:blipFill>
          <a:blip r:embed="rId6"/>
          <a:stretch>
            <a:fillRect/>
          </a:stretch>
        </p:blipFill>
        <p:spPr>
          <a:xfrm>
            <a:off x="1475656" y="2564904"/>
            <a:ext cx="909142" cy="815712"/>
          </a:xfrm>
          <a:prstGeom prst="rect">
            <a:avLst/>
          </a:prstGeom>
        </p:spPr>
      </p:pic>
      <p:pic>
        <p:nvPicPr>
          <p:cNvPr id="40" name="Picture 39"/>
          <p:cNvPicPr>
            <a:picLocks noChangeAspect="1"/>
          </p:cNvPicPr>
          <p:nvPr/>
        </p:nvPicPr>
        <p:blipFill>
          <a:blip r:embed="rId7"/>
          <a:stretch>
            <a:fillRect/>
          </a:stretch>
        </p:blipFill>
        <p:spPr>
          <a:xfrm>
            <a:off x="2555777" y="2564905"/>
            <a:ext cx="936104" cy="792088"/>
          </a:xfrm>
          <a:prstGeom prst="rect">
            <a:avLst/>
          </a:prstGeom>
        </p:spPr>
      </p:pic>
      <p:pic>
        <p:nvPicPr>
          <p:cNvPr id="41" name="Picture 40"/>
          <p:cNvPicPr>
            <a:picLocks noChangeAspect="1"/>
          </p:cNvPicPr>
          <p:nvPr/>
        </p:nvPicPr>
        <p:blipFill rotWithShape="1">
          <a:blip r:embed="rId8"/>
          <a:srcRect t="10395" b="9312"/>
          <a:stretch/>
        </p:blipFill>
        <p:spPr>
          <a:xfrm>
            <a:off x="72008" y="4653136"/>
            <a:ext cx="864096" cy="852392"/>
          </a:xfrm>
          <a:prstGeom prst="rect">
            <a:avLst/>
          </a:prstGeom>
        </p:spPr>
      </p:pic>
      <p:pic>
        <p:nvPicPr>
          <p:cNvPr id="43" name="Picture 42"/>
          <p:cNvPicPr>
            <a:picLocks noChangeAspect="1"/>
          </p:cNvPicPr>
          <p:nvPr/>
        </p:nvPicPr>
        <p:blipFill>
          <a:blip r:embed="rId9"/>
          <a:stretch>
            <a:fillRect/>
          </a:stretch>
        </p:blipFill>
        <p:spPr>
          <a:xfrm>
            <a:off x="1043608" y="4653136"/>
            <a:ext cx="1008113" cy="864096"/>
          </a:xfrm>
          <a:prstGeom prst="rect">
            <a:avLst/>
          </a:prstGeom>
        </p:spPr>
      </p:pic>
      <p:pic>
        <p:nvPicPr>
          <p:cNvPr id="44" name="Picture 43"/>
          <p:cNvPicPr>
            <a:picLocks noChangeAspect="1"/>
          </p:cNvPicPr>
          <p:nvPr/>
        </p:nvPicPr>
        <p:blipFill rotWithShape="1">
          <a:blip r:embed="rId10"/>
          <a:srcRect l="10247" r="5461"/>
          <a:stretch/>
        </p:blipFill>
        <p:spPr>
          <a:xfrm>
            <a:off x="2123728" y="4653136"/>
            <a:ext cx="952500" cy="865982"/>
          </a:xfrm>
          <a:prstGeom prst="rect">
            <a:avLst/>
          </a:prstGeom>
        </p:spPr>
      </p:pic>
      <p:pic>
        <p:nvPicPr>
          <p:cNvPr id="45" name="Picture 44"/>
          <p:cNvPicPr>
            <a:picLocks noChangeAspect="1"/>
          </p:cNvPicPr>
          <p:nvPr/>
        </p:nvPicPr>
        <p:blipFill rotWithShape="1">
          <a:blip r:embed="rId11"/>
          <a:srcRect l="11292" b="12077"/>
          <a:stretch/>
        </p:blipFill>
        <p:spPr>
          <a:xfrm>
            <a:off x="3131840" y="4653136"/>
            <a:ext cx="1004425" cy="864096"/>
          </a:xfrm>
          <a:prstGeom prst="rect">
            <a:avLst/>
          </a:prstGeom>
        </p:spPr>
      </p:pic>
      <p:sp>
        <p:nvSpPr>
          <p:cNvPr id="56" name="TextBox 55"/>
          <p:cNvSpPr txBox="1"/>
          <p:nvPr/>
        </p:nvSpPr>
        <p:spPr>
          <a:xfrm>
            <a:off x="8472726" y="6567604"/>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a:t>
            </a:r>
            <a:r>
              <a:rPr lang="bg-BG" sz="900" b="1" dirty="0" smtClean="0">
                <a:latin typeface="Arial" pitchFamily="34" charset="0"/>
                <a:cs typeface="Arial" pitchFamily="34" charset="0"/>
              </a:rPr>
              <a:t>4</a:t>
            </a:r>
            <a:endParaRPr lang="bg-BG" sz="900" b="1" dirty="0">
              <a:latin typeface="Arial" pitchFamily="34" charset="0"/>
              <a:cs typeface="Arial" pitchFamily="34" charset="0"/>
            </a:endParaRPr>
          </a:p>
        </p:txBody>
      </p:sp>
      <p:sp>
        <p:nvSpPr>
          <p:cNvPr id="57" name="TextBox 56"/>
          <p:cNvSpPr txBox="1"/>
          <p:nvPr/>
        </p:nvSpPr>
        <p:spPr>
          <a:xfrm>
            <a:off x="7867397" y="835068"/>
            <a:ext cx="857256" cy="215444"/>
          </a:xfrm>
          <a:prstGeom prst="rect">
            <a:avLst/>
          </a:prstGeom>
          <a:noFill/>
        </p:spPr>
        <p:txBody>
          <a:bodyPr wrap="square" rtlCol="0">
            <a:spAutoFit/>
          </a:bodyPr>
          <a:lstStyle/>
          <a:p>
            <a:r>
              <a:rPr lang="sr-Latn-CS" sz="800" dirty="0" smtClean="0"/>
              <a:t>Zadnji točkovi</a:t>
            </a:r>
            <a:endParaRPr lang="bg-BG" sz="800" dirty="0" smtClean="0"/>
          </a:p>
        </p:txBody>
      </p:sp>
      <p:sp>
        <p:nvSpPr>
          <p:cNvPr id="58" name="TextBox 57"/>
          <p:cNvSpPr txBox="1"/>
          <p:nvPr/>
        </p:nvSpPr>
        <p:spPr>
          <a:xfrm>
            <a:off x="5295629" y="836198"/>
            <a:ext cx="1000132" cy="215444"/>
          </a:xfrm>
          <a:prstGeom prst="rect">
            <a:avLst/>
          </a:prstGeom>
          <a:noFill/>
        </p:spPr>
        <p:txBody>
          <a:bodyPr wrap="square" rtlCol="0">
            <a:spAutoFit/>
          </a:bodyPr>
          <a:lstStyle/>
          <a:p>
            <a:r>
              <a:rPr lang="sr-Latn-CS" sz="800" dirty="0" smtClean="0"/>
              <a:t>Držač/branik</a:t>
            </a:r>
            <a:endParaRPr lang="bg-BG" sz="800" dirty="0" smtClean="0"/>
          </a:p>
        </p:txBody>
      </p:sp>
      <p:sp>
        <p:nvSpPr>
          <p:cNvPr id="59" name="TextBox 58"/>
          <p:cNvSpPr txBox="1"/>
          <p:nvPr/>
        </p:nvSpPr>
        <p:spPr>
          <a:xfrm>
            <a:off x="6438637" y="835068"/>
            <a:ext cx="1214446" cy="215444"/>
          </a:xfrm>
          <a:prstGeom prst="rect">
            <a:avLst/>
          </a:prstGeom>
          <a:noFill/>
        </p:spPr>
        <p:txBody>
          <a:bodyPr wrap="square" rtlCol="0">
            <a:spAutoFit/>
          </a:bodyPr>
          <a:lstStyle/>
          <a:p>
            <a:pPr algn="ctr"/>
            <a:r>
              <a:rPr lang="sr-Latn-CS" sz="800" dirty="0" smtClean="0"/>
              <a:t>Nadstrešnica</a:t>
            </a:r>
            <a:endParaRPr lang="bg-BG" sz="800" dirty="0" smtClean="0"/>
          </a:p>
        </p:txBody>
      </p:sp>
      <p:sp>
        <p:nvSpPr>
          <p:cNvPr id="60" name="TextBox 59"/>
          <p:cNvSpPr txBox="1"/>
          <p:nvPr/>
        </p:nvSpPr>
        <p:spPr>
          <a:xfrm>
            <a:off x="5160358" y="1239012"/>
            <a:ext cx="1591781" cy="1446550"/>
          </a:xfrm>
          <a:prstGeom prst="rect">
            <a:avLst/>
          </a:prstGeom>
          <a:noFill/>
        </p:spPr>
        <p:txBody>
          <a:bodyPr wrap="square" rtlCol="0">
            <a:spAutoFit/>
          </a:bodyPr>
          <a:lstStyle/>
          <a:p>
            <a:pPr algn="just"/>
            <a:r>
              <a:rPr lang="en-US" sz="800" dirty="0" smtClean="0"/>
              <a:t>1-2 </a:t>
            </a:r>
            <a:r>
              <a:rPr lang="en-US" sz="800" dirty="0" err="1" smtClean="0"/>
              <a:t>Rasklapanje</a:t>
            </a:r>
            <a:r>
              <a:rPr lang="en-US" sz="800" dirty="0" smtClean="0"/>
              <a:t> </a:t>
            </a:r>
            <a:r>
              <a:rPr lang="en-US" sz="800" dirty="0" err="1" smtClean="0"/>
              <a:t>okvira</a:t>
            </a:r>
            <a:r>
              <a:rPr lang="en-US" sz="800" dirty="0" smtClean="0"/>
              <a:t> </a:t>
            </a:r>
            <a:r>
              <a:rPr lang="en-US" sz="800" dirty="0" err="1" smtClean="0"/>
              <a:t>kolica.Otkačite</a:t>
            </a:r>
            <a:r>
              <a:rPr lang="en-US" sz="800" dirty="0" smtClean="0"/>
              <a:t> </a:t>
            </a:r>
            <a:r>
              <a:rPr lang="en-US" sz="800" dirty="0" err="1" smtClean="0"/>
              <a:t>mehanizam</a:t>
            </a:r>
            <a:r>
              <a:rPr lang="en-US" sz="800" dirty="0" smtClean="0"/>
              <a:t> </a:t>
            </a:r>
            <a:r>
              <a:rPr lang="en-US" sz="800" dirty="0" err="1" smtClean="0"/>
              <a:t>za</a:t>
            </a:r>
            <a:r>
              <a:rPr lang="en-US" sz="800" dirty="0" smtClean="0"/>
              <a:t> </a:t>
            </a:r>
            <a:r>
              <a:rPr lang="en-US" sz="800" dirty="0" err="1" smtClean="0"/>
              <a:t>preklapanje</a:t>
            </a:r>
            <a:r>
              <a:rPr lang="en-US" sz="800" dirty="0" smtClean="0"/>
              <a:t>, </a:t>
            </a:r>
            <a:r>
              <a:rPr lang="en-US" sz="800" dirty="0" err="1" smtClean="0"/>
              <a:t>podignite</a:t>
            </a:r>
            <a:r>
              <a:rPr lang="en-US" sz="800" dirty="0" smtClean="0"/>
              <a:t> </a:t>
            </a:r>
            <a:r>
              <a:rPr lang="en-US" sz="800" dirty="0" err="1" smtClean="0"/>
              <a:t>ručicu</a:t>
            </a:r>
            <a:r>
              <a:rPr lang="en-US" sz="800" dirty="0" smtClean="0"/>
              <a:t> </a:t>
            </a:r>
            <a:r>
              <a:rPr lang="en-US" sz="800" dirty="0" err="1" smtClean="0"/>
              <a:t>dok</a:t>
            </a:r>
            <a:r>
              <a:rPr lang="en-US" sz="800" dirty="0" smtClean="0"/>
              <a:t> se </a:t>
            </a:r>
            <a:r>
              <a:rPr lang="en-US" sz="800" dirty="0" err="1" smtClean="0"/>
              <a:t>cev</a:t>
            </a:r>
            <a:r>
              <a:rPr lang="en-US" sz="800" dirty="0" smtClean="0"/>
              <a:t> ne </a:t>
            </a:r>
            <a:r>
              <a:rPr lang="en-US" sz="800" dirty="0" err="1" smtClean="0"/>
              <a:t>zakači</a:t>
            </a:r>
            <a:r>
              <a:rPr lang="en-US" sz="800" dirty="0" smtClean="0"/>
              <a:t> </a:t>
            </a:r>
            <a:r>
              <a:rPr lang="en-US" sz="800" dirty="0" err="1" smtClean="0"/>
              <a:t>na</a:t>
            </a:r>
            <a:r>
              <a:rPr lang="en-US" sz="800" dirty="0" smtClean="0"/>
              <a:t> </a:t>
            </a:r>
            <a:r>
              <a:rPr lang="en-US" sz="800" dirty="0" err="1" smtClean="0"/>
              <a:t>mjestu</a:t>
            </a:r>
            <a:r>
              <a:rPr lang="en-US" sz="800" dirty="0" smtClean="0"/>
              <a:t>, </a:t>
            </a:r>
            <a:r>
              <a:rPr lang="en-US" sz="800" dirty="0" err="1" smtClean="0"/>
              <a:t>trebali</a:t>
            </a:r>
            <a:r>
              <a:rPr lang="en-US" sz="800" dirty="0" smtClean="0"/>
              <a:t> </a:t>
            </a:r>
            <a:r>
              <a:rPr lang="en-US" sz="800" dirty="0" err="1" smtClean="0"/>
              <a:t>biste</a:t>
            </a:r>
            <a:r>
              <a:rPr lang="en-US" sz="800" dirty="0" smtClean="0"/>
              <a:t> </a:t>
            </a:r>
            <a:r>
              <a:rPr lang="en-US" sz="800" dirty="0" err="1" smtClean="0"/>
              <a:t>čuti</a:t>
            </a:r>
            <a:r>
              <a:rPr lang="en-US" sz="800" dirty="0" smtClean="0"/>
              <a:t> </a:t>
            </a:r>
            <a:r>
              <a:rPr lang="en-US" sz="800" dirty="0" err="1" smtClean="0"/>
              <a:t>zvuk</a:t>
            </a:r>
            <a:r>
              <a:rPr lang="en-US" sz="800" dirty="0" smtClean="0"/>
              <a:t> </a:t>
            </a:r>
            <a:r>
              <a:rPr lang="en-US" sz="800" dirty="0" err="1" smtClean="0"/>
              <a:t>klikanja</a:t>
            </a:r>
            <a:endParaRPr lang="en-US" sz="800" dirty="0" smtClean="0"/>
          </a:p>
          <a:p>
            <a:pPr algn="just"/>
            <a:r>
              <a:rPr lang="en-US" sz="800" dirty="0" smtClean="0"/>
              <a:t>3. </a:t>
            </a:r>
            <a:r>
              <a:rPr lang="en-US" sz="800" dirty="0" err="1" smtClean="0"/>
              <a:t>Postavljanje</a:t>
            </a:r>
            <a:r>
              <a:rPr lang="en-US" sz="800" dirty="0" smtClean="0"/>
              <a:t> </a:t>
            </a:r>
            <a:r>
              <a:rPr lang="en-US" sz="800" dirty="0" err="1" smtClean="0"/>
              <a:t>prednjih</a:t>
            </a:r>
            <a:r>
              <a:rPr lang="en-US" sz="800" dirty="0" smtClean="0"/>
              <a:t> </a:t>
            </a:r>
            <a:r>
              <a:rPr lang="en-US" sz="800" dirty="0" err="1" smtClean="0"/>
              <a:t>točkova:Umetnite</a:t>
            </a:r>
            <a:r>
              <a:rPr lang="en-US" sz="800" dirty="0" smtClean="0"/>
              <a:t> </a:t>
            </a:r>
            <a:r>
              <a:rPr lang="en-US" sz="800" dirty="0" err="1" smtClean="0"/>
              <a:t>prednji</a:t>
            </a:r>
            <a:r>
              <a:rPr lang="en-US" sz="800" dirty="0" smtClean="0"/>
              <a:t> </a:t>
            </a:r>
            <a:r>
              <a:rPr lang="en-US" sz="800" dirty="0" err="1" smtClean="0"/>
              <a:t>točak</a:t>
            </a:r>
            <a:r>
              <a:rPr lang="en-US" sz="800" dirty="0" smtClean="0"/>
              <a:t> u </a:t>
            </a:r>
            <a:r>
              <a:rPr lang="en-US" sz="800" dirty="0" err="1" smtClean="0"/>
              <a:t>odgovarajući</a:t>
            </a:r>
            <a:r>
              <a:rPr lang="en-US" sz="800" dirty="0" smtClean="0"/>
              <a:t> </a:t>
            </a:r>
            <a:r>
              <a:rPr lang="en-US" sz="800" dirty="0" err="1" smtClean="0"/>
              <a:t>otvor</a:t>
            </a:r>
            <a:r>
              <a:rPr lang="en-US" sz="800" dirty="0" smtClean="0"/>
              <a:t> u </a:t>
            </a:r>
            <a:r>
              <a:rPr lang="en-US" sz="800" dirty="0" err="1" smtClean="0"/>
              <a:t>kućištu</a:t>
            </a:r>
            <a:r>
              <a:rPr lang="en-US" sz="800" dirty="0" smtClean="0"/>
              <a:t> </a:t>
            </a:r>
            <a:r>
              <a:rPr lang="en-US" sz="800" dirty="0" err="1" smtClean="0"/>
              <a:t>kolica</a:t>
            </a:r>
            <a:r>
              <a:rPr lang="en-US" sz="800" dirty="0" smtClean="0"/>
              <a:t>. </a:t>
            </a:r>
            <a:r>
              <a:rPr lang="en-US" sz="800" dirty="0" err="1" smtClean="0"/>
              <a:t>Uvjerite</a:t>
            </a:r>
            <a:r>
              <a:rPr lang="en-US" sz="800" dirty="0" smtClean="0"/>
              <a:t> se </a:t>
            </a:r>
            <a:r>
              <a:rPr lang="en-US" sz="800" dirty="0" err="1" smtClean="0"/>
              <a:t>da</a:t>
            </a:r>
            <a:r>
              <a:rPr lang="en-US" sz="800" dirty="0" smtClean="0"/>
              <a:t> </a:t>
            </a:r>
            <a:r>
              <a:rPr lang="en-US" sz="800" dirty="0" err="1" smtClean="0"/>
              <a:t>su</a:t>
            </a:r>
            <a:r>
              <a:rPr lang="en-US" sz="800" dirty="0" smtClean="0"/>
              <a:t> </a:t>
            </a:r>
            <a:r>
              <a:rPr lang="en-US" sz="800" dirty="0" err="1" smtClean="0"/>
              <a:t>prednji</a:t>
            </a:r>
            <a:r>
              <a:rPr lang="en-US" sz="800" dirty="0" smtClean="0"/>
              <a:t> </a:t>
            </a:r>
            <a:r>
              <a:rPr lang="en-US" sz="800" dirty="0" err="1" smtClean="0"/>
              <a:t>točkovi</a:t>
            </a:r>
            <a:r>
              <a:rPr lang="en-US" sz="800" dirty="0" smtClean="0"/>
              <a:t> </a:t>
            </a:r>
            <a:r>
              <a:rPr lang="en-US" sz="800" dirty="0" err="1" smtClean="0"/>
              <a:t>dobro</a:t>
            </a:r>
            <a:r>
              <a:rPr lang="en-US" sz="800" dirty="0" smtClean="0"/>
              <a:t> </a:t>
            </a:r>
            <a:r>
              <a:rPr lang="en-US" sz="800" dirty="0" err="1" smtClean="0"/>
              <a:t>pričvršćeni</a:t>
            </a:r>
            <a:r>
              <a:rPr lang="en-US" sz="800" dirty="0" smtClean="0"/>
              <a:t>.</a:t>
            </a:r>
          </a:p>
          <a:p>
            <a:endParaRPr lang="bg-BG" sz="800" dirty="0" smtClean="0"/>
          </a:p>
        </p:txBody>
      </p:sp>
      <p:sp>
        <p:nvSpPr>
          <p:cNvPr id="61" name="Rectangle 60"/>
          <p:cNvSpPr/>
          <p:nvPr/>
        </p:nvSpPr>
        <p:spPr>
          <a:xfrm>
            <a:off x="5160358" y="2463148"/>
            <a:ext cx="2736304" cy="584775"/>
          </a:xfrm>
          <a:prstGeom prst="rect">
            <a:avLst/>
          </a:prstGeom>
        </p:spPr>
        <p:txBody>
          <a:bodyPr wrap="square">
            <a:spAutoFit/>
          </a:bodyPr>
          <a:lstStyle/>
          <a:p>
            <a:pPr algn="just"/>
            <a:r>
              <a:rPr lang="en-US" sz="800" dirty="0" smtClean="0"/>
              <a:t> </a:t>
            </a:r>
            <a:r>
              <a:rPr lang="en-US" sz="800" dirty="0" err="1" smtClean="0"/>
              <a:t>Pritisnuti</a:t>
            </a:r>
            <a:r>
              <a:rPr lang="en-US" sz="800" dirty="0" smtClean="0"/>
              <a:t> </a:t>
            </a:r>
            <a:r>
              <a:rPr lang="en-US" sz="800" dirty="0" err="1" smtClean="0"/>
              <a:t>mehanizam</a:t>
            </a:r>
            <a:r>
              <a:rPr lang="en-US" sz="800" dirty="0" smtClean="0"/>
              <a:t> </a:t>
            </a:r>
            <a:r>
              <a:rPr lang="en-US" sz="800" dirty="0" err="1" smtClean="0"/>
              <a:t>za</a:t>
            </a:r>
            <a:r>
              <a:rPr lang="en-US" sz="800" dirty="0" smtClean="0"/>
              <a:t> </a:t>
            </a:r>
            <a:r>
              <a:rPr lang="en-US" sz="800" dirty="0" err="1" smtClean="0"/>
              <a:t>pričvršćivanje</a:t>
            </a:r>
            <a:r>
              <a:rPr lang="en-US" sz="800" dirty="0" smtClean="0"/>
              <a:t> </a:t>
            </a:r>
            <a:r>
              <a:rPr lang="en-US" sz="800" dirty="0" err="1" smtClean="0"/>
              <a:t>prednjeg</a:t>
            </a:r>
            <a:r>
              <a:rPr lang="en-US" sz="800" dirty="0" smtClean="0"/>
              <a:t> </a:t>
            </a:r>
            <a:r>
              <a:rPr lang="en-US" sz="800" dirty="0" err="1" smtClean="0"/>
              <a:t>točka</a:t>
            </a:r>
            <a:r>
              <a:rPr lang="en-US" sz="800" dirty="0" smtClean="0"/>
              <a:t> </a:t>
            </a:r>
            <a:r>
              <a:rPr lang="en-US" sz="800" dirty="0" err="1" smtClean="0"/>
              <a:t>kako</a:t>
            </a:r>
            <a:r>
              <a:rPr lang="en-US" sz="800" dirty="0" smtClean="0"/>
              <a:t> bi se </a:t>
            </a:r>
            <a:r>
              <a:rPr lang="en-US" sz="800" dirty="0" err="1" smtClean="0"/>
              <a:t>namjestio</a:t>
            </a:r>
            <a:r>
              <a:rPr lang="en-US" sz="800" dirty="0" smtClean="0"/>
              <a:t> </a:t>
            </a:r>
            <a:r>
              <a:rPr lang="en-US" sz="800" dirty="0" err="1" smtClean="0"/>
              <a:t>za</a:t>
            </a:r>
            <a:r>
              <a:rPr lang="en-US" sz="800" dirty="0" smtClean="0"/>
              <a:t> </a:t>
            </a:r>
            <a:r>
              <a:rPr lang="en-US" sz="800" dirty="0" err="1" smtClean="0"/>
              <a:t>vožnju</a:t>
            </a:r>
            <a:r>
              <a:rPr lang="en-US" sz="800" dirty="0" smtClean="0"/>
              <a:t> u </a:t>
            </a:r>
            <a:r>
              <a:rPr lang="en-US" sz="800" dirty="0" err="1" smtClean="0"/>
              <a:t>pravolinijskom</a:t>
            </a:r>
            <a:r>
              <a:rPr lang="en-US" sz="800" dirty="0" smtClean="0"/>
              <a:t> </a:t>
            </a:r>
            <a:r>
              <a:rPr lang="en-US" sz="800" dirty="0" err="1" smtClean="0"/>
              <a:t>smjeru</a:t>
            </a:r>
            <a:r>
              <a:rPr lang="en-US" sz="800" dirty="0" smtClean="0"/>
              <a:t> , a </a:t>
            </a:r>
            <a:r>
              <a:rPr lang="en-US" sz="800" dirty="0" err="1" smtClean="0"/>
              <a:t>podignite</a:t>
            </a:r>
            <a:r>
              <a:rPr lang="en-US" sz="800" dirty="0" smtClean="0"/>
              <a:t> </a:t>
            </a:r>
            <a:r>
              <a:rPr lang="en-US" sz="800" dirty="0" err="1" smtClean="0"/>
              <a:t>ga</a:t>
            </a:r>
            <a:r>
              <a:rPr lang="en-US" sz="800" dirty="0" smtClean="0"/>
              <a:t> </a:t>
            </a:r>
            <a:r>
              <a:rPr lang="en-US" sz="800" dirty="0" err="1" smtClean="0"/>
              <a:t>kako</a:t>
            </a:r>
            <a:r>
              <a:rPr lang="en-US" sz="800" dirty="0" smtClean="0"/>
              <a:t> bi se </a:t>
            </a:r>
            <a:r>
              <a:rPr lang="en-US" sz="800" dirty="0" err="1" smtClean="0"/>
              <a:t>točkovi</a:t>
            </a:r>
            <a:r>
              <a:rPr lang="en-US" sz="800" dirty="0" smtClean="0"/>
              <a:t> </a:t>
            </a:r>
            <a:r>
              <a:rPr lang="en-US" sz="800" dirty="0" err="1" smtClean="0"/>
              <a:t>slobodno</a:t>
            </a:r>
            <a:r>
              <a:rPr lang="en-US" sz="800" dirty="0" smtClean="0"/>
              <a:t> </a:t>
            </a:r>
            <a:r>
              <a:rPr lang="en-US" sz="800" dirty="0" err="1" smtClean="0"/>
              <a:t>kretali</a:t>
            </a:r>
            <a:r>
              <a:rPr lang="en-US" sz="800" dirty="0" smtClean="0"/>
              <a:t>.</a:t>
            </a:r>
          </a:p>
          <a:p>
            <a:endParaRPr lang="bg-BG" sz="800" dirty="0" smtClean="0"/>
          </a:p>
        </p:txBody>
      </p:sp>
      <p:sp>
        <p:nvSpPr>
          <p:cNvPr id="67" name="TextBox 66"/>
          <p:cNvSpPr txBox="1"/>
          <p:nvPr/>
        </p:nvSpPr>
        <p:spPr>
          <a:xfrm>
            <a:off x="5152753" y="999504"/>
            <a:ext cx="3960000" cy="215444"/>
          </a:xfrm>
          <a:prstGeom prst="rect">
            <a:avLst/>
          </a:prstGeom>
          <a:noFill/>
        </p:spPr>
        <p:txBody>
          <a:bodyPr wrap="square" rtlCol="0">
            <a:spAutoFit/>
          </a:bodyPr>
          <a:lstStyle/>
          <a:p>
            <a:pPr algn="ctr"/>
            <a:r>
              <a:rPr lang="en-US" sz="800" b="1" dirty="0" smtClean="0"/>
              <a:t>III. Instruction for installation and working with the stroller</a:t>
            </a:r>
            <a:endParaRPr lang="bg-BG" sz="800" dirty="0" smtClean="0">
              <a:solidFill>
                <a:srgbClr val="FF0000"/>
              </a:solidFill>
            </a:endParaRPr>
          </a:p>
        </p:txBody>
      </p:sp>
      <p:sp>
        <p:nvSpPr>
          <p:cNvPr id="68" name="TextBox 67"/>
          <p:cNvSpPr txBox="1"/>
          <p:nvPr/>
        </p:nvSpPr>
        <p:spPr>
          <a:xfrm>
            <a:off x="5125401" y="4047324"/>
            <a:ext cx="3960000" cy="707886"/>
          </a:xfrm>
          <a:prstGeom prst="rect">
            <a:avLst/>
          </a:prstGeom>
          <a:noFill/>
        </p:spPr>
        <p:txBody>
          <a:bodyPr wrap="square" rtlCol="0">
            <a:spAutoFit/>
          </a:bodyPr>
          <a:lstStyle/>
          <a:p>
            <a:r>
              <a:rPr lang="en-US" sz="800" dirty="0" smtClean="0"/>
              <a:t>4. </a:t>
            </a:r>
            <a:r>
              <a:rPr lang="en-US" sz="800" dirty="0" err="1" smtClean="0"/>
              <a:t>Postavljanje</a:t>
            </a:r>
            <a:r>
              <a:rPr lang="en-US" sz="800" dirty="0" smtClean="0"/>
              <a:t> </a:t>
            </a:r>
            <a:r>
              <a:rPr lang="en-US" sz="800" dirty="0" err="1" smtClean="0"/>
              <a:t>zadnjih</a:t>
            </a:r>
            <a:r>
              <a:rPr lang="en-US" sz="800" dirty="0" smtClean="0"/>
              <a:t> </a:t>
            </a:r>
            <a:r>
              <a:rPr lang="en-US" sz="800" dirty="0" err="1" smtClean="0"/>
              <a:t>točkova</a:t>
            </a:r>
            <a:r>
              <a:rPr lang="en-US" sz="800" dirty="0" smtClean="0"/>
              <a:t>: </a:t>
            </a:r>
            <a:r>
              <a:rPr lang="en-US" sz="800" dirty="0" err="1" smtClean="0"/>
              <a:t>Podignite</a:t>
            </a:r>
            <a:r>
              <a:rPr lang="en-US" sz="800" dirty="0" smtClean="0"/>
              <a:t> </a:t>
            </a:r>
            <a:r>
              <a:rPr lang="en-US" sz="800" dirty="0" err="1" smtClean="0"/>
              <a:t>zadnji</a:t>
            </a:r>
            <a:r>
              <a:rPr lang="en-US" sz="800" dirty="0" smtClean="0"/>
              <a:t> </a:t>
            </a:r>
            <a:r>
              <a:rPr lang="en-US" sz="800" dirty="0" err="1" smtClean="0"/>
              <a:t>deo</a:t>
            </a:r>
            <a:r>
              <a:rPr lang="en-US" sz="800" dirty="0" smtClean="0"/>
              <a:t> </a:t>
            </a:r>
            <a:r>
              <a:rPr lang="en-US" sz="800" dirty="0" err="1" smtClean="0"/>
              <a:t>okvira</a:t>
            </a:r>
            <a:r>
              <a:rPr lang="en-US" sz="800" dirty="0" smtClean="0"/>
              <a:t> </a:t>
            </a:r>
            <a:r>
              <a:rPr lang="en-US" sz="800" dirty="0" err="1" smtClean="0"/>
              <a:t>i</a:t>
            </a:r>
            <a:r>
              <a:rPr lang="en-US" sz="800" dirty="0" smtClean="0"/>
              <a:t> </a:t>
            </a:r>
            <a:r>
              <a:rPr lang="en-US" sz="800" dirty="0" err="1" smtClean="0"/>
              <a:t>ubacite</a:t>
            </a:r>
            <a:r>
              <a:rPr lang="en-US" sz="800" dirty="0" smtClean="0"/>
              <a:t> </a:t>
            </a:r>
            <a:r>
              <a:rPr lang="en-US" sz="800" dirty="0" err="1" smtClean="0"/>
              <a:t>zadnje</a:t>
            </a:r>
            <a:r>
              <a:rPr lang="en-US" sz="800" dirty="0" smtClean="0"/>
              <a:t> </a:t>
            </a:r>
            <a:r>
              <a:rPr lang="en-US" sz="800" dirty="0" err="1" smtClean="0"/>
              <a:t>točkove</a:t>
            </a:r>
            <a:r>
              <a:rPr lang="en-US" sz="800" dirty="0" smtClean="0"/>
              <a:t> </a:t>
            </a:r>
            <a:r>
              <a:rPr lang="en-US" sz="800" dirty="0" err="1" smtClean="0"/>
              <a:t>na</a:t>
            </a:r>
            <a:r>
              <a:rPr lang="en-US" sz="800" dirty="0" smtClean="0"/>
              <a:t> </a:t>
            </a:r>
            <a:r>
              <a:rPr lang="en-US" sz="800" dirty="0" err="1" smtClean="0"/>
              <a:t>osovinu</a:t>
            </a:r>
            <a:r>
              <a:rPr lang="en-US" sz="800" dirty="0" smtClean="0"/>
              <a:t>; </a:t>
            </a:r>
            <a:r>
              <a:rPr lang="en-US" sz="800" dirty="0" err="1" smtClean="0"/>
              <a:t>proverite</a:t>
            </a:r>
            <a:r>
              <a:rPr lang="en-US" sz="800" dirty="0" smtClean="0"/>
              <a:t> </a:t>
            </a:r>
            <a:r>
              <a:rPr lang="en-US" sz="800" dirty="0" err="1" smtClean="0"/>
              <a:t>da</a:t>
            </a:r>
            <a:r>
              <a:rPr lang="en-US" sz="800" dirty="0" smtClean="0"/>
              <a:t> </a:t>
            </a:r>
            <a:r>
              <a:rPr lang="en-US" sz="800" dirty="0" err="1" smtClean="0"/>
              <a:t>li</a:t>
            </a:r>
            <a:r>
              <a:rPr lang="en-US" sz="800" dirty="0" smtClean="0"/>
              <a:t> </a:t>
            </a:r>
            <a:r>
              <a:rPr lang="en-US" sz="800" dirty="0" err="1" smtClean="0"/>
              <a:t>su</a:t>
            </a:r>
            <a:r>
              <a:rPr lang="en-US" sz="800" dirty="0" smtClean="0"/>
              <a:t> “</a:t>
            </a:r>
            <a:r>
              <a:rPr lang="en-US" sz="800" dirty="0" err="1" smtClean="0"/>
              <a:t>kliknuli</a:t>
            </a:r>
            <a:r>
              <a:rPr lang="en-US" sz="800" dirty="0" smtClean="0"/>
              <a:t>” </a:t>
            </a:r>
            <a:r>
              <a:rPr lang="en-US" sz="800" dirty="0" err="1" smtClean="0"/>
              <a:t>na</a:t>
            </a:r>
            <a:r>
              <a:rPr lang="en-US" sz="800" dirty="0" smtClean="0"/>
              <a:t> </a:t>
            </a:r>
            <a:r>
              <a:rPr lang="en-US" sz="800" dirty="0" err="1" smtClean="0"/>
              <a:t>svoje</a:t>
            </a:r>
            <a:r>
              <a:rPr lang="en-US" sz="800" dirty="0" smtClean="0"/>
              <a:t> </a:t>
            </a:r>
            <a:r>
              <a:rPr lang="en-US" sz="800" dirty="0" err="1" smtClean="0"/>
              <a:t>mjesto</a:t>
            </a:r>
            <a:r>
              <a:rPr lang="en-US" sz="800" dirty="0" smtClean="0"/>
              <a:t> </a:t>
            </a:r>
            <a:r>
              <a:rPr lang="en-US" sz="800" dirty="0" err="1" smtClean="0"/>
              <a:t>i</a:t>
            </a:r>
            <a:r>
              <a:rPr lang="en-US" sz="800" dirty="0" smtClean="0"/>
              <a:t> </a:t>
            </a:r>
            <a:r>
              <a:rPr lang="en-US" sz="800" dirty="0" err="1" smtClean="0"/>
              <a:t>sigurno</a:t>
            </a:r>
            <a:r>
              <a:rPr lang="en-US" sz="800" dirty="0" smtClean="0"/>
              <a:t> </a:t>
            </a:r>
            <a:r>
              <a:rPr lang="en-US" sz="800" dirty="0" err="1" smtClean="0"/>
              <a:t>spojeni</a:t>
            </a:r>
            <a:r>
              <a:rPr lang="en-US" sz="800" dirty="0" smtClean="0"/>
              <a:t>. </a:t>
            </a:r>
          </a:p>
          <a:p>
            <a:r>
              <a:rPr lang="en-US" sz="800" dirty="0" smtClean="0"/>
              <a:t>5.Sistem  </a:t>
            </a:r>
            <a:r>
              <a:rPr lang="en-US" sz="800" dirty="0" err="1" smtClean="0"/>
              <a:t>kočenja</a:t>
            </a:r>
            <a:r>
              <a:rPr lang="en-US" sz="800" dirty="0" smtClean="0"/>
              <a:t> </a:t>
            </a:r>
            <a:r>
              <a:rPr lang="en-US" sz="800" dirty="0" err="1" smtClean="0"/>
              <a:t>na</a:t>
            </a:r>
            <a:r>
              <a:rPr lang="en-US" sz="800" dirty="0" smtClean="0"/>
              <a:t> </a:t>
            </a:r>
            <a:r>
              <a:rPr lang="en-US" sz="800" dirty="0" err="1" smtClean="0"/>
              <a:t>zadnjem</a:t>
            </a:r>
            <a:r>
              <a:rPr lang="en-US" sz="800" dirty="0" smtClean="0"/>
              <a:t> </a:t>
            </a:r>
            <a:r>
              <a:rPr lang="en-US" sz="800" dirty="0" err="1" smtClean="0"/>
              <a:t>točku</a:t>
            </a:r>
            <a:r>
              <a:rPr lang="en-US" sz="800" dirty="0" smtClean="0"/>
              <a:t>: </a:t>
            </a:r>
            <a:r>
              <a:rPr lang="en-US" sz="800" dirty="0" err="1" smtClean="0"/>
              <a:t>Nagazite</a:t>
            </a:r>
            <a:r>
              <a:rPr lang="en-US" sz="800" dirty="0" smtClean="0"/>
              <a:t> </a:t>
            </a:r>
            <a:r>
              <a:rPr lang="en-US" sz="800" dirty="0" err="1" smtClean="0"/>
              <a:t>na</a:t>
            </a:r>
            <a:r>
              <a:rPr lang="en-US" sz="800" dirty="0" smtClean="0"/>
              <a:t> </a:t>
            </a:r>
            <a:r>
              <a:rPr lang="en-US" sz="800" dirty="0" err="1" smtClean="0"/>
              <a:t>zadnju</a:t>
            </a:r>
            <a:r>
              <a:rPr lang="en-US" sz="800" dirty="0" smtClean="0"/>
              <a:t> </a:t>
            </a:r>
            <a:r>
              <a:rPr lang="en-US" sz="800" dirty="0" err="1" smtClean="0"/>
              <a:t>stranu</a:t>
            </a:r>
            <a:r>
              <a:rPr lang="en-US" sz="800" dirty="0" smtClean="0"/>
              <a:t> </a:t>
            </a:r>
            <a:r>
              <a:rPr lang="en-US" sz="800" dirty="0" err="1" smtClean="0"/>
              <a:t>kočnice</a:t>
            </a:r>
            <a:r>
              <a:rPr lang="en-US" sz="800" dirty="0" smtClean="0"/>
              <a:t> </a:t>
            </a:r>
            <a:r>
              <a:rPr lang="en-US" sz="800" dirty="0" err="1" smtClean="0"/>
              <a:t>kako</a:t>
            </a:r>
            <a:r>
              <a:rPr lang="en-US" sz="800" dirty="0" smtClean="0"/>
              <a:t> bi se </a:t>
            </a:r>
            <a:r>
              <a:rPr lang="en-US" sz="800" dirty="0" err="1" smtClean="0"/>
              <a:t>zaustavia</a:t>
            </a:r>
            <a:r>
              <a:rPr lang="en-US" sz="800" dirty="0" smtClean="0"/>
              <a:t> </a:t>
            </a:r>
            <a:r>
              <a:rPr lang="en-US" sz="800" dirty="0" err="1" smtClean="0"/>
              <a:t>kolica.Kako</a:t>
            </a:r>
            <a:r>
              <a:rPr lang="en-US" sz="800" dirty="0" smtClean="0"/>
              <a:t> bi se </a:t>
            </a:r>
            <a:r>
              <a:rPr lang="en-US" sz="800" dirty="0" err="1" smtClean="0"/>
              <a:t>oslobodila</a:t>
            </a:r>
            <a:r>
              <a:rPr lang="en-US" sz="800" dirty="0" smtClean="0"/>
              <a:t> </a:t>
            </a:r>
            <a:r>
              <a:rPr lang="en-US" sz="800" dirty="0" err="1" smtClean="0"/>
              <a:t>kočnica,nagazite</a:t>
            </a:r>
            <a:r>
              <a:rPr lang="en-US" sz="800" dirty="0" smtClean="0"/>
              <a:t> </a:t>
            </a:r>
            <a:r>
              <a:rPr lang="en-US" sz="800" dirty="0" err="1" smtClean="0"/>
              <a:t>na</a:t>
            </a:r>
            <a:r>
              <a:rPr lang="en-US" sz="800" dirty="0" smtClean="0"/>
              <a:t> </a:t>
            </a:r>
            <a:r>
              <a:rPr lang="en-US" sz="800" dirty="0" err="1" smtClean="0"/>
              <a:t>prednju</a:t>
            </a:r>
            <a:r>
              <a:rPr lang="en-US" sz="800" dirty="0" smtClean="0"/>
              <a:t> </a:t>
            </a:r>
            <a:r>
              <a:rPr lang="en-US" sz="800" dirty="0" err="1" smtClean="0"/>
              <a:t>stranu</a:t>
            </a:r>
            <a:r>
              <a:rPr lang="en-US" sz="800" dirty="0" smtClean="0"/>
              <a:t>.</a:t>
            </a:r>
          </a:p>
          <a:p>
            <a:endParaRPr lang="en-US" sz="800" dirty="0" smtClean="0"/>
          </a:p>
        </p:txBody>
      </p:sp>
      <p:pic>
        <p:nvPicPr>
          <p:cNvPr id="69" name="Picture 68"/>
          <p:cNvPicPr>
            <a:picLocks noChangeAspect="1"/>
          </p:cNvPicPr>
          <p:nvPr/>
        </p:nvPicPr>
        <p:blipFill>
          <a:blip r:embed="rId12"/>
          <a:stretch>
            <a:fillRect/>
          </a:stretch>
        </p:blipFill>
        <p:spPr>
          <a:xfrm>
            <a:off x="6600518" y="70079"/>
            <a:ext cx="909598" cy="809328"/>
          </a:xfrm>
          <a:prstGeom prst="rect">
            <a:avLst/>
          </a:prstGeom>
        </p:spPr>
      </p:pic>
      <p:pic>
        <p:nvPicPr>
          <p:cNvPr id="70" name="Picture 69"/>
          <p:cNvPicPr>
            <a:picLocks noChangeAspect="1"/>
          </p:cNvPicPr>
          <p:nvPr/>
        </p:nvPicPr>
        <p:blipFill>
          <a:blip r:embed="rId13"/>
          <a:stretch>
            <a:fillRect/>
          </a:stretch>
        </p:blipFill>
        <p:spPr>
          <a:xfrm>
            <a:off x="5304374" y="374916"/>
            <a:ext cx="1080120" cy="335835"/>
          </a:xfrm>
          <a:prstGeom prst="rect">
            <a:avLst/>
          </a:prstGeom>
        </p:spPr>
      </p:pic>
      <p:pic>
        <p:nvPicPr>
          <p:cNvPr id="71" name="Picture 70"/>
          <p:cNvPicPr>
            <a:picLocks noChangeAspect="1"/>
          </p:cNvPicPr>
          <p:nvPr/>
        </p:nvPicPr>
        <p:blipFill>
          <a:blip r:embed="rId14"/>
          <a:stretch>
            <a:fillRect/>
          </a:stretch>
        </p:blipFill>
        <p:spPr>
          <a:xfrm>
            <a:off x="7752646" y="158892"/>
            <a:ext cx="1013528" cy="576066"/>
          </a:xfrm>
          <a:prstGeom prst="rect">
            <a:avLst/>
          </a:prstGeom>
        </p:spPr>
      </p:pic>
      <p:pic>
        <p:nvPicPr>
          <p:cNvPr id="72" name="Picture 71"/>
          <p:cNvPicPr>
            <a:picLocks noChangeAspect="1"/>
          </p:cNvPicPr>
          <p:nvPr/>
        </p:nvPicPr>
        <p:blipFill>
          <a:blip r:embed="rId15"/>
          <a:stretch>
            <a:fillRect/>
          </a:stretch>
        </p:blipFill>
        <p:spPr>
          <a:xfrm>
            <a:off x="6744534" y="1167004"/>
            <a:ext cx="1141868" cy="1316544"/>
          </a:xfrm>
          <a:prstGeom prst="rect">
            <a:avLst/>
          </a:prstGeom>
        </p:spPr>
      </p:pic>
      <p:pic>
        <p:nvPicPr>
          <p:cNvPr id="73" name="Picture 72"/>
          <p:cNvPicPr>
            <a:picLocks noChangeAspect="1"/>
          </p:cNvPicPr>
          <p:nvPr/>
        </p:nvPicPr>
        <p:blipFill>
          <a:blip r:embed="rId16"/>
          <a:stretch>
            <a:fillRect/>
          </a:stretch>
        </p:blipFill>
        <p:spPr>
          <a:xfrm>
            <a:off x="7824654" y="1887084"/>
            <a:ext cx="864096" cy="900980"/>
          </a:xfrm>
          <a:prstGeom prst="rect">
            <a:avLst/>
          </a:prstGeom>
        </p:spPr>
      </p:pic>
      <p:pic>
        <p:nvPicPr>
          <p:cNvPr id="74" name="Picture 73"/>
          <p:cNvPicPr>
            <a:picLocks noChangeAspect="1"/>
          </p:cNvPicPr>
          <p:nvPr/>
        </p:nvPicPr>
        <p:blipFill>
          <a:blip r:embed="rId17"/>
          <a:stretch>
            <a:fillRect/>
          </a:stretch>
        </p:blipFill>
        <p:spPr>
          <a:xfrm>
            <a:off x="7896662" y="1167004"/>
            <a:ext cx="792088" cy="730823"/>
          </a:xfrm>
          <a:prstGeom prst="rect">
            <a:avLst/>
          </a:prstGeom>
        </p:spPr>
      </p:pic>
      <p:pic>
        <p:nvPicPr>
          <p:cNvPr id="75" name="Picture 74"/>
          <p:cNvPicPr>
            <a:picLocks noChangeAspect="1"/>
          </p:cNvPicPr>
          <p:nvPr/>
        </p:nvPicPr>
        <p:blipFill>
          <a:blip r:embed="rId18"/>
          <a:stretch>
            <a:fillRect/>
          </a:stretch>
        </p:blipFill>
        <p:spPr>
          <a:xfrm>
            <a:off x="5664414" y="3111220"/>
            <a:ext cx="2847316" cy="793056"/>
          </a:xfrm>
          <a:prstGeom prst="rect">
            <a:avLst/>
          </a:prstGeom>
        </p:spPr>
      </p:pic>
      <p:pic>
        <p:nvPicPr>
          <p:cNvPr id="76" name="Picture 75"/>
          <p:cNvPicPr>
            <a:picLocks noChangeAspect="1"/>
          </p:cNvPicPr>
          <p:nvPr/>
        </p:nvPicPr>
        <p:blipFill>
          <a:blip r:embed="rId19"/>
          <a:stretch>
            <a:fillRect/>
          </a:stretch>
        </p:blipFill>
        <p:spPr>
          <a:xfrm>
            <a:off x="5520398" y="4695396"/>
            <a:ext cx="3312368" cy="887916"/>
          </a:xfrm>
          <a:prstGeom prst="rect">
            <a:avLst/>
          </a:prstGeom>
        </p:spPr>
      </p:pic>
      <p:pic>
        <p:nvPicPr>
          <p:cNvPr id="77" name="Picture 76"/>
          <p:cNvPicPr>
            <a:picLocks noChangeAspect="1"/>
          </p:cNvPicPr>
          <p:nvPr/>
        </p:nvPicPr>
        <p:blipFill>
          <a:blip r:embed="rId20"/>
          <a:stretch>
            <a:fillRect/>
          </a:stretch>
        </p:blipFill>
        <p:spPr>
          <a:xfrm>
            <a:off x="5520398" y="5631500"/>
            <a:ext cx="3320346" cy="9356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12</a:t>
            </a:r>
            <a:endParaRPr lang="bg-BG" sz="900" b="1" dirty="0">
              <a:latin typeface="Arial" pitchFamily="34" charset="0"/>
              <a:cs typeface="Arial" pitchFamily="34" charset="0"/>
            </a:endParaRPr>
          </a:p>
        </p:txBody>
      </p:sp>
      <p:sp>
        <p:nvSpPr>
          <p:cNvPr id="33" name="TextBox 32"/>
          <p:cNvSpPr txBox="1"/>
          <p:nvPr/>
        </p:nvSpPr>
        <p:spPr>
          <a:xfrm>
            <a:off x="71406" y="1000108"/>
            <a:ext cx="3960000" cy="461665"/>
          </a:xfrm>
          <a:prstGeom prst="rect">
            <a:avLst/>
          </a:prstGeom>
          <a:noFill/>
        </p:spPr>
        <p:txBody>
          <a:bodyPr wrap="square" rtlCol="0">
            <a:spAutoFit/>
          </a:bodyPr>
          <a:lstStyle/>
          <a:p>
            <a:pPr algn="just"/>
            <a:r>
              <a:rPr lang="bg-BG" sz="800" dirty="0" smtClean="0"/>
              <a:t> 11. </a:t>
            </a:r>
            <a:r>
              <a:rPr lang="en-US" sz="800" dirty="0" smtClean="0"/>
              <a:t>Adjustment of the backrest</a:t>
            </a:r>
          </a:p>
          <a:p>
            <a:pPr algn="just"/>
            <a:r>
              <a:rPr lang="en-US" sz="800" dirty="0" smtClean="0"/>
              <a:t>There are </a:t>
            </a:r>
            <a:r>
              <a:rPr lang="bg-BG" sz="800" dirty="0" smtClean="0"/>
              <a:t>3 </a:t>
            </a:r>
            <a:r>
              <a:rPr lang="en-US" sz="800" dirty="0" smtClean="0"/>
              <a:t>safety buckles at the back of the stroller</a:t>
            </a:r>
            <a:r>
              <a:rPr lang="bg-BG" sz="800" dirty="0" smtClean="0"/>
              <a:t>. </a:t>
            </a:r>
            <a:r>
              <a:rPr lang="en-US" sz="800" dirty="0" smtClean="0"/>
              <a:t>In order to switch to sitting mode </a:t>
            </a:r>
            <a:r>
              <a:rPr lang="bg-BG" sz="800" dirty="0" smtClean="0"/>
              <a:t>– </a:t>
            </a:r>
            <a:r>
              <a:rPr lang="en-US" sz="800" dirty="0" smtClean="0"/>
              <a:t>engage the three buckles</a:t>
            </a:r>
            <a:r>
              <a:rPr lang="bg-BG" sz="800" dirty="0" smtClean="0"/>
              <a:t>. </a:t>
            </a:r>
            <a:r>
              <a:rPr lang="en-US" sz="800" dirty="0" smtClean="0"/>
              <a:t>In order to switch to lying mode </a:t>
            </a:r>
            <a:r>
              <a:rPr lang="bg-BG" sz="800" dirty="0" smtClean="0"/>
              <a:t>– </a:t>
            </a:r>
            <a:r>
              <a:rPr lang="en-US" sz="800" dirty="0" smtClean="0"/>
              <a:t>disengage the three buckles</a:t>
            </a:r>
            <a:r>
              <a:rPr lang="bg-BG" sz="800" dirty="0" smtClean="0"/>
              <a:t>.</a:t>
            </a:r>
            <a:endParaRPr lang="bg-BG" sz="800" dirty="0"/>
          </a:p>
        </p:txBody>
      </p:sp>
      <p:sp>
        <p:nvSpPr>
          <p:cNvPr id="38" name="TextBox 37"/>
          <p:cNvSpPr txBox="1"/>
          <p:nvPr/>
        </p:nvSpPr>
        <p:spPr>
          <a:xfrm>
            <a:off x="107504" y="2492896"/>
            <a:ext cx="4068546" cy="1692771"/>
          </a:xfrm>
          <a:prstGeom prst="rect">
            <a:avLst/>
          </a:prstGeom>
          <a:noFill/>
        </p:spPr>
        <p:txBody>
          <a:bodyPr wrap="square" rtlCol="0">
            <a:spAutoFit/>
          </a:bodyPr>
          <a:lstStyle/>
          <a:p>
            <a:pPr algn="just"/>
            <a:r>
              <a:rPr lang="bg-BG" sz="800" dirty="0" smtClean="0"/>
              <a:t>12. </a:t>
            </a:r>
            <a:r>
              <a:rPr lang="en-US" sz="800" dirty="0" smtClean="0"/>
              <a:t>Folding</a:t>
            </a:r>
            <a:r>
              <a:rPr lang="bg-BG" sz="800" dirty="0" smtClean="0"/>
              <a:t>:</a:t>
            </a:r>
          </a:p>
          <a:p>
            <a:pPr algn="just"/>
            <a:r>
              <a:rPr lang="en-US" sz="800" dirty="0" smtClean="0"/>
              <a:t>Press the locking mechanisms at the same time on both sides</a:t>
            </a:r>
            <a:r>
              <a:rPr lang="bg-BG" sz="800" dirty="0" smtClean="0"/>
              <a:t>. </a:t>
            </a:r>
            <a:r>
              <a:rPr lang="en-US" sz="800" dirty="0" smtClean="0"/>
              <a:t>Press backwards simultaneously with both hands</a:t>
            </a:r>
            <a:r>
              <a:rPr lang="bg-BG" sz="800" dirty="0" smtClean="0"/>
              <a:t>. </a:t>
            </a:r>
          </a:p>
          <a:p>
            <a:pPr algn="just"/>
            <a:r>
              <a:rPr lang="en-US" sz="800" dirty="0" smtClean="0"/>
              <a:t>After the stroller is folded it is compact and easy to carry.</a:t>
            </a:r>
            <a:endParaRPr lang="bg-BG" sz="800" dirty="0" smtClean="0"/>
          </a:p>
          <a:p>
            <a:pPr algn="just"/>
            <a:endParaRPr lang="en-US" sz="800" dirty="0" smtClean="0"/>
          </a:p>
          <a:p>
            <a:pPr algn="just"/>
            <a:endParaRPr lang="en-US" sz="800" dirty="0"/>
          </a:p>
          <a:p>
            <a:pPr algn="just"/>
            <a:endParaRPr lang="en-US" sz="800" dirty="0" smtClean="0"/>
          </a:p>
          <a:p>
            <a:pPr algn="just"/>
            <a:endParaRPr lang="en-US" sz="800" dirty="0"/>
          </a:p>
          <a:p>
            <a:pPr algn="just"/>
            <a:endParaRPr lang="en-US" sz="800" dirty="0" smtClean="0"/>
          </a:p>
          <a:p>
            <a:pPr algn="just"/>
            <a:endParaRPr lang="en-US" sz="800" dirty="0"/>
          </a:p>
          <a:p>
            <a:pPr algn="just"/>
            <a:endParaRPr lang="en-US" sz="800" dirty="0" smtClean="0"/>
          </a:p>
          <a:p>
            <a:pPr algn="just"/>
            <a:endParaRPr lang="bg-BG" sz="800" dirty="0" smtClean="0"/>
          </a:p>
          <a:p>
            <a:pPr algn="just"/>
            <a:r>
              <a:rPr lang="bg-BG" sz="800" dirty="0" smtClean="0"/>
              <a:t>13. </a:t>
            </a:r>
            <a:r>
              <a:rPr lang="en-US" sz="800" dirty="0" smtClean="0"/>
              <a:t>Positions of the seat</a:t>
            </a:r>
            <a:r>
              <a:rPr lang="bg-BG" sz="800" dirty="0" smtClean="0"/>
              <a:t>:</a:t>
            </a:r>
            <a:endParaRPr lang="bg-BG" sz="800" dirty="0"/>
          </a:p>
        </p:txBody>
      </p:sp>
      <p:pic>
        <p:nvPicPr>
          <p:cNvPr id="32" name="Picture 31"/>
          <p:cNvPicPr>
            <a:picLocks noChangeAspect="1"/>
          </p:cNvPicPr>
          <p:nvPr/>
        </p:nvPicPr>
        <p:blipFill>
          <a:blip r:embed="rId2"/>
          <a:stretch>
            <a:fillRect/>
          </a:stretch>
        </p:blipFill>
        <p:spPr>
          <a:xfrm>
            <a:off x="323528" y="116632"/>
            <a:ext cx="3600400" cy="809960"/>
          </a:xfrm>
          <a:prstGeom prst="rect">
            <a:avLst/>
          </a:prstGeom>
        </p:spPr>
      </p:pic>
      <p:pic>
        <p:nvPicPr>
          <p:cNvPr id="34" name="Picture 33"/>
          <p:cNvPicPr>
            <a:picLocks noChangeAspect="1"/>
          </p:cNvPicPr>
          <p:nvPr/>
        </p:nvPicPr>
        <p:blipFill>
          <a:blip r:embed="rId3"/>
          <a:stretch>
            <a:fillRect/>
          </a:stretch>
        </p:blipFill>
        <p:spPr>
          <a:xfrm>
            <a:off x="323528" y="1556792"/>
            <a:ext cx="3630560" cy="864094"/>
          </a:xfrm>
          <a:prstGeom prst="rect">
            <a:avLst/>
          </a:prstGeom>
        </p:spPr>
      </p:pic>
      <p:pic>
        <p:nvPicPr>
          <p:cNvPr id="39" name="Picture 38"/>
          <p:cNvPicPr>
            <a:picLocks noChangeAspect="1"/>
          </p:cNvPicPr>
          <p:nvPr/>
        </p:nvPicPr>
        <p:blipFill>
          <a:blip r:embed="rId4"/>
          <a:stretch>
            <a:fillRect/>
          </a:stretch>
        </p:blipFill>
        <p:spPr>
          <a:xfrm>
            <a:off x="323528" y="3068960"/>
            <a:ext cx="3600400" cy="869447"/>
          </a:xfrm>
          <a:prstGeom prst="rect">
            <a:avLst/>
          </a:prstGeom>
        </p:spPr>
      </p:pic>
      <p:pic>
        <p:nvPicPr>
          <p:cNvPr id="40" name="Picture 39"/>
          <p:cNvPicPr>
            <a:picLocks noChangeAspect="1"/>
          </p:cNvPicPr>
          <p:nvPr/>
        </p:nvPicPr>
        <p:blipFill>
          <a:blip r:embed="rId5"/>
          <a:stretch>
            <a:fillRect/>
          </a:stretch>
        </p:blipFill>
        <p:spPr>
          <a:xfrm>
            <a:off x="683568" y="4221088"/>
            <a:ext cx="2880318" cy="1028368"/>
          </a:xfrm>
          <a:prstGeom prst="rect">
            <a:avLst/>
          </a:prstGeom>
        </p:spPr>
      </p:pic>
      <p:pic>
        <p:nvPicPr>
          <p:cNvPr id="41" name="Picture 40"/>
          <p:cNvPicPr>
            <a:picLocks noChangeAspect="1"/>
          </p:cNvPicPr>
          <p:nvPr/>
        </p:nvPicPr>
        <p:blipFill>
          <a:blip r:embed="rId6"/>
          <a:stretch>
            <a:fillRect/>
          </a:stretch>
        </p:blipFill>
        <p:spPr>
          <a:xfrm>
            <a:off x="683568" y="5301208"/>
            <a:ext cx="2880320" cy="1008112"/>
          </a:xfrm>
          <a:prstGeom prst="rect">
            <a:avLst/>
          </a:prstGeom>
        </p:spPr>
      </p:pic>
      <p:sp>
        <p:nvSpPr>
          <p:cNvPr id="36" name="TextBox 35"/>
          <p:cNvSpPr txBox="1"/>
          <p:nvPr/>
        </p:nvSpPr>
        <p:spPr>
          <a:xfrm>
            <a:off x="5012422" y="91833"/>
            <a:ext cx="3880058" cy="5139869"/>
          </a:xfrm>
          <a:prstGeom prst="rect">
            <a:avLst/>
          </a:prstGeom>
          <a:noFill/>
        </p:spPr>
        <p:txBody>
          <a:bodyPr wrap="square" rtlCol="0">
            <a:spAutoFit/>
          </a:bodyPr>
          <a:lstStyle/>
          <a:p>
            <a:pPr algn="just"/>
            <a:r>
              <a:rPr lang="en-US" sz="800" dirty="0" smtClean="0"/>
              <a:t>15. UPOZORENJE: </a:t>
            </a:r>
            <a:r>
              <a:rPr lang="en-US" sz="800" dirty="0" err="1" smtClean="0"/>
              <a:t>Uvijek</a:t>
            </a:r>
            <a:r>
              <a:rPr lang="en-US" sz="800" dirty="0" smtClean="0"/>
              <a:t> </a:t>
            </a:r>
            <a:r>
              <a:rPr lang="en-US" sz="800" dirty="0" err="1" smtClean="0"/>
              <a:t>koristite</a:t>
            </a:r>
            <a:r>
              <a:rPr lang="en-US" sz="800" dirty="0" smtClean="0"/>
              <a:t> </a:t>
            </a:r>
            <a:r>
              <a:rPr lang="en-US" sz="800" dirty="0" err="1" smtClean="0"/>
              <a:t>bezbjednosni</a:t>
            </a:r>
            <a:r>
              <a:rPr lang="en-US" sz="800" dirty="0" smtClean="0"/>
              <a:t> </a:t>
            </a:r>
            <a:r>
              <a:rPr lang="en-US" sz="800" dirty="0" err="1" smtClean="0"/>
              <a:t>sistem</a:t>
            </a:r>
            <a:r>
              <a:rPr lang="en-US" sz="800" dirty="0" smtClean="0"/>
              <a:t>.</a:t>
            </a:r>
          </a:p>
          <a:p>
            <a:r>
              <a:rPr lang="en-US" sz="800" dirty="0" smtClean="0"/>
              <a:t>16. UPOZORENJE: Pre </a:t>
            </a:r>
            <a:r>
              <a:rPr lang="en-US" sz="800" dirty="0" err="1" smtClean="0"/>
              <a:t>postavljanja</a:t>
            </a:r>
            <a:r>
              <a:rPr lang="en-US" sz="800" dirty="0" smtClean="0"/>
              <a:t> </a:t>
            </a:r>
            <a:r>
              <a:rPr lang="en-US" sz="800" dirty="0" err="1" smtClean="0"/>
              <a:t>djeteta</a:t>
            </a:r>
            <a:r>
              <a:rPr lang="en-US" sz="800" dirty="0" smtClean="0"/>
              <a:t> u </a:t>
            </a:r>
            <a:r>
              <a:rPr lang="en-US" sz="800" dirty="0" err="1" smtClean="0"/>
              <a:t>kolica</a:t>
            </a:r>
            <a:r>
              <a:rPr lang="en-US" sz="800" dirty="0" smtClean="0"/>
              <a:t>, </a:t>
            </a:r>
            <a:r>
              <a:rPr lang="en-US" sz="800" dirty="0" err="1" smtClean="0"/>
              <a:t>uvjerite</a:t>
            </a:r>
            <a:r>
              <a:rPr lang="en-US" sz="800" dirty="0" smtClean="0"/>
              <a:t> se </a:t>
            </a:r>
            <a:r>
              <a:rPr lang="en-US" sz="800" dirty="0" err="1" smtClean="0"/>
              <a:t>da</a:t>
            </a:r>
            <a:r>
              <a:rPr lang="en-US" sz="800" dirty="0" smtClean="0"/>
              <a:t> </a:t>
            </a:r>
            <a:r>
              <a:rPr lang="en-US" sz="800" dirty="0" err="1" smtClean="0"/>
              <a:t>su</a:t>
            </a:r>
            <a:r>
              <a:rPr lang="en-US" sz="800" dirty="0" smtClean="0"/>
              <a:t> </a:t>
            </a:r>
            <a:r>
              <a:rPr lang="en-US" sz="800" dirty="0" err="1" smtClean="0"/>
              <a:t>potpuno</a:t>
            </a:r>
            <a:r>
              <a:rPr lang="en-US" sz="800" dirty="0" smtClean="0"/>
              <a:t> </a:t>
            </a:r>
            <a:r>
              <a:rPr lang="en-US" sz="800" dirty="0" err="1" smtClean="0"/>
              <a:t>otvorena</a:t>
            </a:r>
            <a:r>
              <a:rPr lang="en-US" sz="800" dirty="0" smtClean="0"/>
              <a:t> </a:t>
            </a:r>
            <a:r>
              <a:rPr lang="en-US" sz="800" dirty="0" err="1" smtClean="0"/>
              <a:t>da</a:t>
            </a:r>
            <a:r>
              <a:rPr lang="en-US" sz="800" dirty="0" smtClean="0"/>
              <a:t> </a:t>
            </a:r>
            <a:r>
              <a:rPr lang="en-US" sz="800" dirty="0" err="1" smtClean="0"/>
              <a:t>su</a:t>
            </a:r>
            <a:r>
              <a:rPr lang="en-US" sz="800" dirty="0" smtClean="0"/>
              <a:t> </a:t>
            </a:r>
            <a:r>
              <a:rPr lang="en-US" sz="800" dirty="0" err="1" smtClean="0"/>
              <a:t>i</a:t>
            </a:r>
            <a:r>
              <a:rPr lang="en-US" sz="800" dirty="0" smtClean="0"/>
              <a:t> </a:t>
            </a:r>
            <a:r>
              <a:rPr lang="en-US" sz="800" dirty="0" err="1" smtClean="0"/>
              <a:t>uključeni</a:t>
            </a:r>
            <a:r>
              <a:rPr lang="en-US" sz="800" dirty="0" smtClean="0"/>
              <a:t> </a:t>
            </a:r>
            <a:r>
              <a:rPr lang="en-US" sz="800" dirty="0" err="1" smtClean="0"/>
              <a:t>svi</a:t>
            </a:r>
            <a:r>
              <a:rPr lang="en-US" sz="800" dirty="0" smtClean="0"/>
              <a:t> </a:t>
            </a:r>
            <a:r>
              <a:rPr lang="en-US" sz="800" dirty="0" err="1" smtClean="0"/>
              <a:t>mehanizmi</a:t>
            </a:r>
            <a:r>
              <a:rPr lang="en-US" sz="800" dirty="0" smtClean="0"/>
              <a:t> </a:t>
            </a:r>
            <a:r>
              <a:rPr lang="en-US" sz="800" dirty="0" err="1" smtClean="0"/>
              <a:t>za</a:t>
            </a:r>
            <a:r>
              <a:rPr lang="en-US" sz="800" dirty="0" smtClean="0"/>
              <a:t> </a:t>
            </a:r>
            <a:r>
              <a:rPr lang="en-US" sz="800" dirty="0" err="1" smtClean="0"/>
              <a:t>zaključavanje</a:t>
            </a:r>
            <a:r>
              <a:rPr lang="en-US" sz="800" dirty="0" smtClean="0"/>
              <a:t> </a:t>
            </a:r>
            <a:r>
              <a:rPr lang="en-US" sz="800" dirty="0" err="1" smtClean="0"/>
              <a:t>kako</a:t>
            </a:r>
            <a:r>
              <a:rPr lang="en-US" sz="800" dirty="0" smtClean="0"/>
              <a:t> bi se </a:t>
            </a:r>
            <a:r>
              <a:rPr lang="en-US" sz="800" dirty="0" err="1" smtClean="0"/>
              <a:t>izbjegle</a:t>
            </a:r>
            <a:r>
              <a:rPr lang="en-US" sz="800" dirty="0" smtClean="0"/>
              <a:t> </a:t>
            </a:r>
            <a:r>
              <a:rPr lang="en-US" sz="800" dirty="0" err="1" smtClean="0"/>
              <a:t>povrede</a:t>
            </a:r>
            <a:r>
              <a:rPr lang="en-US" sz="800" dirty="0" smtClean="0"/>
              <a:t> </a:t>
            </a:r>
            <a:r>
              <a:rPr lang="en-US" sz="800" dirty="0" err="1" smtClean="0"/>
              <a:t>djeteta</a:t>
            </a:r>
            <a:r>
              <a:rPr lang="en-US" sz="800" dirty="0" smtClean="0"/>
              <a:t> u </a:t>
            </a:r>
            <a:r>
              <a:rPr lang="en-US" sz="800" dirty="0" err="1" smtClean="0"/>
              <a:t>slučaju</a:t>
            </a:r>
            <a:r>
              <a:rPr lang="en-US" sz="800" dirty="0" smtClean="0"/>
              <a:t> </a:t>
            </a:r>
            <a:r>
              <a:rPr lang="en-US" sz="800" dirty="0" err="1" smtClean="0"/>
              <a:t>iznenadnog</a:t>
            </a:r>
            <a:r>
              <a:rPr lang="en-US" sz="800" dirty="0" smtClean="0"/>
              <a:t> </a:t>
            </a:r>
            <a:r>
              <a:rPr lang="en-US" sz="800" dirty="0" err="1" smtClean="0"/>
              <a:t>preklapanja</a:t>
            </a:r>
            <a:r>
              <a:rPr lang="en-US" sz="800" dirty="0" smtClean="0"/>
              <a:t>. </a:t>
            </a:r>
          </a:p>
          <a:p>
            <a:r>
              <a:rPr lang="en-US" sz="800" dirty="0" smtClean="0"/>
              <a:t>17. </a:t>
            </a:r>
            <a:r>
              <a:rPr lang="en-US" sz="800" dirty="0" err="1" smtClean="0"/>
              <a:t>Prije</a:t>
            </a:r>
            <a:r>
              <a:rPr lang="en-US" sz="800" dirty="0" smtClean="0"/>
              <a:t> </a:t>
            </a:r>
            <a:r>
              <a:rPr lang="en-US" sz="800" dirty="0" err="1" smtClean="0"/>
              <a:t>upotrebe</a:t>
            </a:r>
            <a:r>
              <a:rPr lang="en-US" sz="800" dirty="0" smtClean="0"/>
              <a:t> </a:t>
            </a:r>
            <a:r>
              <a:rPr lang="en-US" sz="800" dirty="0" err="1" smtClean="0"/>
              <a:t>provjerite</a:t>
            </a:r>
            <a:r>
              <a:rPr lang="en-US" sz="800" dirty="0" smtClean="0"/>
              <a:t> </a:t>
            </a:r>
            <a:r>
              <a:rPr lang="en-US" sz="800" dirty="0" err="1" smtClean="0"/>
              <a:t>da</a:t>
            </a:r>
            <a:r>
              <a:rPr lang="en-US" sz="800" dirty="0" smtClean="0"/>
              <a:t> </a:t>
            </a:r>
            <a:r>
              <a:rPr lang="en-US" sz="800" dirty="0" err="1" smtClean="0"/>
              <a:t>li</a:t>
            </a:r>
            <a:r>
              <a:rPr lang="en-US" sz="800" dirty="0" smtClean="0"/>
              <a:t> </a:t>
            </a:r>
            <a:r>
              <a:rPr lang="en-US" sz="800" dirty="0" err="1" smtClean="0"/>
              <a:t>su</a:t>
            </a:r>
            <a:r>
              <a:rPr lang="en-US" sz="800" dirty="0" smtClean="0"/>
              <a:t> </a:t>
            </a:r>
            <a:r>
              <a:rPr lang="en-US" sz="800" dirty="0" err="1" smtClean="0"/>
              <a:t>kolica</a:t>
            </a:r>
            <a:r>
              <a:rPr lang="en-US" sz="800" dirty="0" smtClean="0"/>
              <a:t> </a:t>
            </a:r>
            <a:r>
              <a:rPr lang="en-US" sz="800" dirty="0" err="1" smtClean="0"/>
              <a:t>pravilno</a:t>
            </a:r>
            <a:r>
              <a:rPr lang="en-US" sz="800" dirty="0" smtClean="0"/>
              <a:t> </a:t>
            </a:r>
            <a:r>
              <a:rPr lang="en-US" sz="800" dirty="0" err="1" smtClean="0"/>
              <a:t>otvorena</a:t>
            </a:r>
            <a:r>
              <a:rPr lang="en-US" sz="800" dirty="0" smtClean="0"/>
              <a:t> </a:t>
            </a:r>
            <a:r>
              <a:rPr lang="en-US" sz="800" dirty="0" err="1" smtClean="0"/>
              <a:t>i</a:t>
            </a:r>
            <a:r>
              <a:rPr lang="en-US" sz="800" dirty="0" smtClean="0"/>
              <a:t> </a:t>
            </a:r>
            <a:r>
              <a:rPr lang="en-US" sz="800" dirty="0" err="1" smtClean="0"/>
              <a:t>da</a:t>
            </a:r>
            <a:r>
              <a:rPr lang="en-US" sz="800" dirty="0" smtClean="0"/>
              <a:t> </a:t>
            </a:r>
            <a:r>
              <a:rPr lang="en-US" sz="800" dirty="0" err="1" smtClean="0"/>
              <a:t>li</a:t>
            </a:r>
            <a:r>
              <a:rPr lang="en-US" sz="800" dirty="0" smtClean="0"/>
              <a:t> </a:t>
            </a:r>
            <a:r>
              <a:rPr lang="en-US" sz="800" dirty="0" err="1" smtClean="0"/>
              <a:t>su</a:t>
            </a:r>
            <a:r>
              <a:rPr lang="en-US" sz="800" dirty="0" smtClean="0"/>
              <a:t> </a:t>
            </a:r>
            <a:r>
              <a:rPr lang="en-US" sz="800" dirty="0" err="1" smtClean="0"/>
              <a:t>svi</a:t>
            </a:r>
            <a:r>
              <a:rPr lang="en-US" sz="800" dirty="0" smtClean="0"/>
              <a:t> </a:t>
            </a:r>
            <a:r>
              <a:rPr lang="en-US" sz="800" dirty="0" err="1" smtClean="0"/>
              <a:t>djelovi</a:t>
            </a:r>
            <a:r>
              <a:rPr lang="en-US" sz="800" dirty="0" smtClean="0"/>
              <a:t> u </a:t>
            </a:r>
            <a:r>
              <a:rPr lang="en-US" sz="800" dirty="0" err="1" smtClean="0"/>
              <a:t>dobrom</a:t>
            </a:r>
            <a:r>
              <a:rPr lang="en-US" sz="800" dirty="0" smtClean="0"/>
              <a:t> </a:t>
            </a:r>
            <a:r>
              <a:rPr lang="en-US" sz="800" dirty="0" err="1" smtClean="0"/>
              <a:t>radnom</a:t>
            </a:r>
            <a:r>
              <a:rPr lang="en-US" sz="800" dirty="0" smtClean="0"/>
              <a:t> </a:t>
            </a:r>
            <a:r>
              <a:rPr lang="en-US" sz="800" dirty="0" err="1" smtClean="0"/>
              <a:t>stanju</a:t>
            </a:r>
            <a:r>
              <a:rPr lang="en-US" sz="800" dirty="0" smtClean="0"/>
              <a:t> </a:t>
            </a:r>
            <a:r>
              <a:rPr lang="en-US" sz="800" dirty="0" err="1" smtClean="0"/>
              <a:t>i</a:t>
            </a:r>
            <a:r>
              <a:rPr lang="en-US" sz="800" dirty="0" smtClean="0"/>
              <a:t> </a:t>
            </a:r>
            <a:r>
              <a:rPr lang="en-US" sz="800" dirty="0" err="1" smtClean="0"/>
              <a:t>pravilno</a:t>
            </a:r>
            <a:r>
              <a:rPr lang="en-US" sz="800" dirty="0" smtClean="0"/>
              <a:t> </a:t>
            </a:r>
            <a:r>
              <a:rPr lang="en-US" sz="800" dirty="0" err="1" smtClean="0"/>
              <a:t>podešeni</a:t>
            </a:r>
            <a:r>
              <a:rPr lang="en-US" sz="800" dirty="0" smtClean="0"/>
              <a:t> u </a:t>
            </a:r>
            <a:r>
              <a:rPr lang="en-US" sz="800" dirty="0" err="1" smtClean="0"/>
              <a:t>odabranom</a:t>
            </a:r>
            <a:r>
              <a:rPr lang="en-US" sz="800" dirty="0" smtClean="0"/>
              <a:t> </a:t>
            </a:r>
            <a:r>
              <a:rPr lang="en-US" sz="800" dirty="0" err="1" smtClean="0"/>
              <a:t>položaju</a:t>
            </a:r>
            <a:r>
              <a:rPr lang="en-US" sz="800" dirty="0" smtClean="0"/>
              <a:t>. </a:t>
            </a:r>
            <a:r>
              <a:rPr lang="en-US" sz="800" dirty="0" err="1" smtClean="0"/>
              <a:t>Prestanite</a:t>
            </a:r>
            <a:r>
              <a:rPr lang="en-US" sz="800" dirty="0" smtClean="0"/>
              <a:t> </a:t>
            </a:r>
            <a:r>
              <a:rPr lang="en-US" sz="800" dirty="0" err="1" smtClean="0"/>
              <a:t>da</a:t>
            </a:r>
            <a:r>
              <a:rPr lang="en-US" sz="800" dirty="0" smtClean="0"/>
              <a:t> </a:t>
            </a:r>
            <a:r>
              <a:rPr lang="en-US" sz="800" dirty="0" err="1" smtClean="0"/>
              <a:t>ih</a:t>
            </a:r>
            <a:r>
              <a:rPr lang="en-US" sz="800" dirty="0" smtClean="0"/>
              <a:t> </a:t>
            </a:r>
            <a:r>
              <a:rPr lang="en-US" sz="800" dirty="0" err="1" smtClean="0"/>
              <a:t>koristite</a:t>
            </a:r>
            <a:r>
              <a:rPr lang="en-US" sz="800" dirty="0" smtClean="0"/>
              <a:t> </a:t>
            </a:r>
            <a:r>
              <a:rPr lang="en-US" sz="800" dirty="0" err="1" smtClean="0"/>
              <a:t>ako</a:t>
            </a:r>
            <a:r>
              <a:rPr lang="en-US" sz="800" dirty="0" smtClean="0"/>
              <a:t> </a:t>
            </a:r>
            <a:r>
              <a:rPr lang="en-US" sz="800" dirty="0" err="1" smtClean="0"/>
              <a:t>postoje</a:t>
            </a:r>
            <a:r>
              <a:rPr lang="en-US" sz="800" dirty="0" smtClean="0"/>
              <a:t> </a:t>
            </a:r>
            <a:r>
              <a:rPr lang="en-US" sz="800" dirty="0" err="1" smtClean="0"/>
              <a:t>istrošene</a:t>
            </a:r>
            <a:r>
              <a:rPr lang="en-US" sz="800" dirty="0" smtClean="0"/>
              <a:t> </a:t>
            </a:r>
            <a:r>
              <a:rPr lang="en-US" sz="800" dirty="0" err="1" smtClean="0"/>
              <a:t>ili</a:t>
            </a:r>
            <a:r>
              <a:rPr lang="en-US" sz="800" dirty="0" smtClean="0"/>
              <a:t> </a:t>
            </a:r>
            <a:r>
              <a:rPr lang="en-US" sz="800" dirty="0" err="1" smtClean="0"/>
              <a:t>labave</a:t>
            </a:r>
            <a:r>
              <a:rPr lang="en-US" sz="800" dirty="0" smtClean="0"/>
              <a:t> </a:t>
            </a:r>
            <a:r>
              <a:rPr lang="en-US" sz="800" dirty="0" err="1" smtClean="0"/>
              <a:t>veze</a:t>
            </a:r>
            <a:r>
              <a:rPr lang="en-US" sz="800" dirty="0" smtClean="0"/>
              <a:t>, </a:t>
            </a:r>
            <a:r>
              <a:rPr lang="en-US" sz="800" dirty="0" err="1" smtClean="0"/>
              <a:t>oštećeni</a:t>
            </a:r>
            <a:r>
              <a:rPr lang="en-US" sz="800" dirty="0" smtClean="0"/>
              <a:t> </a:t>
            </a:r>
            <a:r>
              <a:rPr lang="en-US" sz="800" dirty="0" err="1" smtClean="0"/>
              <a:t>djelovi</a:t>
            </a:r>
            <a:r>
              <a:rPr lang="en-US" sz="800" dirty="0" smtClean="0"/>
              <a:t> </a:t>
            </a:r>
            <a:r>
              <a:rPr lang="en-US" sz="800" dirty="0" err="1" smtClean="0"/>
              <a:t>ili</a:t>
            </a:r>
            <a:r>
              <a:rPr lang="en-US" sz="800" dirty="0" smtClean="0"/>
              <a:t> </a:t>
            </a:r>
            <a:r>
              <a:rPr lang="en-US" sz="800" dirty="0" err="1" smtClean="0"/>
              <a:t>djelovi</a:t>
            </a:r>
            <a:r>
              <a:rPr lang="en-US" sz="800" dirty="0" smtClean="0"/>
              <a:t> </a:t>
            </a:r>
            <a:r>
              <a:rPr lang="en-US" sz="800" dirty="0" err="1" smtClean="0"/>
              <a:t>nedostaju</a:t>
            </a:r>
            <a:r>
              <a:rPr lang="en-US" sz="800" dirty="0" smtClean="0"/>
              <a:t>.</a:t>
            </a:r>
          </a:p>
          <a:p>
            <a:r>
              <a:rPr lang="en-US" sz="800" dirty="0" smtClean="0"/>
              <a:t>18. UPOZORENJE! </a:t>
            </a:r>
            <a:r>
              <a:rPr lang="en-US" sz="800" dirty="0" err="1" smtClean="0"/>
              <a:t>Ovaj</a:t>
            </a:r>
            <a:r>
              <a:rPr lang="en-US" sz="800" dirty="0" smtClean="0"/>
              <a:t> </a:t>
            </a:r>
            <a:r>
              <a:rPr lang="en-US" sz="800" dirty="0" err="1" smtClean="0"/>
              <a:t>proizvod</a:t>
            </a:r>
            <a:r>
              <a:rPr lang="en-US" sz="800" dirty="0" smtClean="0"/>
              <a:t> </a:t>
            </a:r>
            <a:r>
              <a:rPr lang="en-US" sz="800" dirty="0" err="1" smtClean="0"/>
              <a:t>nije</a:t>
            </a:r>
            <a:r>
              <a:rPr lang="en-US" sz="800" dirty="0" smtClean="0"/>
              <a:t> </a:t>
            </a:r>
            <a:r>
              <a:rPr lang="en-US" sz="800" dirty="0" err="1" smtClean="0"/>
              <a:t>pogodan</a:t>
            </a:r>
            <a:r>
              <a:rPr lang="en-US" sz="800" dirty="0" smtClean="0"/>
              <a:t> </a:t>
            </a:r>
            <a:r>
              <a:rPr lang="en-US" sz="800" dirty="0" err="1" smtClean="0"/>
              <a:t>za</a:t>
            </a:r>
            <a:r>
              <a:rPr lang="en-US" sz="800" dirty="0" smtClean="0"/>
              <a:t> </a:t>
            </a:r>
            <a:r>
              <a:rPr lang="en-US" sz="800" dirty="0" err="1" smtClean="0"/>
              <a:t>trčanje</a:t>
            </a:r>
            <a:r>
              <a:rPr lang="en-US" sz="800" dirty="0" smtClean="0"/>
              <a:t> </a:t>
            </a:r>
            <a:r>
              <a:rPr lang="en-US" sz="800" dirty="0" err="1" smtClean="0"/>
              <a:t>ili</a:t>
            </a:r>
            <a:r>
              <a:rPr lang="en-US" sz="800" dirty="0" smtClean="0"/>
              <a:t> </a:t>
            </a:r>
            <a:r>
              <a:rPr lang="en-US" sz="800" dirty="0" err="1" smtClean="0"/>
              <a:t>klizanje</a:t>
            </a:r>
            <a:r>
              <a:rPr lang="en-US" sz="800" dirty="0" smtClean="0"/>
              <a:t>. </a:t>
            </a:r>
          </a:p>
          <a:p>
            <a:r>
              <a:rPr lang="en-US" sz="800" dirty="0" smtClean="0"/>
              <a:t>19. </a:t>
            </a:r>
            <a:r>
              <a:rPr lang="en-US" sz="800" dirty="0" err="1" smtClean="0"/>
              <a:t>Nikada</a:t>
            </a:r>
            <a:r>
              <a:rPr lang="en-US" sz="800" dirty="0" smtClean="0"/>
              <a:t> ne </a:t>
            </a:r>
            <a:r>
              <a:rPr lang="en-US" sz="800" dirty="0" err="1" smtClean="0"/>
              <a:t>stavljajte</a:t>
            </a:r>
            <a:r>
              <a:rPr lang="en-US" sz="800" dirty="0" smtClean="0"/>
              <a:t> </a:t>
            </a:r>
            <a:r>
              <a:rPr lang="en-US" sz="800" dirty="0" err="1" smtClean="0"/>
              <a:t>jastuk</a:t>
            </a:r>
            <a:r>
              <a:rPr lang="en-US" sz="800" dirty="0" smtClean="0"/>
              <a:t> </a:t>
            </a:r>
            <a:r>
              <a:rPr lang="en-US" sz="800" dirty="0" err="1" smtClean="0"/>
              <a:t>ili</a:t>
            </a:r>
            <a:r>
              <a:rPr lang="en-US" sz="800" dirty="0" smtClean="0"/>
              <a:t> </a:t>
            </a:r>
            <a:r>
              <a:rPr lang="en-US" sz="800" dirty="0" err="1" smtClean="0"/>
              <a:t>dušek</a:t>
            </a:r>
            <a:r>
              <a:rPr lang="en-US" sz="800" dirty="0" smtClean="0"/>
              <a:t> </a:t>
            </a:r>
            <a:r>
              <a:rPr lang="en-US" sz="800" dirty="0" err="1" smtClean="0"/>
              <a:t>širi</a:t>
            </a:r>
            <a:r>
              <a:rPr lang="en-US" sz="800" dirty="0" smtClean="0"/>
              <a:t> </a:t>
            </a:r>
            <a:r>
              <a:rPr lang="en-US" sz="800" dirty="0" err="1" smtClean="0"/>
              <a:t>od</a:t>
            </a:r>
            <a:r>
              <a:rPr lang="en-US" sz="800" dirty="0" smtClean="0"/>
              <a:t> 25 mm u </a:t>
            </a:r>
            <a:r>
              <a:rPr lang="en-US" sz="800" dirty="0" err="1" smtClean="0"/>
              <a:t>kolicima</a:t>
            </a:r>
            <a:r>
              <a:rPr lang="en-US" sz="800" dirty="0" smtClean="0"/>
              <a:t>. </a:t>
            </a:r>
          </a:p>
          <a:p>
            <a:r>
              <a:rPr lang="en-US" sz="800" dirty="0" smtClean="0"/>
              <a:t>20. </a:t>
            </a:r>
            <a:r>
              <a:rPr lang="en-US" sz="800" dirty="0" err="1" smtClean="0"/>
              <a:t>Uvek</a:t>
            </a:r>
            <a:r>
              <a:rPr lang="en-US" sz="800" dirty="0" smtClean="0"/>
              <a:t> </a:t>
            </a:r>
            <a:r>
              <a:rPr lang="en-US" sz="800" dirty="0" err="1" smtClean="0"/>
              <a:t>pričvrstite</a:t>
            </a:r>
            <a:r>
              <a:rPr lang="en-US" sz="800" dirty="0" smtClean="0"/>
              <a:t> </a:t>
            </a:r>
            <a:r>
              <a:rPr lang="en-US" sz="800" dirty="0" err="1" smtClean="0"/>
              <a:t>pojas</a:t>
            </a:r>
            <a:r>
              <a:rPr lang="en-US" sz="800" dirty="0" smtClean="0"/>
              <a:t> </a:t>
            </a:r>
            <a:r>
              <a:rPr lang="en-US" sz="800" dirty="0" err="1" smtClean="0"/>
              <a:t>oko</a:t>
            </a:r>
            <a:r>
              <a:rPr lang="en-US" sz="800" dirty="0" smtClean="0"/>
              <a:t> </a:t>
            </a:r>
            <a:r>
              <a:rPr lang="en-US" sz="800" dirty="0" err="1" smtClean="0"/>
              <a:t>prepona</a:t>
            </a:r>
            <a:r>
              <a:rPr lang="en-US" sz="800" dirty="0" smtClean="0"/>
              <a:t> I </a:t>
            </a:r>
            <a:r>
              <a:rPr lang="en-US" sz="800" dirty="0" err="1" smtClean="0"/>
              <a:t>oko</a:t>
            </a:r>
            <a:r>
              <a:rPr lang="en-US" sz="800" dirty="0" smtClean="0"/>
              <a:t> </a:t>
            </a:r>
            <a:r>
              <a:rPr lang="en-US" sz="800" dirty="0" err="1" smtClean="0"/>
              <a:t>struka</a:t>
            </a:r>
            <a:r>
              <a:rPr lang="en-US" sz="800" dirty="0" smtClean="0"/>
              <a:t> </a:t>
            </a:r>
            <a:r>
              <a:rPr lang="en-US" sz="800" dirty="0" err="1" smtClean="0"/>
              <a:t>za</a:t>
            </a:r>
            <a:r>
              <a:rPr lang="en-US" sz="800" dirty="0" smtClean="0"/>
              <a:t> </a:t>
            </a:r>
            <a:r>
              <a:rPr lang="en-US" sz="800" dirty="0" err="1" smtClean="0"/>
              <a:t>maksimalnu</a:t>
            </a:r>
            <a:r>
              <a:rPr lang="en-US" sz="800" dirty="0" smtClean="0"/>
              <a:t> </a:t>
            </a:r>
            <a:r>
              <a:rPr lang="en-US" sz="800" dirty="0" err="1" smtClean="0"/>
              <a:t>zaštitu</a:t>
            </a:r>
            <a:r>
              <a:rPr lang="en-US" sz="800" dirty="0" smtClean="0"/>
              <a:t> </a:t>
            </a:r>
            <a:r>
              <a:rPr lang="en-US" sz="800" dirty="0" err="1" smtClean="0"/>
              <a:t>i</a:t>
            </a:r>
            <a:r>
              <a:rPr lang="en-US" sz="800" dirty="0" smtClean="0"/>
              <a:t> </a:t>
            </a:r>
            <a:r>
              <a:rPr lang="en-US" sz="800" dirty="0" err="1" smtClean="0"/>
              <a:t>bezbjednost</a:t>
            </a:r>
            <a:r>
              <a:rPr lang="en-US" sz="800" dirty="0" smtClean="0"/>
              <a:t>, </a:t>
            </a:r>
            <a:r>
              <a:rPr lang="en-US" sz="800" dirty="0" err="1" smtClean="0"/>
              <a:t>kada</a:t>
            </a:r>
            <a:r>
              <a:rPr lang="en-US" sz="800" dirty="0" smtClean="0"/>
              <a:t> </a:t>
            </a:r>
            <a:r>
              <a:rPr lang="en-US" sz="800" dirty="0" err="1" smtClean="0"/>
              <a:t>vaše</a:t>
            </a:r>
            <a:r>
              <a:rPr lang="en-US" sz="800" dirty="0" smtClean="0"/>
              <a:t> </a:t>
            </a:r>
            <a:r>
              <a:rPr lang="en-US" sz="800" dirty="0" err="1" smtClean="0"/>
              <a:t>dijete</a:t>
            </a:r>
            <a:r>
              <a:rPr lang="en-US" sz="800" dirty="0" smtClean="0"/>
              <a:t> </a:t>
            </a:r>
            <a:r>
              <a:rPr lang="en-US" sz="800" dirty="0" err="1" smtClean="0"/>
              <a:t>počinje</a:t>
            </a:r>
            <a:r>
              <a:rPr lang="en-US" sz="800" dirty="0" smtClean="0"/>
              <a:t> </a:t>
            </a:r>
            <a:r>
              <a:rPr lang="en-US" sz="800" dirty="0" err="1" smtClean="0"/>
              <a:t>da</a:t>
            </a:r>
            <a:r>
              <a:rPr lang="en-US" sz="800" dirty="0" smtClean="0"/>
              <a:t> se </a:t>
            </a:r>
            <a:r>
              <a:rPr lang="en-US" sz="800" dirty="0" err="1" smtClean="0"/>
              <a:t>podiže</a:t>
            </a:r>
            <a:r>
              <a:rPr lang="en-US" sz="800" dirty="0" smtClean="0"/>
              <a:t> </a:t>
            </a:r>
            <a:r>
              <a:rPr lang="en-US" sz="800" dirty="0" err="1" smtClean="0"/>
              <a:t>rukama</a:t>
            </a:r>
            <a:r>
              <a:rPr lang="en-US" sz="800" dirty="0" smtClean="0"/>
              <a:t> </a:t>
            </a:r>
            <a:r>
              <a:rPr lang="en-US" sz="800" dirty="0" err="1" smtClean="0"/>
              <a:t>i</a:t>
            </a:r>
            <a:r>
              <a:rPr lang="en-US" sz="800" dirty="0" smtClean="0"/>
              <a:t> </a:t>
            </a:r>
            <a:r>
              <a:rPr lang="en-US" sz="800" dirty="0" err="1" smtClean="0"/>
              <a:t>kolenima</a:t>
            </a:r>
            <a:r>
              <a:rPr lang="en-US" sz="800" dirty="0" smtClean="0"/>
              <a:t>! </a:t>
            </a:r>
          </a:p>
          <a:p>
            <a:r>
              <a:rPr lang="en-US" sz="800" dirty="0" smtClean="0"/>
              <a:t>21. </a:t>
            </a:r>
            <a:r>
              <a:rPr lang="en-US" sz="800" dirty="0" err="1" smtClean="0"/>
              <a:t>Koristite</a:t>
            </a:r>
            <a:r>
              <a:rPr lang="en-US" sz="800" dirty="0" smtClean="0"/>
              <a:t> </a:t>
            </a:r>
            <a:r>
              <a:rPr lang="en-US" sz="800" dirty="0" err="1" smtClean="0"/>
              <a:t>funkciju</a:t>
            </a:r>
            <a:r>
              <a:rPr lang="en-US" sz="800" dirty="0" smtClean="0"/>
              <a:t> </a:t>
            </a:r>
            <a:r>
              <a:rPr lang="en-US" sz="800" dirty="0" err="1" smtClean="0"/>
              <a:t>naslona</a:t>
            </a:r>
            <a:r>
              <a:rPr lang="en-US" sz="800" dirty="0" smtClean="0"/>
              <a:t> </a:t>
            </a:r>
            <a:r>
              <a:rPr lang="en-US" sz="800" dirty="0" err="1" smtClean="0"/>
              <a:t>za</a:t>
            </a:r>
            <a:r>
              <a:rPr lang="en-US" sz="800" dirty="0" smtClean="0"/>
              <a:t> </a:t>
            </a:r>
            <a:r>
              <a:rPr lang="en-US" sz="800" dirty="0" err="1" smtClean="0"/>
              <a:t>sjedeći</a:t>
            </a:r>
            <a:r>
              <a:rPr lang="en-US" sz="800" dirty="0" smtClean="0"/>
              <a:t> </a:t>
            </a:r>
            <a:r>
              <a:rPr lang="en-US" sz="800" dirty="0" err="1" smtClean="0"/>
              <a:t>položaj</a:t>
            </a:r>
            <a:r>
              <a:rPr lang="en-US" sz="800" dirty="0" smtClean="0"/>
              <a:t> </a:t>
            </a:r>
            <a:r>
              <a:rPr lang="en-US" sz="800" dirty="0" err="1" smtClean="0"/>
              <a:t>djeteta</a:t>
            </a:r>
            <a:r>
              <a:rPr lang="en-US" sz="800" dirty="0" smtClean="0"/>
              <a:t> </a:t>
            </a:r>
            <a:r>
              <a:rPr lang="en-US" sz="800" dirty="0" err="1" smtClean="0"/>
              <a:t>nakon</a:t>
            </a:r>
            <a:r>
              <a:rPr lang="en-US" sz="800" dirty="0" smtClean="0"/>
              <a:t> </a:t>
            </a:r>
            <a:r>
              <a:rPr lang="en-US" sz="800" dirty="0" err="1" smtClean="0"/>
              <a:t>što</a:t>
            </a:r>
            <a:r>
              <a:rPr lang="en-US" sz="800" dirty="0" smtClean="0"/>
              <a:t> </a:t>
            </a:r>
            <a:r>
              <a:rPr lang="en-US" sz="800" dirty="0" err="1" smtClean="0"/>
              <a:t>napuni</a:t>
            </a:r>
            <a:r>
              <a:rPr lang="en-US" sz="800" dirty="0" smtClean="0"/>
              <a:t> 6 </a:t>
            </a:r>
            <a:r>
              <a:rPr lang="en-US" sz="800" dirty="0" err="1" smtClean="0"/>
              <a:t>mjeseci</a:t>
            </a:r>
            <a:r>
              <a:rPr lang="en-US" sz="800" dirty="0" smtClean="0"/>
              <a:t>. </a:t>
            </a:r>
          </a:p>
          <a:p>
            <a:r>
              <a:rPr lang="en-US" sz="800" dirty="0" smtClean="0"/>
              <a:t>22. Ne </a:t>
            </a:r>
            <a:r>
              <a:rPr lang="en-US" sz="800" dirty="0" err="1" smtClean="0"/>
              <a:t>preklapajte</a:t>
            </a:r>
            <a:r>
              <a:rPr lang="en-US" sz="800" dirty="0" smtClean="0"/>
              <a:t> </a:t>
            </a:r>
            <a:r>
              <a:rPr lang="en-US" sz="800" dirty="0" err="1" smtClean="0"/>
              <a:t>kolica</a:t>
            </a:r>
            <a:r>
              <a:rPr lang="en-US" sz="800" dirty="0" smtClean="0"/>
              <a:t> </a:t>
            </a:r>
            <a:r>
              <a:rPr lang="en-US" sz="800" dirty="0" err="1" smtClean="0"/>
              <a:t>i</a:t>
            </a:r>
            <a:r>
              <a:rPr lang="en-US" sz="800" dirty="0" smtClean="0"/>
              <a:t> ne </a:t>
            </a:r>
            <a:r>
              <a:rPr lang="en-US" sz="800" dirty="0" err="1" smtClean="0"/>
              <a:t>podešavajte</a:t>
            </a:r>
            <a:r>
              <a:rPr lang="en-US" sz="800" dirty="0" smtClean="0"/>
              <a:t> </a:t>
            </a:r>
            <a:r>
              <a:rPr lang="en-US" sz="800" dirty="0" err="1" smtClean="0"/>
              <a:t>položaje</a:t>
            </a:r>
            <a:r>
              <a:rPr lang="en-US" sz="800" dirty="0" smtClean="0"/>
              <a:t> </a:t>
            </a:r>
            <a:r>
              <a:rPr lang="en-US" sz="800" dirty="0" err="1" smtClean="0"/>
              <a:t>naslona</a:t>
            </a:r>
            <a:r>
              <a:rPr lang="en-US" sz="800" dirty="0" smtClean="0"/>
              <a:t> </a:t>
            </a:r>
            <a:r>
              <a:rPr lang="en-US" sz="800" dirty="0" err="1" smtClean="0"/>
              <a:t>dok</a:t>
            </a:r>
            <a:r>
              <a:rPr lang="en-US" sz="800" dirty="0" smtClean="0"/>
              <a:t> je </a:t>
            </a:r>
            <a:r>
              <a:rPr lang="en-US" sz="800" dirty="0" err="1" smtClean="0"/>
              <a:t>dijete</a:t>
            </a:r>
            <a:r>
              <a:rPr lang="en-US" sz="800" dirty="0" smtClean="0"/>
              <a:t> u </a:t>
            </a:r>
            <a:r>
              <a:rPr lang="en-US" sz="800" dirty="0" err="1" smtClean="0"/>
              <a:t>njemu</a:t>
            </a:r>
            <a:r>
              <a:rPr lang="en-US" sz="800" dirty="0" smtClean="0"/>
              <a:t>! </a:t>
            </a:r>
          </a:p>
          <a:p>
            <a:r>
              <a:rPr lang="en-US" sz="800" dirty="0" smtClean="0"/>
              <a:t>23. </a:t>
            </a:r>
            <a:r>
              <a:rPr lang="en-US" sz="800" dirty="0" err="1" smtClean="0"/>
              <a:t>Uvek</a:t>
            </a:r>
            <a:r>
              <a:rPr lang="en-US" sz="800" dirty="0" smtClean="0"/>
              <a:t> </a:t>
            </a:r>
            <a:r>
              <a:rPr lang="en-US" sz="800" dirty="0" err="1" smtClean="0"/>
              <a:t>uključite</a:t>
            </a:r>
            <a:r>
              <a:rPr lang="en-US" sz="800" dirty="0" smtClean="0"/>
              <a:t> </a:t>
            </a:r>
            <a:r>
              <a:rPr lang="en-US" sz="800" dirty="0" err="1" smtClean="0"/>
              <a:t>uređaj</a:t>
            </a:r>
            <a:r>
              <a:rPr lang="en-US" sz="800" dirty="0" smtClean="0"/>
              <a:t> </a:t>
            </a:r>
            <a:r>
              <a:rPr lang="en-US" sz="800" dirty="0" err="1" smtClean="0"/>
              <a:t>za</a:t>
            </a:r>
            <a:r>
              <a:rPr lang="en-US" sz="800" dirty="0" smtClean="0"/>
              <a:t> </a:t>
            </a:r>
            <a:r>
              <a:rPr lang="en-US" sz="800" dirty="0" err="1" smtClean="0"/>
              <a:t>kočenje</a:t>
            </a:r>
            <a:r>
              <a:rPr lang="en-US" sz="800" dirty="0" smtClean="0"/>
              <a:t> / </a:t>
            </a:r>
            <a:r>
              <a:rPr lang="en-US" sz="800" dirty="0" err="1" smtClean="0"/>
              <a:t>parkiranje</a:t>
            </a:r>
            <a:r>
              <a:rPr lang="en-US" sz="800" dirty="0" smtClean="0"/>
              <a:t>, </a:t>
            </a:r>
            <a:r>
              <a:rPr lang="en-US" sz="800" dirty="0" err="1" smtClean="0"/>
              <a:t>dok</a:t>
            </a:r>
            <a:r>
              <a:rPr lang="en-US" sz="800" dirty="0" smtClean="0"/>
              <a:t> ne </a:t>
            </a:r>
            <a:r>
              <a:rPr lang="en-US" sz="800" dirty="0" err="1" smtClean="0"/>
              <a:t>držite</a:t>
            </a:r>
            <a:r>
              <a:rPr lang="en-US" sz="800" dirty="0" smtClean="0"/>
              <a:t> </a:t>
            </a:r>
            <a:r>
              <a:rPr lang="en-US" sz="800" dirty="0" err="1" smtClean="0"/>
              <a:t>kolica</a:t>
            </a:r>
            <a:r>
              <a:rPr lang="en-US" sz="800" dirty="0" smtClean="0"/>
              <a:t> </a:t>
            </a:r>
            <a:r>
              <a:rPr lang="en-US" sz="800" dirty="0" err="1" smtClean="0"/>
              <a:t>ili</a:t>
            </a:r>
            <a:r>
              <a:rPr lang="en-US" sz="800" dirty="0" smtClean="0"/>
              <a:t> </a:t>
            </a:r>
            <a:r>
              <a:rPr lang="en-US" sz="800" dirty="0" err="1" smtClean="0"/>
              <a:t>ih</a:t>
            </a:r>
            <a:r>
              <a:rPr lang="en-US" sz="800" dirty="0" smtClean="0"/>
              <a:t> </a:t>
            </a:r>
            <a:r>
              <a:rPr lang="en-US" sz="800" dirty="0" err="1" smtClean="0"/>
              <a:t>ostavljate</a:t>
            </a:r>
            <a:r>
              <a:rPr lang="en-US" sz="800" dirty="0" smtClean="0"/>
              <a:t> </a:t>
            </a:r>
            <a:r>
              <a:rPr lang="en-US" sz="800" dirty="0" err="1" smtClean="0"/>
              <a:t>na</a:t>
            </a:r>
            <a:r>
              <a:rPr lang="en-US" sz="800" dirty="0" smtClean="0"/>
              <a:t> </a:t>
            </a:r>
            <a:r>
              <a:rPr lang="en-US" sz="800" dirty="0" err="1" smtClean="0"/>
              <a:t>neko</a:t>
            </a:r>
            <a:r>
              <a:rPr lang="en-US" sz="800" dirty="0" smtClean="0"/>
              <a:t> </a:t>
            </a:r>
            <a:r>
              <a:rPr lang="en-US" sz="800" dirty="0" err="1" smtClean="0"/>
              <a:t>vrijeme</a:t>
            </a:r>
            <a:r>
              <a:rPr lang="en-US" sz="800" dirty="0" smtClean="0"/>
              <a:t>.</a:t>
            </a:r>
          </a:p>
          <a:p>
            <a:r>
              <a:rPr lang="en-US" sz="800" dirty="0" smtClean="0"/>
              <a:t>24. </a:t>
            </a:r>
            <a:r>
              <a:rPr lang="en-US" sz="800" dirty="0" err="1" smtClean="0"/>
              <a:t>Kada</a:t>
            </a:r>
            <a:r>
              <a:rPr lang="en-US" sz="800" dirty="0" smtClean="0"/>
              <a:t> je </a:t>
            </a:r>
            <a:r>
              <a:rPr lang="en-US" sz="800" dirty="0" err="1" smtClean="0"/>
              <a:t>korpa</a:t>
            </a:r>
            <a:r>
              <a:rPr lang="en-US" sz="800" dirty="0" smtClean="0"/>
              <a:t> </a:t>
            </a:r>
            <a:r>
              <a:rPr lang="en-US" sz="800" dirty="0" err="1" smtClean="0"/>
              <a:t>postavljena</a:t>
            </a:r>
            <a:r>
              <a:rPr lang="en-US" sz="800" dirty="0" smtClean="0"/>
              <a:t> </a:t>
            </a:r>
            <a:r>
              <a:rPr lang="en-US" sz="800" dirty="0" err="1" smtClean="0"/>
              <a:t>na</a:t>
            </a:r>
            <a:r>
              <a:rPr lang="en-US" sz="800" dirty="0" smtClean="0"/>
              <a:t> </a:t>
            </a:r>
            <a:r>
              <a:rPr lang="en-US" sz="800" dirty="0" err="1" smtClean="0"/>
              <a:t>kolica</a:t>
            </a:r>
            <a:r>
              <a:rPr lang="en-US" sz="800" dirty="0" smtClean="0"/>
              <a:t>, </a:t>
            </a:r>
            <a:r>
              <a:rPr lang="en-US" sz="800" dirty="0" err="1" smtClean="0"/>
              <a:t>molimo</a:t>
            </a:r>
            <a:r>
              <a:rPr lang="en-US" sz="800" dirty="0" smtClean="0"/>
              <a:t> vas </a:t>
            </a:r>
            <a:r>
              <a:rPr lang="en-US" sz="800" dirty="0" err="1" smtClean="0"/>
              <a:t>da</a:t>
            </a:r>
            <a:r>
              <a:rPr lang="en-US" sz="800" dirty="0" smtClean="0"/>
              <a:t> ne </a:t>
            </a:r>
            <a:r>
              <a:rPr lang="en-US" sz="800" dirty="0" err="1" smtClean="0"/>
              <a:t>odspojite</a:t>
            </a:r>
            <a:r>
              <a:rPr lang="en-US" sz="800" dirty="0" smtClean="0"/>
              <a:t> </a:t>
            </a:r>
            <a:r>
              <a:rPr lang="en-US" sz="800" dirty="0" err="1" smtClean="0"/>
              <a:t>mehanizam</a:t>
            </a:r>
            <a:r>
              <a:rPr lang="en-US" sz="800" dirty="0" smtClean="0"/>
              <a:t> </a:t>
            </a:r>
            <a:r>
              <a:rPr lang="en-US" sz="800" dirty="0" err="1" smtClean="0"/>
              <a:t>za</a:t>
            </a:r>
            <a:r>
              <a:rPr lang="en-US" sz="800" dirty="0" smtClean="0"/>
              <a:t> </a:t>
            </a:r>
            <a:r>
              <a:rPr lang="en-US" sz="800" dirty="0" err="1" smtClean="0"/>
              <a:t>preklapanje</a:t>
            </a:r>
            <a:r>
              <a:rPr lang="en-US" sz="800" dirty="0" smtClean="0"/>
              <a:t>. </a:t>
            </a:r>
          </a:p>
          <a:p>
            <a:r>
              <a:rPr lang="en-US" sz="800" dirty="0" smtClean="0"/>
              <a:t>25. Ne </a:t>
            </a:r>
            <a:r>
              <a:rPr lang="en-US" sz="800" dirty="0" err="1" smtClean="0"/>
              <a:t>koristite</a:t>
            </a:r>
            <a:r>
              <a:rPr lang="en-US" sz="800" dirty="0" smtClean="0"/>
              <a:t> </a:t>
            </a:r>
            <a:r>
              <a:rPr lang="en-US" sz="800" dirty="0" err="1" smtClean="0"/>
              <a:t>kolica</a:t>
            </a:r>
            <a:r>
              <a:rPr lang="en-US" sz="800" dirty="0" smtClean="0"/>
              <a:t> </a:t>
            </a:r>
            <a:r>
              <a:rPr lang="en-US" sz="800" dirty="0" err="1" smtClean="0"/>
              <a:t>na</a:t>
            </a:r>
            <a:r>
              <a:rPr lang="en-US" sz="800" dirty="0" smtClean="0"/>
              <a:t> </a:t>
            </a:r>
            <a:r>
              <a:rPr lang="en-US" sz="800" dirty="0" err="1" smtClean="0"/>
              <a:t>stepenicama</a:t>
            </a:r>
            <a:r>
              <a:rPr lang="en-US" sz="800" dirty="0" smtClean="0"/>
              <a:t> </a:t>
            </a:r>
            <a:r>
              <a:rPr lang="en-US" sz="800" dirty="0" err="1" smtClean="0"/>
              <a:t>ili</a:t>
            </a:r>
            <a:r>
              <a:rPr lang="en-US" sz="800" dirty="0" smtClean="0"/>
              <a:t> </a:t>
            </a:r>
            <a:r>
              <a:rPr lang="en-US" sz="800" dirty="0" err="1" smtClean="0"/>
              <a:t>pločniku</a:t>
            </a:r>
            <a:r>
              <a:rPr lang="en-US" sz="800" dirty="0" smtClean="0"/>
              <a:t>. To </a:t>
            </a:r>
            <a:r>
              <a:rPr lang="en-US" sz="800" dirty="0" err="1" smtClean="0"/>
              <a:t>može</a:t>
            </a:r>
            <a:r>
              <a:rPr lang="en-US" sz="800" dirty="0" smtClean="0"/>
              <a:t> </a:t>
            </a:r>
            <a:r>
              <a:rPr lang="en-US" sz="800" dirty="0" err="1" smtClean="0"/>
              <a:t>uticati</a:t>
            </a:r>
            <a:r>
              <a:rPr lang="en-US" sz="800" dirty="0" smtClean="0"/>
              <a:t> </a:t>
            </a:r>
            <a:r>
              <a:rPr lang="en-US" sz="800" dirty="0" err="1" smtClean="0"/>
              <a:t>na</a:t>
            </a:r>
            <a:r>
              <a:rPr lang="en-US" sz="800" dirty="0" smtClean="0"/>
              <a:t> </a:t>
            </a:r>
            <a:r>
              <a:rPr lang="en-US" sz="800" dirty="0" err="1" smtClean="0"/>
              <a:t>jačinu</a:t>
            </a:r>
            <a:r>
              <a:rPr lang="en-US" sz="800" dirty="0" smtClean="0"/>
              <a:t> </a:t>
            </a:r>
            <a:r>
              <a:rPr lang="en-US" sz="800" dirty="0" err="1" smtClean="0"/>
              <a:t>konstrukcije</a:t>
            </a:r>
            <a:r>
              <a:rPr lang="en-US" sz="800" dirty="0" smtClean="0"/>
              <a:t> </a:t>
            </a:r>
            <a:r>
              <a:rPr lang="en-US" sz="800" dirty="0" err="1" smtClean="0"/>
              <a:t>i</a:t>
            </a:r>
            <a:r>
              <a:rPr lang="en-US" sz="800" dirty="0" smtClean="0"/>
              <a:t> </a:t>
            </a:r>
            <a:r>
              <a:rPr lang="en-US" sz="800" dirty="0" err="1" smtClean="0"/>
              <a:t>montaže</a:t>
            </a:r>
            <a:r>
              <a:rPr lang="en-US" sz="800" dirty="0" smtClean="0"/>
              <a:t>. </a:t>
            </a:r>
          </a:p>
          <a:p>
            <a:r>
              <a:rPr lang="en-US" sz="800" dirty="0" smtClean="0"/>
              <a:t>26. Auto </a:t>
            </a:r>
            <a:r>
              <a:rPr lang="en-US" sz="800" dirty="0" err="1" smtClean="0"/>
              <a:t>sjedište</a:t>
            </a:r>
            <a:r>
              <a:rPr lang="en-US" sz="800" dirty="0" smtClean="0"/>
              <a:t> ne </a:t>
            </a:r>
            <a:r>
              <a:rPr lang="en-US" sz="800" dirty="0" err="1" smtClean="0"/>
              <a:t>zamenjuje</a:t>
            </a:r>
            <a:r>
              <a:rPr lang="en-US" sz="800" dirty="0" smtClean="0"/>
              <a:t> </a:t>
            </a:r>
            <a:r>
              <a:rPr lang="en-US" sz="800" dirty="0" err="1" smtClean="0"/>
              <a:t>kolijevku</a:t>
            </a:r>
            <a:r>
              <a:rPr lang="en-US" sz="800" dirty="0" smtClean="0"/>
              <a:t> </a:t>
            </a:r>
            <a:r>
              <a:rPr lang="en-US" sz="800" dirty="0" err="1" smtClean="0"/>
              <a:t>ili</a:t>
            </a:r>
            <a:r>
              <a:rPr lang="en-US" sz="800" dirty="0" smtClean="0"/>
              <a:t> </a:t>
            </a:r>
            <a:r>
              <a:rPr lang="en-US" sz="800" dirty="0" err="1" smtClean="0"/>
              <a:t>krevet</a:t>
            </a:r>
            <a:r>
              <a:rPr lang="en-US" sz="800" dirty="0" smtClean="0"/>
              <a:t>. </a:t>
            </a:r>
            <a:r>
              <a:rPr lang="en-US" sz="800" dirty="0" err="1" smtClean="0"/>
              <a:t>Ukoliko</a:t>
            </a:r>
            <a:r>
              <a:rPr lang="en-US" sz="800" dirty="0" smtClean="0"/>
              <a:t> </a:t>
            </a:r>
            <a:r>
              <a:rPr lang="en-US" sz="800" dirty="0" err="1" smtClean="0"/>
              <a:t>vaše</a:t>
            </a:r>
            <a:r>
              <a:rPr lang="en-US" sz="800" dirty="0" smtClean="0"/>
              <a:t> </a:t>
            </a:r>
            <a:r>
              <a:rPr lang="en-US" sz="800" dirty="0" err="1" smtClean="0"/>
              <a:t>dijete</a:t>
            </a:r>
            <a:r>
              <a:rPr lang="en-US" sz="800" dirty="0" smtClean="0"/>
              <a:t> </a:t>
            </a:r>
            <a:r>
              <a:rPr lang="en-US" sz="800" dirty="0" err="1" smtClean="0"/>
              <a:t>treba</a:t>
            </a:r>
            <a:r>
              <a:rPr lang="en-US" sz="800" dirty="0" smtClean="0"/>
              <a:t> </a:t>
            </a:r>
            <a:r>
              <a:rPr lang="en-US" sz="800" dirty="0" err="1" smtClean="0"/>
              <a:t>da</a:t>
            </a:r>
            <a:r>
              <a:rPr lang="en-US" sz="800" dirty="0" smtClean="0"/>
              <a:t> </a:t>
            </a:r>
            <a:r>
              <a:rPr lang="en-US" sz="800" dirty="0" err="1" smtClean="0"/>
              <a:t>spava</a:t>
            </a:r>
            <a:r>
              <a:rPr lang="en-US" sz="800" dirty="0" smtClean="0"/>
              <a:t>, </a:t>
            </a:r>
            <a:r>
              <a:rPr lang="en-US" sz="800" dirty="0" err="1" smtClean="0"/>
              <a:t>onda</a:t>
            </a:r>
            <a:r>
              <a:rPr lang="en-US" sz="800" dirty="0" smtClean="0"/>
              <a:t> </a:t>
            </a:r>
            <a:r>
              <a:rPr lang="en-US" sz="800" dirty="0" err="1" smtClean="0"/>
              <a:t>ga</a:t>
            </a:r>
            <a:r>
              <a:rPr lang="en-US" sz="800" dirty="0" smtClean="0"/>
              <a:t> </a:t>
            </a:r>
            <a:r>
              <a:rPr lang="en-US" sz="800" dirty="0" err="1" smtClean="0"/>
              <a:t>treba</a:t>
            </a:r>
            <a:r>
              <a:rPr lang="en-US" sz="800" dirty="0" smtClean="0"/>
              <a:t> </a:t>
            </a:r>
            <a:r>
              <a:rPr lang="en-US" sz="800" dirty="0" err="1" smtClean="0"/>
              <a:t>staviti</a:t>
            </a:r>
            <a:r>
              <a:rPr lang="en-US" sz="800" dirty="0" smtClean="0"/>
              <a:t> u </a:t>
            </a:r>
            <a:r>
              <a:rPr lang="en-US" sz="800" dirty="0" err="1" smtClean="0"/>
              <a:t>odgovarajuće</a:t>
            </a:r>
            <a:r>
              <a:rPr lang="en-US" sz="800" dirty="0" smtClean="0"/>
              <a:t> </a:t>
            </a:r>
            <a:r>
              <a:rPr lang="en-US" sz="800" dirty="0" err="1" smtClean="0"/>
              <a:t>tijelo</a:t>
            </a:r>
            <a:r>
              <a:rPr lang="en-US" sz="800" dirty="0" smtClean="0"/>
              <a:t>, </a:t>
            </a:r>
            <a:r>
              <a:rPr lang="en-US" sz="800" dirty="0" err="1" smtClean="0"/>
              <a:t>dječjiju</a:t>
            </a:r>
            <a:r>
              <a:rPr lang="en-US" sz="800" dirty="0" smtClean="0"/>
              <a:t> </a:t>
            </a:r>
            <a:r>
              <a:rPr lang="en-US" sz="800" dirty="0" err="1" smtClean="0"/>
              <a:t>kolijevku</a:t>
            </a:r>
            <a:r>
              <a:rPr lang="en-US" sz="800" dirty="0" smtClean="0"/>
              <a:t> </a:t>
            </a:r>
            <a:r>
              <a:rPr lang="en-US" sz="800" dirty="0" err="1" smtClean="0"/>
              <a:t>ili</a:t>
            </a:r>
            <a:r>
              <a:rPr lang="en-US" sz="800" dirty="0" smtClean="0"/>
              <a:t> </a:t>
            </a:r>
            <a:r>
              <a:rPr lang="en-US" sz="800" dirty="0" err="1" smtClean="0"/>
              <a:t>krevet</a:t>
            </a:r>
            <a:r>
              <a:rPr lang="en-US" sz="800" dirty="0" smtClean="0"/>
              <a:t>. </a:t>
            </a:r>
          </a:p>
          <a:p>
            <a:r>
              <a:rPr lang="en-US" sz="800" dirty="0" smtClean="0"/>
              <a:t>27. </a:t>
            </a:r>
            <a:r>
              <a:rPr lang="en-US" sz="800" dirty="0" err="1" smtClean="0"/>
              <a:t>Koristiti</a:t>
            </a:r>
            <a:r>
              <a:rPr lang="en-US" sz="800" dirty="0" smtClean="0"/>
              <a:t> </a:t>
            </a:r>
            <a:r>
              <a:rPr lang="en-US" sz="800" dirty="0" err="1" smtClean="0"/>
              <a:t>samo</a:t>
            </a:r>
            <a:r>
              <a:rPr lang="en-US" sz="800" dirty="0" smtClean="0"/>
              <a:t> </a:t>
            </a:r>
            <a:r>
              <a:rPr lang="en-US" sz="800" dirty="0" err="1" smtClean="0"/>
              <a:t>rezervne</a:t>
            </a:r>
            <a:r>
              <a:rPr lang="en-US" sz="800" dirty="0" smtClean="0"/>
              <a:t> </a:t>
            </a:r>
            <a:r>
              <a:rPr lang="en-US" sz="800" dirty="0" err="1" smtClean="0"/>
              <a:t>djelove</a:t>
            </a:r>
            <a:r>
              <a:rPr lang="en-US" sz="800" dirty="0" smtClean="0"/>
              <a:t> </a:t>
            </a:r>
            <a:r>
              <a:rPr lang="en-US" sz="800" dirty="0" err="1" smtClean="0"/>
              <a:t>koje</a:t>
            </a:r>
            <a:r>
              <a:rPr lang="en-US" sz="800" dirty="0" smtClean="0"/>
              <a:t> </a:t>
            </a:r>
            <a:r>
              <a:rPr lang="en-US" sz="800" dirty="0" err="1" smtClean="0"/>
              <a:t>isporučuje</a:t>
            </a:r>
            <a:r>
              <a:rPr lang="en-US" sz="800" dirty="0" smtClean="0"/>
              <a:t> </a:t>
            </a:r>
            <a:r>
              <a:rPr lang="en-US" sz="800" dirty="0" err="1" smtClean="0"/>
              <a:t>ili</a:t>
            </a:r>
            <a:r>
              <a:rPr lang="en-US" sz="800" dirty="0" smtClean="0"/>
              <a:t> </a:t>
            </a:r>
            <a:r>
              <a:rPr lang="en-US" sz="800" dirty="0" err="1" smtClean="0"/>
              <a:t>preporučuje</a:t>
            </a:r>
            <a:r>
              <a:rPr lang="en-US" sz="800" dirty="0" smtClean="0"/>
              <a:t> </a:t>
            </a:r>
            <a:r>
              <a:rPr lang="en-US" sz="800" dirty="0" err="1" smtClean="0"/>
              <a:t>proizvođač</a:t>
            </a:r>
            <a:r>
              <a:rPr lang="en-US" sz="800" dirty="0" smtClean="0"/>
              <a:t> / distributer.</a:t>
            </a:r>
          </a:p>
          <a:p>
            <a:r>
              <a:rPr lang="en-US" sz="800" dirty="0" smtClean="0"/>
              <a:t> 28.Montaža, </a:t>
            </a:r>
            <a:r>
              <a:rPr lang="en-US" sz="800" dirty="0" err="1" smtClean="0"/>
              <a:t>otvaranje</a:t>
            </a:r>
            <a:r>
              <a:rPr lang="en-US" sz="800" dirty="0" smtClean="0"/>
              <a:t> </a:t>
            </a:r>
            <a:r>
              <a:rPr lang="en-US" sz="800" dirty="0" err="1" smtClean="0"/>
              <a:t>i</a:t>
            </a:r>
            <a:r>
              <a:rPr lang="en-US" sz="800" dirty="0" smtClean="0"/>
              <a:t> </a:t>
            </a:r>
            <a:r>
              <a:rPr lang="en-US" sz="800" dirty="0" err="1" smtClean="0"/>
              <a:t>sklapanje</a:t>
            </a:r>
            <a:r>
              <a:rPr lang="en-US" sz="800" dirty="0" smtClean="0"/>
              <a:t> </a:t>
            </a:r>
            <a:r>
              <a:rPr lang="en-US" sz="800" dirty="0" err="1" smtClean="0"/>
              <a:t>kolica</a:t>
            </a:r>
            <a:r>
              <a:rPr lang="en-US" sz="800" dirty="0" smtClean="0"/>
              <a:t> </a:t>
            </a:r>
            <a:r>
              <a:rPr lang="en-US" sz="800" dirty="0" err="1" smtClean="0"/>
              <a:t>mora</a:t>
            </a:r>
            <a:r>
              <a:rPr lang="en-US" sz="800" dirty="0" smtClean="0"/>
              <a:t> </a:t>
            </a:r>
            <a:r>
              <a:rPr lang="en-US" sz="800" dirty="0" err="1" smtClean="0"/>
              <a:t>izvršiti</a:t>
            </a:r>
            <a:r>
              <a:rPr lang="en-US" sz="800" dirty="0" smtClean="0"/>
              <a:t> </a:t>
            </a:r>
            <a:r>
              <a:rPr lang="en-US" sz="800" dirty="0" err="1" smtClean="0"/>
              <a:t>samo</a:t>
            </a:r>
            <a:r>
              <a:rPr lang="en-US" sz="800" dirty="0" smtClean="0"/>
              <a:t> </a:t>
            </a:r>
            <a:r>
              <a:rPr lang="en-US" sz="800" dirty="0" err="1" smtClean="0"/>
              <a:t>odrasla</a:t>
            </a:r>
            <a:r>
              <a:rPr lang="en-US" sz="800" dirty="0" smtClean="0"/>
              <a:t> </a:t>
            </a:r>
            <a:r>
              <a:rPr lang="en-US" sz="800" dirty="0" err="1" smtClean="0"/>
              <a:t>osoba</a:t>
            </a:r>
            <a:r>
              <a:rPr lang="en-US" sz="800" dirty="0" smtClean="0"/>
              <a:t>. </a:t>
            </a:r>
          </a:p>
          <a:p>
            <a:r>
              <a:rPr lang="en-US" sz="800" dirty="0" smtClean="0"/>
              <a:t>29.Branik </a:t>
            </a:r>
            <a:r>
              <a:rPr lang="en-US" sz="800" dirty="0" err="1" smtClean="0"/>
              <a:t>uvIek</a:t>
            </a:r>
            <a:r>
              <a:rPr lang="en-US" sz="800" dirty="0" smtClean="0"/>
              <a:t> </a:t>
            </a:r>
            <a:r>
              <a:rPr lang="en-US" sz="800" dirty="0" err="1" smtClean="0"/>
              <a:t>treba</a:t>
            </a:r>
            <a:r>
              <a:rPr lang="en-US" sz="800" dirty="0" smtClean="0"/>
              <a:t> </a:t>
            </a:r>
            <a:r>
              <a:rPr lang="en-US" sz="800" dirty="0" err="1" smtClean="0"/>
              <a:t>biti</a:t>
            </a:r>
            <a:r>
              <a:rPr lang="en-US" sz="800" dirty="0" smtClean="0"/>
              <a:t> </a:t>
            </a:r>
            <a:r>
              <a:rPr lang="en-US" sz="800" dirty="0" err="1" smtClean="0"/>
              <a:t>pričvršćen</a:t>
            </a:r>
            <a:r>
              <a:rPr lang="en-US" sz="800" dirty="0" smtClean="0"/>
              <a:t> </a:t>
            </a:r>
            <a:r>
              <a:rPr lang="en-US" sz="800" dirty="0" err="1" smtClean="0"/>
              <a:t>na</a:t>
            </a:r>
            <a:r>
              <a:rPr lang="en-US" sz="800" dirty="0" smtClean="0"/>
              <a:t> </a:t>
            </a:r>
            <a:r>
              <a:rPr lang="en-US" sz="800" dirty="0" err="1" smtClean="0"/>
              <a:t>okvir</a:t>
            </a:r>
            <a:r>
              <a:rPr lang="en-US" sz="800" dirty="0" smtClean="0"/>
              <a:t> </a:t>
            </a:r>
            <a:r>
              <a:rPr lang="en-US" sz="800" dirty="0" err="1" smtClean="0"/>
              <a:t>kolica</a:t>
            </a:r>
            <a:r>
              <a:rPr lang="en-US" sz="800" dirty="0" smtClean="0"/>
              <a:t> </a:t>
            </a:r>
            <a:r>
              <a:rPr lang="en-US" sz="800" dirty="0" err="1" smtClean="0"/>
              <a:t>dok</a:t>
            </a:r>
            <a:r>
              <a:rPr lang="en-US" sz="800" dirty="0" smtClean="0"/>
              <a:t> je </a:t>
            </a:r>
            <a:r>
              <a:rPr lang="en-US" sz="800" dirty="0" err="1" smtClean="0"/>
              <a:t>dete</a:t>
            </a:r>
            <a:r>
              <a:rPr lang="en-US" sz="800" dirty="0" smtClean="0"/>
              <a:t> u </a:t>
            </a:r>
            <a:r>
              <a:rPr lang="en-US" sz="800" dirty="0" err="1" smtClean="0"/>
              <a:t>kolicima</a:t>
            </a:r>
            <a:r>
              <a:rPr lang="en-US" sz="800" dirty="0" smtClean="0"/>
              <a:t>! </a:t>
            </a:r>
            <a:r>
              <a:rPr lang="en-US" sz="800" dirty="0" err="1" smtClean="0"/>
              <a:t>Nemojte</a:t>
            </a:r>
            <a:r>
              <a:rPr lang="en-US" sz="800" dirty="0" smtClean="0"/>
              <a:t> </a:t>
            </a:r>
            <a:r>
              <a:rPr lang="en-US" sz="800" dirty="0" err="1" smtClean="0"/>
              <a:t>podizati</a:t>
            </a:r>
            <a:r>
              <a:rPr lang="en-US" sz="800" dirty="0" smtClean="0"/>
              <a:t> </a:t>
            </a:r>
            <a:r>
              <a:rPr lang="en-US" sz="800" dirty="0" err="1" smtClean="0"/>
              <a:t>kolica</a:t>
            </a:r>
            <a:r>
              <a:rPr lang="en-US" sz="800" dirty="0" smtClean="0"/>
              <a:t> </a:t>
            </a:r>
            <a:r>
              <a:rPr lang="en-US" sz="800" dirty="0" err="1" smtClean="0"/>
              <a:t>za</a:t>
            </a:r>
            <a:r>
              <a:rPr lang="en-US" sz="800" dirty="0" smtClean="0"/>
              <a:t> </a:t>
            </a:r>
            <a:r>
              <a:rPr lang="en-US" sz="800" dirty="0" err="1" smtClean="0"/>
              <a:t>branik</a:t>
            </a:r>
            <a:r>
              <a:rPr lang="en-US" sz="800" dirty="0" smtClean="0"/>
              <a:t>, </a:t>
            </a:r>
            <a:r>
              <a:rPr lang="en-US" sz="800" dirty="0" err="1" smtClean="0"/>
              <a:t>opasno</a:t>
            </a:r>
            <a:r>
              <a:rPr lang="en-US" sz="800" dirty="0" smtClean="0"/>
              <a:t> je </a:t>
            </a:r>
            <a:r>
              <a:rPr lang="en-US" sz="800" dirty="0" err="1" smtClean="0"/>
              <a:t>za</a:t>
            </a:r>
            <a:r>
              <a:rPr lang="en-US" sz="800" dirty="0" smtClean="0"/>
              <a:t> </a:t>
            </a:r>
            <a:r>
              <a:rPr lang="en-US" sz="800" dirty="0" err="1" smtClean="0"/>
              <a:t>dijete</a:t>
            </a:r>
            <a:r>
              <a:rPr lang="en-US" sz="800" dirty="0" smtClean="0"/>
              <a:t>! </a:t>
            </a:r>
          </a:p>
          <a:p>
            <a:r>
              <a:rPr lang="en-US" sz="800" dirty="0" smtClean="0"/>
              <a:t>30. </a:t>
            </a:r>
            <a:r>
              <a:rPr lang="en-US" sz="800" dirty="0" err="1" smtClean="0"/>
              <a:t>Nemojte</a:t>
            </a:r>
            <a:r>
              <a:rPr lang="en-US" sz="800" dirty="0" smtClean="0"/>
              <a:t> </a:t>
            </a:r>
            <a:r>
              <a:rPr lang="en-US" sz="800" dirty="0" err="1" smtClean="0"/>
              <a:t>dozvoliti</a:t>
            </a:r>
            <a:r>
              <a:rPr lang="en-US" sz="800" dirty="0" smtClean="0"/>
              <a:t> </a:t>
            </a:r>
            <a:r>
              <a:rPr lang="en-US" sz="800" dirty="0" err="1" smtClean="0"/>
              <a:t>djetetu</a:t>
            </a:r>
            <a:r>
              <a:rPr lang="en-US" sz="800" dirty="0" smtClean="0"/>
              <a:t> </a:t>
            </a:r>
            <a:r>
              <a:rPr lang="en-US" sz="800" dirty="0" err="1" smtClean="0"/>
              <a:t>da</a:t>
            </a:r>
            <a:r>
              <a:rPr lang="en-US" sz="800" dirty="0" smtClean="0"/>
              <a:t> </a:t>
            </a:r>
            <a:r>
              <a:rPr lang="en-US" sz="800" dirty="0" err="1" smtClean="0"/>
              <a:t>stoji</a:t>
            </a:r>
            <a:r>
              <a:rPr lang="en-US" sz="800" dirty="0" smtClean="0"/>
              <a:t> u </a:t>
            </a:r>
            <a:r>
              <a:rPr lang="en-US" sz="800" dirty="0" err="1" smtClean="0"/>
              <a:t>kolicima</a:t>
            </a:r>
            <a:r>
              <a:rPr lang="en-US" sz="800" dirty="0" smtClean="0"/>
              <a:t>, </a:t>
            </a:r>
            <a:r>
              <a:rPr lang="en-US" sz="800" dirty="0" err="1" smtClean="0"/>
              <a:t>penje</a:t>
            </a:r>
            <a:r>
              <a:rPr lang="en-US" sz="800" dirty="0" smtClean="0"/>
              <a:t> se </a:t>
            </a:r>
            <a:r>
              <a:rPr lang="en-US" sz="800" dirty="0" err="1" smtClean="0"/>
              <a:t>ili</a:t>
            </a:r>
            <a:r>
              <a:rPr lang="en-US" sz="800" dirty="0" smtClean="0"/>
              <a:t> </a:t>
            </a:r>
            <a:r>
              <a:rPr lang="en-US" sz="800" dirty="0" err="1" smtClean="0"/>
              <a:t>rukuje</a:t>
            </a:r>
            <a:r>
              <a:rPr lang="en-US" sz="800" dirty="0" smtClean="0"/>
              <a:t> </a:t>
            </a:r>
            <a:r>
              <a:rPr lang="en-US" sz="800" dirty="0" err="1" smtClean="0"/>
              <a:t>njima</a:t>
            </a:r>
            <a:r>
              <a:rPr lang="en-US" sz="800" dirty="0" smtClean="0"/>
              <a:t>! </a:t>
            </a:r>
          </a:p>
          <a:p>
            <a:r>
              <a:rPr lang="en-US" sz="800" dirty="0" smtClean="0"/>
              <a:t>31. </a:t>
            </a:r>
            <a:r>
              <a:rPr lang="en-US" sz="800" dirty="0" err="1" smtClean="0"/>
              <a:t>Nemojte</a:t>
            </a:r>
            <a:r>
              <a:rPr lang="en-US" sz="800" dirty="0" smtClean="0"/>
              <a:t> </a:t>
            </a:r>
            <a:r>
              <a:rPr lang="en-US" sz="800" dirty="0" err="1" smtClean="0"/>
              <a:t>dozvoliti</a:t>
            </a:r>
            <a:r>
              <a:rPr lang="en-US" sz="800" dirty="0" smtClean="0"/>
              <a:t> </a:t>
            </a:r>
            <a:r>
              <a:rPr lang="en-US" sz="800" dirty="0" err="1" smtClean="0"/>
              <a:t>djeci</a:t>
            </a:r>
            <a:r>
              <a:rPr lang="en-US" sz="800" dirty="0" smtClean="0"/>
              <a:t> </a:t>
            </a:r>
            <a:r>
              <a:rPr lang="en-US" sz="800" dirty="0" err="1" smtClean="0"/>
              <a:t>da</a:t>
            </a:r>
            <a:r>
              <a:rPr lang="en-US" sz="800" dirty="0" smtClean="0"/>
              <a:t> se </a:t>
            </a:r>
            <a:r>
              <a:rPr lang="en-US" sz="800" dirty="0" err="1" smtClean="0"/>
              <a:t>igraju</a:t>
            </a:r>
            <a:r>
              <a:rPr lang="en-US" sz="800" dirty="0" smtClean="0"/>
              <a:t> </a:t>
            </a:r>
            <a:r>
              <a:rPr lang="en-US" sz="800" dirty="0" err="1" smtClean="0"/>
              <a:t>sa</a:t>
            </a:r>
            <a:r>
              <a:rPr lang="en-US" sz="800" dirty="0" smtClean="0"/>
              <a:t> </a:t>
            </a:r>
            <a:r>
              <a:rPr lang="en-US" sz="800" dirty="0" err="1" smtClean="0"/>
              <a:t>kolicima</a:t>
            </a:r>
            <a:r>
              <a:rPr lang="en-US" sz="800" dirty="0" smtClean="0"/>
              <a:t>! </a:t>
            </a:r>
            <a:r>
              <a:rPr lang="en-US" sz="800" dirty="0" err="1" smtClean="0"/>
              <a:t>Opasno</a:t>
            </a:r>
            <a:r>
              <a:rPr lang="en-US" sz="800" dirty="0" smtClean="0"/>
              <a:t> je </a:t>
            </a:r>
            <a:r>
              <a:rPr lang="en-US" sz="800" dirty="0" err="1" smtClean="0"/>
              <a:t>da</a:t>
            </a:r>
            <a:r>
              <a:rPr lang="en-US" sz="800" dirty="0" smtClean="0"/>
              <a:t> se </a:t>
            </a:r>
            <a:r>
              <a:rPr lang="en-US" sz="800" dirty="0" err="1" smtClean="0"/>
              <a:t>djeca</a:t>
            </a:r>
            <a:r>
              <a:rPr lang="en-US" sz="800" dirty="0" smtClean="0"/>
              <a:t> </a:t>
            </a:r>
            <a:r>
              <a:rPr lang="en-US" sz="800" dirty="0" err="1" smtClean="0"/>
              <a:t>ili</a:t>
            </a:r>
            <a:r>
              <a:rPr lang="en-US" sz="800" dirty="0" smtClean="0"/>
              <a:t> </a:t>
            </a:r>
            <a:r>
              <a:rPr lang="en-US" sz="800" dirty="0" err="1" smtClean="0"/>
              <a:t>životinje</a:t>
            </a:r>
            <a:r>
              <a:rPr lang="en-US" sz="800" dirty="0" smtClean="0"/>
              <a:t> </a:t>
            </a:r>
            <a:r>
              <a:rPr lang="en-US" sz="800" dirty="0" err="1" smtClean="0"/>
              <a:t>igraju</a:t>
            </a:r>
            <a:r>
              <a:rPr lang="en-US" sz="800" dirty="0" smtClean="0"/>
              <a:t> </a:t>
            </a:r>
            <a:r>
              <a:rPr lang="en-US" sz="800" dirty="0" err="1" smtClean="0"/>
              <a:t>ili</a:t>
            </a:r>
            <a:r>
              <a:rPr lang="en-US" sz="800" dirty="0" smtClean="0"/>
              <a:t> </a:t>
            </a:r>
            <a:r>
              <a:rPr lang="en-US" sz="800" dirty="0" err="1" smtClean="0"/>
              <a:t>trče</a:t>
            </a:r>
            <a:r>
              <a:rPr lang="en-US" sz="800" dirty="0" smtClean="0"/>
              <a:t> </a:t>
            </a:r>
            <a:r>
              <a:rPr lang="en-US" sz="800" dirty="0" err="1" smtClean="0"/>
              <a:t>blizu</a:t>
            </a:r>
            <a:r>
              <a:rPr lang="en-US" sz="800" dirty="0" smtClean="0"/>
              <a:t> </a:t>
            </a:r>
            <a:r>
              <a:rPr lang="en-US" sz="800" dirty="0" err="1" smtClean="0"/>
              <a:t>kolica</a:t>
            </a:r>
            <a:r>
              <a:rPr lang="en-US" sz="800" dirty="0" smtClean="0"/>
              <a:t> </a:t>
            </a:r>
            <a:r>
              <a:rPr lang="en-US" sz="800" dirty="0" err="1" smtClean="0"/>
              <a:t>ili</a:t>
            </a:r>
            <a:r>
              <a:rPr lang="en-US" sz="800" dirty="0" smtClean="0"/>
              <a:t> </a:t>
            </a:r>
            <a:r>
              <a:rPr lang="en-US" sz="800" dirty="0" err="1" smtClean="0"/>
              <a:t>ispod</a:t>
            </a:r>
            <a:r>
              <a:rPr lang="en-US" sz="800" dirty="0" smtClean="0"/>
              <a:t> </a:t>
            </a:r>
            <a:r>
              <a:rPr lang="en-US" sz="800" dirty="0" err="1" smtClean="0"/>
              <a:t>njih</a:t>
            </a:r>
            <a:r>
              <a:rPr lang="en-US" sz="800" dirty="0" smtClean="0"/>
              <a:t>! </a:t>
            </a:r>
          </a:p>
          <a:p>
            <a:r>
              <a:rPr lang="en-US" sz="800" dirty="0" smtClean="0"/>
              <a:t>32. Ne </a:t>
            </a:r>
            <a:r>
              <a:rPr lang="en-US" sz="800" dirty="0" err="1" smtClean="0"/>
              <a:t>koristite</a:t>
            </a:r>
            <a:r>
              <a:rPr lang="en-US" sz="800" dirty="0" smtClean="0"/>
              <a:t> </a:t>
            </a:r>
            <a:r>
              <a:rPr lang="en-US" sz="800" dirty="0" err="1" smtClean="0"/>
              <a:t>kolica</a:t>
            </a:r>
            <a:r>
              <a:rPr lang="en-US" sz="800" dirty="0" smtClean="0"/>
              <a:t> </a:t>
            </a:r>
            <a:r>
              <a:rPr lang="en-US" sz="800" dirty="0" err="1" smtClean="0"/>
              <a:t>na</a:t>
            </a:r>
            <a:r>
              <a:rPr lang="en-US" sz="800" dirty="0" smtClean="0"/>
              <a:t> </a:t>
            </a:r>
            <a:r>
              <a:rPr lang="en-US" sz="800" dirty="0" err="1" smtClean="0"/>
              <a:t>stepenicama</a:t>
            </a:r>
            <a:r>
              <a:rPr lang="en-US" sz="800" dirty="0" smtClean="0"/>
              <a:t> </a:t>
            </a:r>
            <a:r>
              <a:rPr lang="en-US" sz="800" dirty="0" err="1" smtClean="0"/>
              <a:t>ili</a:t>
            </a:r>
            <a:r>
              <a:rPr lang="en-US" sz="800" dirty="0" smtClean="0"/>
              <a:t> </a:t>
            </a:r>
            <a:r>
              <a:rPr lang="en-US" sz="800" dirty="0" err="1" smtClean="0"/>
              <a:t>pokretnim</a:t>
            </a:r>
            <a:r>
              <a:rPr lang="en-US" sz="800" dirty="0" smtClean="0"/>
              <a:t> </a:t>
            </a:r>
            <a:r>
              <a:rPr lang="en-US" sz="800" dirty="0" err="1" smtClean="0"/>
              <a:t>stepenicama</a:t>
            </a:r>
            <a:r>
              <a:rPr lang="en-US" sz="800" dirty="0" smtClean="0"/>
              <a:t>, </a:t>
            </a:r>
            <a:r>
              <a:rPr lang="en-US" sz="800" dirty="0" err="1" smtClean="0"/>
              <a:t>jer</a:t>
            </a:r>
            <a:r>
              <a:rPr lang="en-US" sz="800" dirty="0" smtClean="0"/>
              <a:t> </a:t>
            </a:r>
            <a:r>
              <a:rPr lang="en-US" sz="800" dirty="0" err="1" smtClean="0"/>
              <a:t>možete</a:t>
            </a:r>
            <a:r>
              <a:rPr lang="en-US" sz="800" dirty="0" smtClean="0"/>
              <a:t> </a:t>
            </a:r>
            <a:r>
              <a:rPr lang="en-US" sz="800" dirty="0" err="1" smtClean="0"/>
              <a:t>izgubiti</a:t>
            </a:r>
            <a:r>
              <a:rPr lang="en-US" sz="800" dirty="0" smtClean="0"/>
              <a:t> </a:t>
            </a:r>
            <a:r>
              <a:rPr lang="en-US" sz="800" dirty="0" err="1" smtClean="0"/>
              <a:t>kontrolu</a:t>
            </a:r>
            <a:r>
              <a:rPr lang="en-US" sz="800" dirty="0" smtClean="0"/>
              <a:t> </a:t>
            </a:r>
            <a:r>
              <a:rPr lang="en-US" sz="800" dirty="0" err="1" smtClean="0"/>
              <a:t>nad</a:t>
            </a:r>
            <a:r>
              <a:rPr lang="en-US" sz="800" dirty="0" smtClean="0"/>
              <a:t> </a:t>
            </a:r>
            <a:r>
              <a:rPr lang="en-US" sz="800" dirty="0" err="1" smtClean="0"/>
              <a:t>proizvodom</a:t>
            </a:r>
            <a:r>
              <a:rPr lang="en-US" sz="800" dirty="0" smtClean="0"/>
              <a:t>, </a:t>
            </a:r>
            <a:r>
              <a:rPr lang="en-US" sz="800" dirty="0" err="1" smtClean="0"/>
              <a:t>dijete</a:t>
            </a:r>
            <a:r>
              <a:rPr lang="en-US" sz="800" dirty="0" smtClean="0"/>
              <a:t> </a:t>
            </a:r>
            <a:r>
              <a:rPr lang="en-US" sz="800" dirty="0" err="1" smtClean="0"/>
              <a:t>može</a:t>
            </a:r>
            <a:r>
              <a:rPr lang="en-US" sz="800" dirty="0" smtClean="0"/>
              <a:t> </a:t>
            </a:r>
            <a:r>
              <a:rPr lang="en-US" sz="800" dirty="0" err="1" smtClean="0"/>
              <a:t>pasti</a:t>
            </a:r>
            <a:r>
              <a:rPr lang="en-US" sz="800" dirty="0" smtClean="0"/>
              <a:t> </a:t>
            </a:r>
            <a:r>
              <a:rPr lang="en-US" sz="800" dirty="0" err="1" smtClean="0"/>
              <a:t>i</a:t>
            </a:r>
            <a:r>
              <a:rPr lang="en-US" sz="800" dirty="0" smtClean="0"/>
              <a:t> </a:t>
            </a:r>
            <a:r>
              <a:rPr lang="en-US" sz="800" dirty="0" err="1" smtClean="0"/>
              <a:t>biti</a:t>
            </a:r>
            <a:r>
              <a:rPr lang="en-US" sz="800" dirty="0" smtClean="0"/>
              <a:t> </a:t>
            </a:r>
            <a:r>
              <a:rPr lang="en-US" sz="800" dirty="0" err="1" smtClean="0"/>
              <a:t>povređeno</a:t>
            </a:r>
            <a:r>
              <a:rPr lang="en-US" sz="800" dirty="0" smtClean="0"/>
              <a:t>! </a:t>
            </a:r>
            <a:r>
              <a:rPr lang="en-US" sz="800" dirty="0" err="1" smtClean="0"/>
              <a:t>Trebali</a:t>
            </a:r>
            <a:r>
              <a:rPr lang="en-US" sz="800" dirty="0" smtClean="0"/>
              <a:t> </a:t>
            </a:r>
            <a:r>
              <a:rPr lang="en-US" sz="800" dirty="0" err="1" smtClean="0"/>
              <a:t>biste</a:t>
            </a:r>
            <a:r>
              <a:rPr lang="en-US" sz="800" dirty="0" smtClean="0"/>
              <a:t> </a:t>
            </a:r>
            <a:r>
              <a:rPr lang="en-US" sz="800" dirty="0" err="1" smtClean="0"/>
              <a:t>obratiti</a:t>
            </a:r>
            <a:r>
              <a:rPr lang="en-US" sz="800" dirty="0" smtClean="0"/>
              <a:t> </a:t>
            </a:r>
            <a:r>
              <a:rPr lang="en-US" sz="800" dirty="0" err="1" smtClean="0"/>
              <a:t>dodatno</a:t>
            </a:r>
            <a:r>
              <a:rPr lang="en-US" sz="800" dirty="0" smtClean="0"/>
              <a:t> </a:t>
            </a:r>
            <a:r>
              <a:rPr lang="en-US" sz="800" dirty="0" err="1" smtClean="0"/>
              <a:t>pažnju</a:t>
            </a:r>
            <a:r>
              <a:rPr lang="en-US" sz="800" dirty="0" smtClean="0"/>
              <a:t> </a:t>
            </a:r>
            <a:r>
              <a:rPr lang="en-US" sz="800" dirty="0" err="1" smtClean="0"/>
              <a:t>dok</a:t>
            </a:r>
            <a:r>
              <a:rPr lang="en-US" sz="800" dirty="0" smtClean="0"/>
              <a:t> se </a:t>
            </a:r>
            <a:r>
              <a:rPr lang="en-US" sz="800" dirty="0" err="1" smtClean="0"/>
              <a:t>penjete</a:t>
            </a:r>
            <a:r>
              <a:rPr lang="en-US" sz="800" dirty="0" smtClean="0"/>
              <a:t> </a:t>
            </a:r>
            <a:r>
              <a:rPr lang="en-US" sz="800" dirty="0" err="1" smtClean="0"/>
              <a:t>ili</a:t>
            </a:r>
            <a:r>
              <a:rPr lang="en-US" sz="800" dirty="0" smtClean="0"/>
              <a:t> se </a:t>
            </a:r>
            <a:r>
              <a:rPr lang="en-US" sz="800" dirty="0" err="1" smtClean="0"/>
              <a:t>spustite</a:t>
            </a:r>
            <a:r>
              <a:rPr lang="en-US" sz="800" dirty="0" smtClean="0"/>
              <a:t> </a:t>
            </a:r>
            <a:r>
              <a:rPr lang="en-US" sz="800" dirty="0" err="1" smtClean="0"/>
              <a:t>na</a:t>
            </a:r>
            <a:r>
              <a:rPr lang="en-US" sz="800" dirty="0" smtClean="0"/>
              <a:t>/</a:t>
            </a:r>
            <a:r>
              <a:rPr lang="en-US" sz="800" dirty="0" err="1" smtClean="0"/>
              <a:t>sa</a:t>
            </a:r>
            <a:r>
              <a:rPr lang="en-US" sz="800" dirty="0" smtClean="0"/>
              <a:t> </a:t>
            </a:r>
            <a:r>
              <a:rPr lang="en-US" sz="800" dirty="0" err="1" smtClean="0"/>
              <a:t>pločnika</a:t>
            </a:r>
            <a:r>
              <a:rPr lang="en-US" sz="800" dirty="0" smtClean="0"/>
              <a:t>.</a:t>
            </a:r>
          </a:p>
          <a:p>
            <a:r>
              <a:rPr lang="en-US" sz="800" dirty="0" smtClean="0"/>
              <a:t> 33. UPOZORENJE!DŽATI DALJE OD VATRE!. Ne </a:t>
            </a:r>
            <a:r>
              <a:rPr lang="en-US" sz="800" dirty="0" err="1" smtClean="0"/>
              <a:t>koristite</a:t>
            </a:r>
            <a:r>
              <a:rPr lang="en-US" sz="800" dirty="0" smtClean="0"/>
              <a:t> </a:t>
            </a:r>
            <a:r>
              <a:rPr lang="en-US" sz="800" dirty="0" err="1" smtClean="0"/>
              <a:t>proizvod</a:t>
            </a:r>
            <a:r>
              <a:rPr lang="en-US" sz="800" dirty="0" smtClean="0"/>
              <a:t> </a:t>
            </a:r>
            <a:r>
              <a:rPr lang="en-US" sz="800" dirty="0" err="1" smtClean="0"/>
              <a:t>blizu</a:t>
            </a:r>
            <a:r>
              <a:rPr lang="en-US" sz="800" dirty="0" smtClean="0"/>
              <a:t> </a:t>
            </a:r>
            <a:r>
              <a:rPr lang="en-US" sz="800" dirty="0" err="1" smtClean="0"/>
              <a:t>uredjaja</a:t>
            </a:r>
            <a:r>
              <a:rPr lang="en-US" sz="800" dirty="0" smtClean="0"/>
              <a:t>  </a:t>
            </a:r>
            <a:r>
              <a:rPr lang="en-US" sz="800" dirty="0" err="1" smtClean="0"/>
              <a:t>tj</a:t>
            </a:r>
            <a:r>
              <a:rPr lang="en-US" sz="800" dirty="0" smtClean="0"/>
              <a:t> </a:t>
            </a:r>
            <a:r>
              <a:rPr lang="en-US" sz="800" dirty="0" err="1" smtClean="0"/>
              <a:t>neposrednih</a:t>
            </a:r>
            <a:r>
              <a:rPr lang="en-US" sz="800" dirty="0" smtClean="0"/>
              <a:t> </a:t>
            </a:r>
            <a:r>
              <a:rPr lang="en-US" sz="800" dirty="0" err="1" smtClean="0"/>
              <a:t>izvora</a:t>
            </a:r>
            <a:r>
              <a:rPr lang="en-US" sz="800" dirty="0" smtClean="0"/>
              <a:t> </a:t>
            </a:r>
            <a:r>
              <a:rPr lang="en-US" sz="800" dirty="0" err="1" smtClean="0"/>
              <a:t>za</a:t>
            </a:r>
            <a:r>
              <a:rPr lang="en-US" sz="800" dirty="0" smtClean="0"/>
              <a:t> </a:t>
            </a:r>
            <a:r>
              <a:rPr lang="en-US" sz="800" dirty="0" err="1" smtClean="0"/>
              <a:t>grijanje</a:t>
            </a:r>
            <a:r>
              <a:rPr lang="en-US" sz="800" dirty="0" smtClean="0"/>
              <a:t> </a:t>
            </a:r>
            <a:r>
              <a:rPr lang="en-US" sz="800" dirty="0" err="1" smtClean="0"/>
              <a:t>na</a:t>
            </a:r>
            <a:r>
              <a:rPr lang="en-US" sz="800" dirty="0" smtClean="0"/>
              <a:t> </a:t>
            </a:r>
            <a:r>
              <a:rPr lang="en-US" sz="800" dirty="0" err="1" smtClean="0"/>
              <a:t>toplotu</a:t>
            </a:r>
            <a:r>
              <a:rPr lang="en-US" sz="800" dirty="0" smtClean="0"/>
              <a:t>, </a:t>
            </a:r>
            <a:r>
              <a:rPr lang="en-US" sz="800" dirty="0" err="1" smtClean="0"/>
              <a:t>štednjaka</a:t>
            </a:r>
            <a:r>
              <a:rPr lang="en-US" sz="800" dirty="0" smtClean="0"/>
              <a:t> </a:t>
            </a:r>
            <a:r>
              <a:rPr lang="en-US" sz="800" dirty="0" err="1" smtClean="0"/>
              <a:t>ili</a:t>
            </a:r>
            <a:r>
              <a:rPr lang="en-US" sz="800" dirty="0" smtClean="0"/>
              <a:t> </a:t>
            </a:r>
            <a:r>
              <a:rPr lang="en-US" sz="800" dirty="0" err="1" smtClean="0"/>
              <a:t>otvorene</a:t>
            </a:r>
            <a:r>
              <a:rPr lang="en-US" sz="800" dirty="0" smtClean="0"/>
              <a:t> </a:t>
            </a:r>
            <a:r>
              <a:rPr lang="en-US" sz="800" dirty="0" err="1" smtClean="0"/>
              <a:t>vatre</a:t>
            </a:r>
            <a:r>
              <a:rPr lang="en-US" sz="800" dirty="0" smtClean="0"/>
              <a:t>.</a:t>
            </a:r>
          </a:p>
          <a:p>
            <a:r>
              <a:rPr lang="en-US" sz="800" dirty="0" smtClean="0"/>
              <a:t> 34. </a:t>
            </a:r>
            <a:r>
              <a:rPr lang="en-US" sz="800" dirty="0" err="1" smtClean="0"/>
              <a:t>Izbjegavajte</a:t>
            </a:r>
            <a:r>
              <a:rPr lang="en-US" sz="800" dirty="0" smtClean="0"/>
              <a:t> </a:t>
            </a:r>
            <a:r>
              <a:rPr lang="en-US" sz="800" dirty="0" err="1" smtClean="0"/>
              <a:t>korišćenje</a:t>
            </a:r>
            <a:r>
              <a:rPr lang="en-US" sz="800" dirty="0" smtClean="0"/>
              <a:t> </a:t>
            </a:r>
            <a:r>
              <a:rPr lang="en-US" sz="800" dirty="0" err="1" smtClean="0"/>
              <a:t>proizvoda</a:t>
            </a:r>
            <a:r>
              <a:rPr lang="en-US" sz="800" dirty="0" smtClean="0"/>
              <a:t> </a:t>
            </a:r>
            <a:r>
              <a:rPr lang="en-US" sz="800" dirty="0" err="1" smtClean="0"/>
              <a:t>blizu</a:t>
            </a:r>
            <a:r>
              <a:rPr lang="en-US" sz="800" dirty="0" smtClean="0"/>
              <a:t> </a:t>
            </a:r>
            <a:r>
              <a:rPr lang="en-US" sz="800" dirty="0" err="1" smtClean="0"/>
              <a:t>vodenih</a:t>
            </a:r>
            <a:r>
              <a:rPr lang="en-US" sz="800" dirty="0" smtClean="0"/>
              <a:t> </a:t>
            </a:r>
            <a:r>
              <a:rPr lang="en-US" sz="800" dirty="0" err="1" smtClean="0"/>
              <a:t>površina</a:t>
            </a:r>
            <a:r>
              <a:rPr lang="en-US" sz="800" dirty="0" smtClean="0"/>
              <a:t> (</a:t>
            </a:r>
            <a:r>
              <a:rPr lang="en-US" sz="800" dirty="0" err="1" smtClean="0"/>
              <a:t>bazeni</a:t>
            </a:r>
            <a:r>
              <a:rPr lang="en-US" sz="800" dirty="0" smtClean="0"/>
              <a:t>, </a:t>
            </a:r>
            <a:r>
              <a:rPr lang="en-US" sz="800" dirty="0" err="1" smtClean="0"/>
              <a:t>itd</a:t>
            </a:r>
            <a:r>
              <a:rPr lang="en-US" sz="800" dirty="0" smtClean="0"/>
              <a:t>.)! </a:t>
            </a:r>
          </a:p>
          <a:p>
            <a:r>
              <a:rPr lang="en-US" sz="800" dirty="0" smtClean="0"/>
              <a:t>35. Ne </a:t>
            </a:r>
            <a:r>
              <a:rPr lang="en-US" sz="800" dirty="0" err="1" smtClean="0"/>
              <a:t>koristite</a:t>
            </a:r>
            <a:r>
              <a:rPr lang="en-US" sz="800" dirty="0" smtClean="0"/>
              <a:t> </a:t>
            </a:r>
            <a:r>
              <a:rPr lang="en-US" sz="800" dirty="0" err="1" smtClean="0"/>
              <a:t>na</a:t>
            </a:r>
            <a:r>
              <a:rPr lang="en-US" sz="800" dirty="0" smtClean="0"/>
              <a:t> </a:t>
            </a:r>
            <a:r>
              <a:rPr lang="en-US" sz="800" dirty="0" err="1" smtClean="0"/>
              <a:t>neujednačenim</a:t>
            </a:r>
            <a:r>
              <a:rPr lang="en-US" sz="800" dirty="0" smtClean="0"/>
              <a:t> </a:t>
            </a:r>
            <a:r>
              <a:rPr lang="en-US" sz="800" dirty="0" err="1" smtClean="0"/>
              <a:t>terenima</a:t>
            </a:r>
            <a:r>
              <a:rPr lang="en-US" sz="800" dirty="0" smtClean="0"/>
              <a:t>, </a:t>
            </a:r>
            <a:r>
              <a:rPr lang="en-US" sz="800" dirty="0" err="1" smtClean="0"/>
              <a:t>šljunčanim</a:t>
            </a:r>
            <a:r>
              <a:rPr lang="en-US" sz="800" dirty="0" smtClean="0"/>
              <a:t> </a:t>
            </a:r>
            <a:r>
              <a:rPr lang="en-US" sz="800" dirty="0" err="1" smtClean="0"/>
              <a:t>površinama</a:t>
            </a:r>
            <a:r>
              <a:rPr lang="en-US" sz="800" dirty="0" smtClean="0"/>
              <a:t> </a:t>
            </a:r>
            <a:r>
              <a:rPr lang="en-US" sz="800" dirty="0" err="1" smtClean="0"/>
              <a:t>ili</a:t>
            </a:r>
            <a:r>
              <a:rPr lang="en-US" sz="800" dirty="0" smtClean="0"/>
              <a:t> </a:t>
            </a:r>
            <a:r>
              <a:rPr lang="en-US" sz="800" dirty="0" err="1" smtClean="0"/>
              <a:t>travnatim</a:t>
            </a:r>
            <a:r>
              <a:rPr lang="en-US" sz="800" dirty="0" smtClean="0"/>
              <a:t> </a:t>
            </a:r>
            <a:r>
              <a:rPr lang="en-US" sz="800" dirty="0" err="1" smtClean="0"/>
              <a:t>površinama</a:t>
            </a:r>
            <a:r>
              <a:rPr lang="en-US" sz="800" dirty="0" smtClean="0"/>
              <a:t> (</a:t>
            </a:r>
            <a:r>
              <a:rPr lang="en-US" sz="800" dirty="0" err="1" smtClean="0"/>
              <a:t>na</a:t>
            </a:r>
            <a:r>
              <a:rPr lang="en-US" sz="800" dirty="0" smtClean="0"/>
              <a:t> </a:t>
            </a:r>
            <a:r>
              <a:rPr lang="en-US" sz="800" dirty="0" err="1" smtClean="0"/>
              <a:t>livadama</a:t>
            </a:r>
            <a:r>
              <a:rPr lang="en-US" sz="800" dirty="0" smtClean="0"/>
              <a:t> </a:t>
            </a:r>
            <a:r>
              <a:rPr lang="en-US" sz="800" dirty="0" err="1" smtClean="0"/>
              <a:t>ili</a:t>
            </a:r>
            <a:r>
              <a:rPr lang="en-US" sz="800" dirty="0" smtClean="0"/>
              <a:t> </a:t>
            </a:r>
            <a:r>
              <a:rPr lang="en-US" sz="800" dirty="0" err="1" smtClean="0"/>
              <a:t>travnjacima</a:t>
            </a:r>
            <a:r>
              <a:rPr lang="en-US" sz="800" dirty="0" smtClean="0"/>
              <a:t>), </a:t>
            </a:r>
            <a:r>
              <a:rPr lang="en-US" sz="800" dirty="0" err="1" smtClean="0"/>
              <a:t>blatnim</a:t>
            </a:r>
            <a:r>
              <a:rPr lang="en-US" sz="800" dirty="0" smtClean="0"/>
              <a:t> </a:t>
            </a:r>
            <a:r>
              <a:rPr lang="en-US" sz="800" dirty="0" err="1" smtClean="0"/>
              <a:t>područjima</a:t>
            </a:r>
            <a:r>
              <a:rPr lang="en-US" sz="800" dirty="0" smtClean="0"/>
              <a:t>. </a:t>
            </a:r>
          </a:p>
          <a:p>
            <a:r>
              <a:rPr lang="en-US" sz="800" dirty="0" smtClean="0"/>
              <a:t>36. </a:t>
            </a:r>
            <a:r>
              <a:rPr lang="en-US" sz="800" dirty="0" err="1" smtClean="0"/>
              <a:t>Nakon</a:t>
            </a:r>
            <a:r>
              <a:rPr lang="en-US" sz="800" dirty="0" smtClean="0"/>
              <a:t> </a:t>
            </a:r>
            <a:r>
              <a:rPr lang="en-US" sz="800" dirty="0" err="1" smtClean="0"/>
              <a:t>raspakivanja</a:t>
            </a:r>
            <a:r>
              <a:rPr lang="en-US" sz="800" dirty="0" smtClean="0"/>
              <a:t> </a:t>
            </a:r>
            <a:r>
              <a:rPr lang="en-US" sz="800" dirty="0" err="1" smtClean="0"/>
              <a:t>proizvoda</a:t>
            </a:r>
            <a:r>
              <a:rPr lang="en-US" sz="800" dirty="0" smtClean="0"/>
              <a:t>, </a:t>
            </a:r>
            <a:r>
              <a:rPr lang="en-US" sz="800" dirty="0" err="1" smtClean="0"/>
              <a:t>uklonite</a:t>
            </a:r>
            <a:r>
              <a:rPr lang="en-US" sz="800" dirty="0" smtClean="0"/>
              <a:t> </a:t>
            </a:r>
            <a:r>
              <a:rPr lang="en-US" sz="800" dirty="0" err="1" smtClean="0"/>
              <a:t>sve</a:t>
            </a:r>
            <a:r>
              <a:rPr lang="en-US" sz="800" dirty="0" smtClean="0"/>
              <a:t> </a:t>
            </a:r>
            <a:r>
              <a:rPr lang="en-US" sz="800" dirty="0" err="1" smtClean="0"/>
              <a:t>materijale</a:t>
            </a:r>
            <a:r>
              <a:rPr lang="en-US" sz="800" dirty="0" smtClean="0"/>
              <a:t> </a:t>
            </a:r>
            <a:r>
              <a:rPr lang="en-US" sz="800" dirty="0" err="1" smtClean="0"/>
              <a:t>za</a:t>
            </a:r>
            <a:r>
              <a:rPr lang="en-US" sz="800" dirty="0" smtClean="0"/>
              <a:t> </a:t>
            </a:r>
            <a:r>
              <a:rPr lang="en-US" sz="800" dirty="0" err="1" smtClean="0"/>
              <a:t>pakovanje</a:t>
            </a:r>
            <a:r>
              <a:rPr lang="en-US" sz="800" dirty="0" smtClean="0"/>
              <a:t>. Oni </a:t>
            </a:r>
            <a:r>
              <a:rPr lang="en-US" sz="800" dirty="0" err="1" smtClean="0"/>
              <a:t>nisu</a:t>
            </a:r>
            <a:r>
              <a:rPr lang="en-US" sz="800" dirty="0" smtClean="0"/>
              <a:t> </a:t>
            </a:r>
            <a:r>
              <a:rPr lang="en-US" sz="800" dirty="0" err="1" smtClean="0"/>
              <a:t>igračka</a:t>
            </a:r>
            <a:r>
              <a:rPr lang="en-US" sz="800" dirty="0" smtClean="0"/>
              <a:t>, ne </a:t>
            </a:r>
            <a:r>
              <a:rPr lang="en-US" sz="800" dirty="0" err="1" smtClean="0"/>
              <a:t>dozvolite</a:t>
            </a:r>
            <a:r>
              <a:rPr lang="en-US" sz="800" dirty="0" smtClean="0"/>
              <a:t> </a:t>
            </a:r>
            <a:r>
              <a:rPr lang="en-US" sz="800" dirty="0" err="1" smtClean="0"/>
              <a:t>deci</a:t>
            </a:r>
            <a:r>
              <a:rPr lang="en-US" sz="800" dirty="0" smtClean="0"/>
              <a:t> </a:t>
            </a:r>
            <a:r>
              <a:rPr lang="en-US" sz="800" dirty="0" err="1" smtClean="0"/>
              <a:t>da</a:t>
            </a:r>
            <a:r>
              <a:rPr lang="en-US" sz="800" dirty="0" smtClean="0"/>
              <a:t> se </a:t>
            </a:r>
            <a:r>
              <a:rPr lang="en-US" sz="800" dirty="0" err="1" smtClean="0"/>
              <a:t>igraju</a:t>
            </a:r>
            <a:r>
              <a:rPr lang="en-US" sz="800" dirty="0" smtClean="0"/>
              <a:t> s </a:t>
            </a:r>
            <a:r>
              <a:rPr lang="en-US" sz="800" dirty="0" err="1" smtClean="0"/>
              <a:t>njima</a:t>
            </a:r>
            <a:r>
              <a:rPr lang="en-US" sz="800" dirty="0" smtClean="0"/>
              <a:t>.</a:t>
            </a:r>
          </a:p>
          <a:p>
            <a:r>
              <a:rPr lang="en-US" sz="800" dirty="0" smtClean="0"/>
              <a:t> </a:t>
            </a:r>
          </a:p>
          <a:p>
            <a:pPr algn="just"/>
            <a:endParaRPr lang="bg-BG" sz="800" b="1" dirty="0" smtClean="0"/>
          </a:p>
        </p:txBody>
      </p:sp>
      <p:sp>
        <p:nvSpPr>
          <p:cNvPr id="37" name="TextBox 36"/>
          <p:cNvSpPr txBox="1"/>
          <p:nvPr/>
        </p:nvSpPr>
        <p:spPr>
          <a:xfrm>
            <a:off x="5111805" y="4988377"/>
            <a:ext cx="3880058" cy="215444"/>
          </a:xfrm>
          <a:prstGeom prst="rect">
            <a:avLst/>
          </a:prstGeom>
          <a:noFill/>
        </p:spPr>
        <p:txBody>
          <a:bodyPr wrap="square" rtlCol="0">
            <a:spAutoFit/>
          </a:bodyPr>
          <a:lstStyle/>
          <a:p>
            <a:pPr algn="ctr"/>
            <a:r>
              <a:rPr lang="en-US" sz="800" b="1" dirty="0" smtClean="0"/>
              <a:t>II. </a:t>
            </a:r>
            <a:r>
              <a:rPr lang="sr-Latn-CS" sz="800" b="1" dirty="0" smtClean="0"/>
              <a:t>Djelovi</a:t>
            </a:r>
            <a:endParaRPr lang="bg-BG" sz="800" b="1" dirty="0"/>
          </a:p>
        </p:txBody>
      </p:sp>
      <p:sp>
        <p:nvSpPr>
          <p:cNvPr id="47" name="TextBox 46"/>
          <p:cNvSpPr txBox="1"/>
          <p:nvPr/>
        </p:nvSpPr>
        <p:spPr>
          <a:xfrm>
            <a:off x="5310571" y="6111807"/>
            <a:ext cx="557573" cy="215444"/>
          </a:xfrm>
          <a:prstGeom prst="rect">
            <a:avLst/>
          </a:prstGeom>
          <a:noFill/>
        </p:spPr>
        <p:txBody>
          <a:bodyPr wrap="square" rtlCol="0">
            <a:spAutoFit/>
          </a:bodyPr>
          <a:lstStyle/>
          <a:p>
            <a:r>
              <a:rPr lang="sr-Latn-CS" sz="800" dirty="0" smtClean="0"/>
              <a:t>Okvir</a:t>
            </a:r>
            <a:endParaRPr lang="bg-BG" sz="800" dirty="0" smtClean="0"/>
          </a:p>
        </p:txBody>
      </p:sp>
      <p:sp>
        <p:nvSpPr>
          <p:cNvPr id="54" name="TextBox 53"/>
          <p:cNvSpPr txBox="1"/>
          <p:nvPr/>
        </p:nvSpPr>
        <p:spPr>
          <a:xfrm>
            <a:off x="6400654" y="6111807"/>
            <a:ext cx="1049938" cy="215444"/>
          </a:xfrm>
          <a:prstGeom prst="rect">
            <a:avLst/>
          </a:prstGeom>
          <a:noFill/>
        </p:spPr>
        <p:txBody>
          <a:bodyPr wrap="square" rtlCol="0">
            <a:spAutoFit/>
          </a:bodyPr>
          <a:lstStyle/>
          <a:p>
            <a:pPr algn="ctr"/>
            <a:r>
              <a:rPr lang="sr-Latn-CS" sz="800" dirty="0" smtClean="0"/>
              <a:t>SJedište</a:t>
            </a:r>
            <a:endParaRPr lang="bg-BG" sz="800" dirty="0" smtClean="0"/>
          </a:p>
        </p:txBody>
      </p:sp>
      <p:sp>
        <p:nvSpPr>
          <p:cNvPr id="55" name="TextBox 54"/>
          <p:cNvSpPr txBox="1"/>
          <p:nvPr/>
        </p:nvSpPr>
        <p:spPr>
          <a:xfrm>
            <a:off x="7686538" y="6111807"/>
            <a:ext cx="979942" cy="215444"/>
          </a:xfrm>
          <a:prstGeom prst="rect">
            <a:avLst/>
          </a:prstGeom>
          <a:noFill/>
        </p:spPr>
        <p:txBody>
          <a:bodyPr wrap="square" rtlCol="0">
            <a:spAutoFit/>
          </a:bodyPr>
          <a:lstStyle/>
          <a:p>
            <a:pPr algn="ctr"/>
            <a:r>
              <a:rPr lang="sr-Latn-CS" sz="800" dirty="0" smtClean="0"/>
              <a:t>Prednji točkovi</a:t>
            </a:r>
            <a:endParaRPr lang="bg-BG" sz="800" dirty="0" smtClean="0"/>
          </a:p>
        </p:txBody>
      </p:sp>
      <p:sp>
        <p:nvSpPr>
          <p:cNvPr id="56" name="TextBox 55"/>
          <p:cNvSpPr txBox="1"/>
          <p:nvPr/>
        </p:nvSpPr>
        <p:spPr>
          <a:xfrm>
            <a:off x="8460432" y="6356529"/>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33</a:t>
            </a:r>
            <a:endParaRPr lang="bg-BG" sz="900" b="1" dirty="0">
              <a:latin typeface="Arial" pitchFamily="34" charset="0"/>
              <a:cs typeface="Arial" pitchFamily="34" charset="0"/>
            </a:endParaRPr>
          </a:p>
        </p:txBody>
      </p:sp>
      <p:pic>
        <p:nvPicPr>
          <p:cNvPr id="57" name="Picture 56"/>
          <p:cNvPicPr>
            <a:picLocks noChangeAspect="1"/>
          </p:cNvPicPr>
          <p:nvPr/>
        </p:nvPicPr>
        <p:blipFill>
          <a:blip r:embed="rId7"/>
          <a:stretch>
            <a:fillRect/>
          </a:stretch>
        </p:blipFill>
        <p:spPr>
          <a:xfrm>
            <a:off x="5292080" y="5348417"/>
            <a:ext cx="1008110" cy="533438"/>
          </a:xfrm>
          <a:prstGeom prst="rect">
            <a:avLst/>
          </a:prstGeom>
        </p:spPr>
      </p:pic>
      <p:pic>
        <p:nvPicPr>
          <p:cNvPr id="58" name="Picture 57"/>
          <p:cNvPicPr>
            <a:picLocks noChangeAspect="1"/>
          </p:cNvPicPr>
          <p:nvPr/>
        </p:nvPicPr>
        <p:blipFill>
          <a:blip r:embed="rId8"/>
          <a:stretch>
            <a:fillRect/>
          </a:stretch>
        </p:blipFill>
        <p:spPr>
          <a:xfrm>
            <a:off x="6588224" y="5420425"/>
            <a:ext cx="1152128" cy="576064"/>
          </a:xfrm>
          <a:prstGeom prst="rect">
            <a:avLst/>
          </a:prstGeom>
        </p:spPr>
      </p:pic>
      <p:pic>
        <p:nvPicPr>
          <p:cNvPr id="59" name="Picture 58"/>
          <p:cNvPicPr>
            <a:picLocks noChangeAspect="1"/>
          </p:cNvPicPr>
          <p:nvPr/>
        </p:nvPicPr>
        <p:blipFill>
          <a:blip r:embed="rId9"/>
          <a:stretch>
            <a:fillRect/>
          </a:stretch>
        </p:blipFill>
        <p:spPr>
          <a:xfrm>
            <a:off x="7956376" y="5348417"/>
            <a:ext cx="864096" cy="5832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13</a:t>
            </a:r>
            <a:endParaRPr lang="bg-BG" sz="900" b="1" dirty="0">
              <a:latin typeface="Arial" pitchFamily="34" charset="0"/>
              <a:cs typeface="Arial" pitchFamily="34" charset="0"/>
            </a:endParaRPr>
          </a:p>
        </p:txBody>
      </p:sp>
      <p:sp>
        <p:nvSpPr>
          <p:cNvPr id="14" name="TextBox 1"/>
          <p:cNvSpPr txBox="1"/>
          <p:nvPr/>
        </p:nvSpPr>
        <p:spPr>
          <a:xfrm>
            <a:off x="107504" y="116632"/>
            <a:ext cx="3960000" cy="1569660"/>
          </a:xfrm>
          <a:prstGeom prst="rect">
            <a:avLst/>
          </a:prstGeom>
          <a:noFill/>
        </p:spPr>
        <p:txBody>
          <a:bodyPr wrap="square" rtlCol="0">
            <a:spAutoFit/>
          </a:bodyPr>
          <a:lstStyle/>
          <a:p>
            <a:pPr algn="ctr"/>
            <a:r>
              <a:rPr lang="en-US" sz="800" b="1" dirty="0" smtClean="0"/>
              <a:t>V. RECOMMENDATIONS FOR MAINTENANCE AND CLEANING </a:t>
            </a:r>
            <a:endParaRPr lang="bg-BG" sz="800" b="1" dirty="0" smtClean="0"/>
          </a:p>
          <a:p>
            <a:r>
              <a:rPr lang="bg-BG" sz="800" dirty="0" smtClean="0"/>
              <a:t>1. </a:t>
            </a:r>
            <a:r>
              <a:rPr lang="en-US" sz="800" dirty="0" smtClean="0"/>
              <a:t>Regularly check the locking devices, brakes, safety belts and buckles, connectors and fixing mechanisms in order to be sure that they are in good working order and are not worn or damaged</a:t>
            </a:r>
            <a:r>
              <a:rPr lang="bg-BG" sz="800" dirty="0" smtClean="0"/>
              <a:t>.</a:t>
            </a:r>
          </a:p>
          <a:p>
            <a:r>
              <a:rPr lang="bg-BG" sz="800" dirty="0" smtClean="0"/>
              <a:t>2. </a:t>
            </a:r>
            <a:r>
              <a:rPr lang="en-US" sz="800" dirty="0" smtClean="0"/>
              <a:t>If you find loose, broken and damaged parts, they should be repaired by an authorized service or replaced with original parts</a:t>
            </a:r>
            <a:r>
              <a:rPr lang="bg-BG" sz="800" dirty="0" smtClean="0"/>
              <a:t>. </a:t>
            </a:r>
            <a:r>
              <a:rPr lang="en-US" sz="800" dirty="0" smtClean="0"/>
              <a:t>Otherwise the warranty of the stroller will be annulled</a:t>
            </a:r>
            <a:r>
              <a:rPr lang="bg-BG" sz="800" dirty="0" smtClean="0"/>
              <a:t>.</a:t>
            </a:r>
          </a:p>
          <a:p>
            <a:r>
              <a:rPr lang="bg-BG" sz="800" dirty="0" smtClean="0"/>
              <a:t>3. </a:t>
            </a:r>
            <a:r>
              <a:rPr lang="en-US" sz="800" dirty="0" smtClean="0"/>
              <a:t>Do not make modifications on the construction and do not replace the work parts with ones that are </a:t>
            </a:r>
            <a:r>
              <a:rPr lang="bg-BG" sz="800" dirty="0" smtClean="0"/>
              <a:t>по</a:t>
            </a:r>
            <a:r>
              <a:rPr lang="en-US" sz="800" dirty="0" smtClean="0"/>
              <a:t>t suitable and are not original</a:t>
            </a:r>
            <a:r>
              <a:rPr lang="bg-BG" sz="800" dirty="0" smtClean="0"/>
              <a:t>. </a:t>
            </a:r>
            <a:r>
              <a:rPr lang="en-US" sz="800" dirty="0" smtClean="0"/>
              <a:t>This may lead to incorrect functioning of the stroller and to injury of your child</a:t>
            </a:r>
            <a:r>
              <a:rPr lang="bg-BG" sz="800" dirty="0" smtClean="0"/>
              <a:t>. </a:t>
            </a:r>
            <a:r>
              <a:rPr lang="en-US" sz="800" dirty="0" smtClean="0"/>
              <a:t>And also to annulment of your warranty of the stroller</a:t>
            </a:r>
            <a:r>
              <a:rPr lang="bg-BG" sz="800" dirty="0" smtClean="0"/>
              <a:t>.</a:t>
            </a:r>
          </a:p>
          <a:p>
            <a:r>
              <a:rPr lang="bg-BG" sz="800" dirty="0" smtClean="0"/>
              <a:t>4. </a:t>
            </a:r>
            <a:r>
              <a:rPr lang="en-US" sz="800" dirty="0" smtClean="0"/>
              <a:t>In order to clean the cover, the dirty plastic and metal parts of the product</a:t>
            </a:r>
            <a:r>
              <a:rPr lang="bg-BG" sz="800" dirty="0" smtClean="0"/>
              <a:t>, </a:t>
            </a:r>
            <a:r>
              <a:rPr lang="en-US" sz="800" dirty="0" smtClean="0"/>
              <a:t>use soft cotton cloth or sponge, wetted with water</a:t>
            </a:r>
            <a:r>
              <a:rPr lang="bg-BG" sz="800" dirty="0" smtClean="0"/>
              <a:t>.</a:t>
            </a:r>
            <a:endParaRPr lang="bg-BG" sz="800" dirty="0" smtClean="0">
              <a:solidFill>
                <a:srgbClr val="FF0000"/>
              </a:solidFill>
            </a:endParaRPr>
          </a:p>
        </p:txBody>
      </p:sp>
      <p:sp>
        <p:nvSpPr>
          <p:cNvPr id="15" name="TextBox 8"/>
          <p:cNvSpPr txBox="1"/>
          <p:nvPr/>
        </p:nvSpPr>
        <p:spPr>
          <a:xfrm>
            <a:off x="107504" y="1489608"/>
            <a:ext cx="3964430" cy="2308324"/>
          </a:xfrm>
          <a:prstGeom prst="rect">
            <a:avLst/>
          </a:prstGeom>
          <a:noFill/>
        </p:spPr>
        <p:txBody>
          <a:bodyPr wrap="square" rtlCol="0">
            <a:spAutoFit/>
          </a:bodyPr>
          <a:lstStyle/>
          <a:p>
            <a:endParaRPr lang="bg-BG" sz="800" dirty="0" smtClean="0"/>
          </a:p>
          <a:p>
            <a:r>
              <a:rPr lang="bg-BG" sz="800" dirty="0" smtClean="0"/>
              <a:t>5. </a:t>
            </a:r>
            <a:r>
              <a:rPr lang="en-US" sz="800" dirty="0" smtClean="0"/>
              <a:t>Never clean with agents containing abrasive particles, ammonia, bleach or alcohol</a:t>
            </a:r>
            <a:r>
              <a:rPr lang="bg-BG" sz="800" dirty="0" smtClean="0"/>
              <a:t>. </a:t>
            </a:r>
            <a:r>
              <a:rPr lang="en-US" sz="800" dirty="0" smtClean="0"/>
              <a:t>DO NOT wash in the laundry the removable and accessories – parts and accessories – canopy, etc.</a:t>
            </a:r>
            <a:r>
              <a:rPr lang="bg-BG" sz="800" dirty="0" smtClean="0"/>
              <a:t>, </a:t>
            </a:r>
            <a:r>
              <a:rPr lang="en-US" sz="800" dirty="0" smtClean="0"/>
              <a:t>because this may lead to their damage</a:t>
            </a:r>
            <a:r>
              <a:rPr lang="bg-BG" sz="800" dirty="0" smtClean="0"/>
              <a:t>. </a:t>
            </a:r>
            <a:r>
              <a:rPr lang="en-US" sz="800" dirty="0" smtClean="0"/>
              <a:t>Otherwise the warranty will be annulled</a:t>
            </a:r>
            <a:r>
              <a:rPr lang="bg-BG" sz="800" dirty="0" smtClean="0"/>
              <a:t>.</a:t>
            </a:r>
          </a:p>
          <a:p>
            <a:r>
              <a:rPr lang="bg-BG" sz="800" dirty="0" smtClean="0"/>
              <a:t>6. </a:t>
            </a:r>
            <a:r>
              <a:rPr lang="en-US" sz="800" dirty="0" smtClean="0"/>
              <a:t>Always after cleaning leave the stroller to dry completely and afterwards use it or store it</a:t>
            </a:r>
            <a:r>
              <a:rPr lang="bg-BG" sz="800" dirty="0" smtClean="0"/>
              <a:t>.</a:t>
            </a:r>
          </a:p>
          <a:p>
            <a:r>
              <a:rPr lang="bg-BG" sz="800" dirty="0" smtClean="0"/>
              <a:t>7. </a:t>
            </a:r>
            <a:r>
              <a:rPr lang="en-US" sz="800" dirty="0" smtClean="0"/>
              <a:t>Store the stroller indoors</a:t>
            </a:r>
            <a:r>
              <a:rPr lang="bg-BG" sz="800" dirty="0" smtClean="0"/>
              <a:t>. </a:t>
            </a:r>
            <a:r>
              <a:rPr lang="en-US" sz="800" dirty="0" smtClean="0"/>
              <a:t>The effects of the environment </a:t>
            </a:r>
            <a:r>
              <a:rPr lang="bg-BG" sz="800" dirty="0" smtClean="0"/>
              <a:t>– </a:t>
            </a:r>
            <a:r>
              <a:rPr lang="en-US" sz="800" dirty="0" smtClean="0"/>
              <a:t>sea air</a:t>
            </a:r>
            <a:r>
              <a:rPr lang="bg-BG" sz="800" dirty="0" smtClean="0"/>
              <a:t>, </a:t>
            </a:r>
            <a:r>
              <a:rPr lang="en-US" sz="800" dirty="0" smtClean="0"/>
              <a:t>roads sprinkled with salt, acid rains, etc.</a:t>
            </a:r>
            <a:r>
              <a:rPr lang="bg-BG" sz="800" dirty="0" smtClean="0"/>
              <a:t>, </a:t>
            </a:r>
            <a:r>
              <a:rPr lang="en-US" sz="800" dirty="0" smtClean="0"/>
              <a:t>as well as the storage outdoors lead to the emergence of corrosion</a:t>
            </a:r>
            <a:r>
              <a:rPr lang="bg-BG" sz="800" dirty="0" smtClean="0"/>
              <a:t>.</a:t>
            </a:r>
          </a:p>
          <a:p>
            <a:r>
              <a:rPr lang="bg-BG" sz="800" dirty="0" smtClean="0"/>
              <a:t>8. </a:t>
            </a:r>
            <a:r>
              <a:rPr lang="en-US" sz="800" dirty="0" smtClean="0"/>
              <a:t>Do not store the stroller in a humid environment</a:t>
            </a:r>
            <a:r>
              <a:rPr lang="bg-BG" sz="800" dirty="0" smtClean="0"/>
              <a:t>. </a:t>
            </a:r>
            <a:r>
              <a:rPr lang="en-US" sz="800" dirty="0" smtClean="0"/>
              <a:t>In case you have used the stroller in a humid environment, you should unfold it, wipe it with a dry cloth and let it dry completely naturally</a:t>
            </a:r>
            <a:r>
              <a:rPr lang="bg-BG" sz="800" dirty="0" smtClean="0"/>
              <a:t>. </a:t>
            </a:r>
            <a:r>
              <a:rPr lang="en-US" sz="800" dirty="0" smtClean="0"/>
              <a:t>It is possible for mold to appear, if you store it while wet</a:t>
            </a:r>
            <a:r>
              <a:rPr lang="bg-BG" sz="800" dirty="0" smtClean="0"/>
              <a:t>.</a:t>
            </a:r>
            <a:endParaRPr lang="en-US" sz="800" dirty="0" smtClean="0"/>
          </a:p>
          <a:p>
            <a:r>
              <a:rPr lang="en-US" sz="800" dirty="0" smtClean="0"/>
              <a:t>9. Too much sunlight will affect the aging of the stroller parts and the fabric. </a:t>
            </a:r>
          </a:p>
          <a:p>
            <a:r>
              <a:rPr lang="en-US" sz="800" dirty="0" smtClean="0"/>
              <a:t>10. Do NOT place other objects inside the stroller – luggage , bags with goods, handbags etc. when you use it or storage it, because this could damage the stroller and may lead to harm your child inside of it.</a:t>
            </a:r>
          </a:p>
          <a:p>
            <a:r>
              <a:rPr lang="en-US" sz="800" dirty="0" smtClean="0"/>
              <a:t>Not following this instruction will lead to guarantee cancel.  </a:t>
            </a:r>
            <a:endParaRPr lang="en-US" sz="800" dirty="0"/>
          </a:p>
          <a:p>
            <a:endParaRPr lang="en-US" sz="800" dirty="0" smtClean="0">
              <a:solidFill>
                <a:srgbClr val="FF0000"/>
              </a:solidFill>
            </a:endParaRPr>
          </a:p>
          <a:p>
            <a:endParaRPr lang="en-US" sz="800" dirty="0">
              <a:solidFill>
                <a:srgbClr val="FF0000"/>
              </a:solidFill>
            </a:endParaRPr>
          </a:p>
        </p:txBody>
      </p:sp>
      <p:sp>
        <p:nvSpPr>
          <p:cNvPr id="20" name="TextBox 19"/>
          <p:cNvSpPr txBox="1"/>
          <p:nvPr/>
        </p:nvSpPr>
        <p:spPr>
          <a:xfrm>
            <a:off x="107504" y="3613705"/>
            <a:ext cx="3960000" cy="646331"/>
          </a:xfrm>
          <a:prstGeom prst="rect">
            <a:avLst/>
          </a:prstGeom>
          <a:noFill/>
        </p:spPr>
        <p:txBody>
          <a:bodyPr wrap="square" rtlCol="0">
            <a:spAutoFit/>
          </a:bodyPr>
          <a:lstStyle/>
          <a:p>
            <a:r>
              <a:rPr lang="en-US" sz="900" b="1" dirty="0" smtClean="0"/>
              <a:t>MADE FOR MONI</a:t>
            </a:r>
            <a:endParaRPr lang="bg-BG" sz="900" b="1" dirty="0" smtClean="0"/>
          </a:p>
          <a:p>
            <a:r>
              <a:rPr lang="en-US" sz="900" b="1" dirty="0" smtClean="0"/>
              <a:t>Importer</a:t>
            </a:r>
            <a:r>
              <a:rPr lang="ro-RO" sz="900" b="1" dirty="0" smtClean="0"/>
              <a:t>: Moni trade </a:t>
            </a:r>
            <a:r>
              <a:rPr lang="en-US" sz="900" b="1" dirty="0" smtClean="0"/>
              <a:t>Ltd</a:t>
            </a:r>
            <a:endParaRPr lang="bg-BG" sz="900" b="1" dirty="0" smtClean="0"/>
          </a:p>
          <a:p>
            <a:r>
              <a:rPr lang="en-US" sz="900" b="1" dirty="0" smtClean="0"/>
              <a:t>Address</a:t>
            </a:r>
            <a:r>
              <a:rPr lang="ro-RO" sz="900" b="1" dirty="0" smtClean="0"/>
              <a:t>: Stopanski dvor</a:t>
            </a:r>
            <a:r>
              <a:rPr lang="en-US" sz="900" b="1" dirty="0" smtClean="0"/>
              <a:t> </a:t>
            </a:r>
            <a:r>
              <a:rPr lang="ro-RO" sz="900" b="1" dirty="0" smtClean="0"/>
              <a:t>– Trebich, Sofia, Bulgaria </a:t>
            </a:r>
            <a:endParaRPr lang="bg-BG" sz="900" b="1" dirty="0" smtClean="0"/>
          </a:p>
          <a:p>
            <a:r>
              <a:rPr lang="ro-RO" sz="900" b="1" dirty="0" smtClean="0"/>
              <a:t>Tel.: +359 2/ 936 07 90; +359 2/ 838 04 59 </a:t>
            </a:r>
            <a:endParaRPr lang="bg-BG" sz="900" b="1" dirty="0"/>
          </a:p>
        </p:txBody>
      </p:sp>
      <p:pic>
        <p:nvPicPr>
          <p:cNvPr id="16" name="Picture 2" descr="C:\Users\user\Desktop\black moni version_2015.jpg"/>
          <p:cNvPicPr>
            <a:picLocks noChangeAspect="1" noChangeArrowheads="1"/>
          </p:cNvPicPr>
          <p:nvPr/>
        </p:nvPicPr>
        <p:blipFill>
          <a:blip r:embed="rId2" cstate="print"/>
          <a:srcRect/>
          <a:stretch>
            <a:fillRect/>
          </a:stretch>
        </p:blipFill>
        <p:spPr bwMode="auto">
          <a:xfrm>
            <a:off x="2951914" y="3556486"/>
            <a:ext cx="864000" cy="864000"/>
          </a:xfrm>
          <a:prstGeom prst="rect">
            <a:avLst/>
          </a:prstGeom>
          <a:noFill/>
        </p:spPr>
      </p:pic>
      <p:sp>
        <p:nvSpPr>
          <p:cNvPr id="28" name="TextBox 27"/>
          <p:cNvSpPr txBox="1"/>
          <p:nvPr/>
        </p:nvSpPr>
        <p:spPr>
          <a:xfrm>
            <a:off x="5076056" y="2861355"/>
            <a:ext cx="3960000" cy="215444"/>
          </a:xfrm>
          <a:prstGeom prst="rect">
            <a:avLst/>
          </a:prstGeom>
          <a:noFill/>
        </p:spPr>
        <p:txBody>
          <a:bodyPr wrap="square" rtlCol="0">
            <a:spAutoFit/>
          </a:bodyPr>
          <a:lstStyle/>
          <a:p>
            <a:pPr algn="ctr"/>
            <a:r>
              <a:rPr lang="en-US" sz="800" b="1" dirty="0" smtClean="0"/>
              <a:t>I. </a:t>
            </a:r>
            <a:r>
              <a:rPr lang="en-US" sz="800" b="1" dirty="0" err="1" smtClean="0"/>
              <a:t>Upo</a:t>
            </a:r>
            <a:r>
              <a:rPr lang="sr-Latn-CS" sz="800" b="1" dirty="0" smtClean="0"/>
              <a:t>z</a:t>
            </a:r>
            <a:r>
              <a:rPr lang="en-US" sz="800" b="1" dirty="0" err="1" smtClean="0"/>
              <a:t>orenja</a:t>
            </a:r>
            <a:r>
              <a:rPr lang="en-US" sz="800" b="1" dirty="0" smtClean="0"/>
              <a:t> </a:t>
            </a:r>
            <a:r>
              <a:rPr lang="sr-Latn-CS" sz="800" b="1" dirty="0" smtClean="0"/>
              <a:t>za bezbjednu upotrebu</a:t>
            </a:r>
            <a:endParaRPr lang="bg-BG" sz="800" b="1" dirty="0"/>
          </a:p>
        </p:txBody>
      </p:sp>
      <p:sp>
        <p:nvSpPr>
          <p:cNvPr id="29" name="TextBox 28"/>
          <p:cNvSpPr txBox="1"/>
          <p:nvPr/>
        </p:nvSpPr>
        <p:spPr>
          <a:xfrm>
            <a:off x="5148064" y="96857"/>
            <a:ext cx="504056" cy="272415"/>
          </a:xfrm>
          <a:prstGeom prst="round2DiagRect">
            <a:avLst/>
          </a:prstGeom>
          <a:noFill/>
          <a:ln w="28575">
            <a:solidFill>
              <a:schemeClr val="tx1"/>
            </a:solidFill>
          </a:ln>
        </p:spPr>
        <p:txBody>
          <a:bodyPr wrap="square" rtlCol="0" anchor="ctr">
            <a:spAutoFit/>
          </a:bodyPr>
          <a:lstStyle/>
          <a:p>
            <a:pPr algn="ctr"/>
            <a:r>
              <a:rPr lang="en-US" sz="1000" b="1" dirty="0" smtClean="0"/>
              <a:t>MNE</a:t>
            </a:r>
            <a:endParaRPr lang="bg-BG" sz="1000" b="1" dirty="0"/>
          </a:p>
        </p:txBody>
      </p:sp>
      <p:sp>
        <p:nvSpPr>
          <p:cNvPr id="30" name="Rectangle 1"/>
          <p:cNvSpPr>
            <a:spLocks noChangeArrowheads="1"/>
          </p:cNvSpPr>
          <p:nvPr/>
        </p:nvSpPr>
        <p:spPr bwMode="auto">
          <a:xfrm rot="10800000" flipV="1">
            <a:off x="5076056" y="464185"/>
            <a:ext cx="3770795"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ea typeface="Times New Roman" pitchFamily="18" charset="0"/>
                <a:cs typeface="Arial" pitchFamily="34" charset="0"/>
              </a:rPr>
              <a:t>Ova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pogodna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djecu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do </a:t>
            </a:r>
            <a:r>
              <a:rPr lang="en-US" sz="800" dirty="0" smtClean="0">
                <a:ea typeface="Times New Roman" pitchFamily="18" charset="0"/>
                <a:cs typeface="Arial" pitchFamily="34" charset="0"/>
              </a:rPr>
              <a:t>15</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kg.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Sigurnosni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pojas</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pet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tačaka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obezbeđuje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bezbjednost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djetetu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Položaji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naslona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podnožja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noge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nadstrešnice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mogu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podesiti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Sjedište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je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postavljeno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dvije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pozicije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dozvoljava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djetetu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bude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okrenuto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prema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pravce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kretanja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suprotno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pravca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kretanja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Prednji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držač</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uklonjen</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potrebi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Drška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je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takođe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podesiva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podesiti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željenom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položaju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Prednji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točak</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okreće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360 °.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Nadstrešnica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ukloniti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Vaša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mogu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koristiti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ljetnoj</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varijanti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Na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konstrukciji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instalirati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auto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sjedište.Kolica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proizvedena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skladu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evropskim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standardom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EN 1888: 201</a:t>
            </a:r>
            <a:r>
              <a:rPr kumimoji="0" lang="bg-BG" sz="800" b="0" i="0" u="none" strike="noStrike" cap="none" normalizeH="0" baseline="0" dirty="0" smtClean="0">
                <a:ln>
                  <a:noFill/>
                </a:ln>
                <a:solidFill>
                  <a:schemeClr val="tx1"/>
                </a:solidFill>
                <a:effectLst/>
                <a:ea typeface="Times New Roman" pitchFamily="18" charset="0"/>
                <a:cs typeface="Arial" pitchFamily="34" charset="0"/>
              </a:rPr>
              <a:t>8</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Član</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bezbjednosti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djeteta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Prevozna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sredstva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točkovima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djecu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Zahtjevi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sigurnost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metode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ispitivanja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UPOZORENJE!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Vaše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dijete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maksimalno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zaštićeno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pratite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upozorenja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preporuke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iz</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uputstava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Obratite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pažnju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upozorenja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prikazuju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sve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neophodno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biste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izbjegli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rizik</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povrede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oštećenja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deteta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pružite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svoju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sigurnost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Vi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odgovorni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bezbednost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deteta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ukoliko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pratite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pridržavate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ovih</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upozorenja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preporuka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svako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koristi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bude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upoznat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uputstvom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I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ga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pridržava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Nemojte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koristiti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djelove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dodatke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nisu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odobrena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strane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proizvođača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distributera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jer</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to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dovesti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dete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opasnost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ali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dovesti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do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suspenzije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garancije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endParaRPr>
          </a:p>
        </p:txBody>
      </p:sp>
      <p:sp>
        <p:nvSpPr>
          <p:cNvPr id="31" name="Rectangle 2"/>
          <p:cNvSpPr>
            <a:spLocks noChangeArrowheads="1"/>
          </p:cNvSpPr>
          <p:nvPr/>
        </p:nvSpPr>
        <p:spPr bwMode="auto">
          <a:xfrm>
            <a:off x="5076056" y="3005371"/>
            <a:ext cx="3769085"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UPOZORENJE: </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01. </a:t>
            </a:r>
            <a:r>
              <a:rPr kumimoji="0" lang="en-US" sz="800" b="0" i="0" u="none" strike="noStrike" cap="none" normalizeH="0" baseline="0" dirty="0" err="1" smtClean="0">
                <a:ln>
                  <a:noFill/>
                </a:ln>
                <a:effectLst/>
                <a:latin typeface="inherit"/>
                <a:ea typeface="Times New Roman" pitchFamily="18" charset="0"/>
                <a:cs typeface="Arial" pitchFamily="34" charset="0"/>
              </a:rPr>
              <a:t>Molimo</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pažljivo</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pročitajte</a:t>
            </a:r>
            <a:r>
              <a:rPr kumimoji="0" lang="en-US" sz="800" b="0" i="0" u="none" strike="noStrike" cap="none" normalizeH="0" baseline="0" dirty="0" smtClean="0">
                <a:ln>
                  <a:noFill/>
                </a:ln>
                <a:effectLst/>
                <a:latin typeface="inherit"/>
                <a:ea typeface="Times New Roman" pitchFamily="18" charset="0"/>
                <a:cs typeface="Arial" pitchFamily="34" charset="0"/>
              </a:rPr>
              <a:t> ova </a:t>
            </a:r>
            <a:r>
              <a:rPr kumimoji="0" lang="en-US" sz="800" b="0" i="0" u="none" strike="noStrike" cap="none" normalizeH="0" baseline="0" dirty="0" err="1" smtClean="0">
                <a:ln>
                  <a:noFill/>
                </a:ln>
                <a:effectLst/>
                <a:latin typeface="inherit"/>
                <a:ea typeface="Times New Roman" pitchFamily="18" charset="0"/>
                <a:cs typeface="Arial" pitchFamily="34" charset="0"/>
              </a:rPr>
              <a:t>uputstva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prije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upotrebe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proizvoda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kako</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biste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osigurali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ispravnu</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upotrebu</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kolica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zadržali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ih</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za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buduću</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upotrebu</a:t>
            </a:r>
            <a:r>
              <a:rPr kumimoji="0" lang="en-US" sz="800" b="0" i="0" u="none" strike="noStrike" cap="none" normalizeH="0" baseline="0" dirty="0" smtClean="0">
                <a:ln>
                  <a:noFill/>
                </a:ln>
                <a:effectLst/>
                <a:latin typeface="inherit"/>
                <a:ea typeface="Times New Roman" pitchFamily="18" charset="0"/>
                <a:cs typeface="Arial" pitchFamily="34" charset="0"/>
              </a:rPr>
              <a:t>. </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02. UPOZORENJE! NIKADA NE OSTAVLJAJTE DIJETE U KOLICA AKO NIJE VEZANO POJASEVIMA!</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03. UPOZORENJE! </a:t>
            </a:r>
            <a:r>
              <a:rPr kumimoji="0" lang="en-US" sz="800" b="0" i="0" u="none" strike="noStrike" cap="none" normalizeH="0" baseline="0" dirty="0" err="1" smtClean="0">
                <a:ln>
                  <a:noFill/>
                </a:ln>
                <a:effectLst/>
                <a:latin typeface="inherit"/>
                <a:ea typeface="Times New Roman" pitchFamily="18" charset="0"/>
                <a:cs typeface="Arial" pitchFamily="34" charset="0"/>
              </a:rPr>
              <a:t>Prije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upotrebe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provjerite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li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su</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svi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uređaji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za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zaključavanje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uključeni</a:t>
            </a:r>
            <a:r>
              <a:rPr kumimoji="0" lang="en-US" sz="800" b="0" i="0" u="none" strike="noStrike" cap="none" normalizeH="0" baseline="0" dirty="0" smtClean="0">
                <a:ln>
                  <a:noFill/>
                </a:ln>
                <a:effectLst/>
                <a:latin typeface="inherit"/>
                <a:ea typeface="Times New Roman" pitchFamily="18" charset="0"/>
                <a:cs typeface="Arial" pitchFamily="34" charset="0"/>
              </a:rPr>
              <a:t>. </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04. UPOZORENJE! </a:t>
            </a:r>
            <a:r>
              <a:rPr kumimoji="0" lang="en-US" sz="800" b="0" i="0" u="none" strike="noStrike" cap="none" normalizeH="0" baseline="0" dirty="0" err="1" smtClean="0">
                <a:ln>
                  <a:noFill/>
                </a:ln>
                <a:effectLst/>
                <a:latin typeface="inherit"/>
                <a:ea typeface="Times New Roman" pitchFamily="18" charset="0"/>
                <a:cs typeface="Arial" pitchFamily="34" charset="0"/>
              </a:rPr>
              <a:t>Da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biste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izbjegli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povrede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uvjerite</a:t>
            </a:r>
            <a:r>
              <a:rPr kumimoji="0" lang="en-US" sz="800" b="0" i="0" u="none" strike="noStrike" cap="none" normalizeH="0" baseline="0" dirty="0" smtClean="0">
                <a:ln>
                  <a:noFill/>
                </a:ln>
                <a:effectLst/>
                <a:latin typeface="inherit"/>
                <a:ea typeface="Times New Roman" pitchFamily="18" charset="0"/>
                <a:cs typeface="Arial" pitchFamily="34" charset="0"/>
              </a:rPr>
              <a:t> se </a:t>
            </a:r>
            <a:r>
              <a:rPr kumimoji="0" lang="en-US" sz="800" b="0" i="0" u="none" strike="noStrike" cap="none" normalizeH="0" baseline="0" dirty="0" err="1" smtClean="0">
                <a:ln>
                  <a:noFill/>
                </a:ln>
                <a:effectLst/>
                <a:latin typeface="inherit"/>
                <a:ea typeface="Times New Roman" pitchFamily="18" charset="0"/>
                <a:cs typeface="Arial" pitchFamily="34" charset="0"/>
              </a:rPr>
              <a:t>da</a:t>
            </a:r>
            <a:r>
              <a:rPr kumimoji="0" lang="en-US" sz="800" b="0" i="0" u="none" strike="noStrike" cap="none" normalizeH="0" baseline="0" dirty="0" smtClean="0">
                <a:ln>
                  <a:noFill/>
                </a:ln>
                <a:effectLst/>
                <a:latin typeface="inherit"/>
                <a:ea typeface="Times New Roman" pitchFamily="18" charset="0"/>
                <a:cs typeface="Arial" pitchFamily="34" charset="0"/>
              </a:rPr>
              <a:t> se </a:t>
            </a:r>
            <a:r>
              <a:rPr kumimoji="0" lang="en-US" sz="800" b="0" i="0" u="none" strike="noStrike" cap="none" normalizeH="0" baseline="0" dirty="0" err="1" smtClean="0">
                <a:ln>
                  <a:noFill/>
                </a:ln>
                <a:effectLst/>
                <a:latin typeface="inherit"/>
                <a:ea typeface="Times New Roman" pitchFamily="18" charset="0"/>
                <a:cs typeface="Arial" pitchFamily="34" charset="0"/>
              </a:rPr>
              <a:t>dete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drži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dalje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dok</a:t>
            </a:r>
            <a:r>
              <a:rPr kumimoji="0" lang="en-US" sz="800" b="0" i="0" u="none" strike="noStrike" cap="none" normalizeH="0" baseline="0" dirty="0" smtClean="0">
                <a:ln>
                  <a:noFill/>
                </a:ln>
                <a:effectLst/>
                <a:latin typeface="inherit"/>
                <a:ea typeface="Times New Roman" pitchFamily="18" charset="0"/>
                <a:cs typeface="Arial" pitchFamily="34" charset="0"/>
              </a:rPr>
              <a:t> se </a:t>
            </a:r>
            <a:r>
              <a:rPr kumimoji="0" lang="en-US" sz="800" b="0" i="0" u="none" strike="noStrike" cap="none" normalizeH="0" baseline="0" dirty="0" err="1" smtClean="0">
                <a:ln>
                  <a:noFill/>
                </a:ln>
                <a:effectLst/>
                <a:latin typeface="inherit"/>
                <a:ea typeface="Times New Roman" pitchFamily="18" charset="0"/>
                <a:cs typeface="Arial" pitchFamily="34" charset="0"/>
              </a:rPr>
              <a:t>preklapa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ili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otvara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ovaj</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proizvod</a:t>
            </a:r>
            <a:r>
              <a:rPr kumimoji="0" lang="en-US" sz="800" b="0" i="0" u="none" strike="noStrike" cap="none" normalizeH="0" baseline="0" dirty="0" smtClean="0">
                <a:ln>
                  <a:noFill/>
                </a:ln>
                <a:effectLst/>
                <a:latin typeface="inherit"/>
                <a:ea typeface="Times New Roman" pitchFamily="18" charset="0"/>
                <a:cs typeface="Arial" pitchFamily="34" charset="0"/>
              </a:rPr>
              <a:t>. </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05. UPOZORENJE! Ne </a:t>
            </a:r>
            <a:r>
              <a:rPr kumimoji="0" lang="en-US" sz="800" b="0" i="0" u="none" strike="noStrike" cap="none" normalizeH="0" baseline="0" dirty="0" err="1" smtClean="0">
                <a:ln>
                  <a:noFill/>
                </a:ln>
                <a:effectLst/>
                <a:latin typeface="inherit"/>
                <a:ea typeface="Times New Roman" pitchFamily="18" charset="0"/>
                <a:cs typeface="Arial" pitchFamily="34" charset="0"/>
              </a:rPr>
              <a:t>dozvolite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da</a:t>
            </a:r>
            <a:r>
              <a:rPr kumimoji="0" lang="en-US" sz="800" b="0" i="0" u="none" strike="noStrike" cap="none" normalizeH="0" baseline="0" dirty="0" smtClean="0">
                <a:ln>
                  <a:noFill/>
                </a:ln>
                <a:effectLst/>
                <a:latin typeface="inherit"/>
                <a:ea typeface="Times New Roman" pitchFamily="18" charset="0"/>
                <a:cs typeface="Arial" pitchFamily="34" charset="0"/>
              </a:rPr>
              <a:t> se </a:t>
            </a:r>
            <a:r>
              <a:rPr kumimoji="0" lang="en-US" sz="800" b="0" i="0" u="none" strike="noStrike" cap="none" normalizeH="0" baseline="0" dirty="0" err="1" smtClean="0">
                <a:ln>
                  <a:noFill/>
                </a:ln>
                <a:effectLst/>
                <a:latin typeface="inherit"/>
                <a:ea typeface="Times New Roman" pitchFamily="18" charset="0"/>
                <a:cs typeface="Arial" pitchFamily="34" charset="0"/>
              </a:rPr>
              <a:t>dijete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igra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ovim</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proizvodom</a:t>
            </a:r>
            <a:r>
              <a:rPr kumimoji="0" lang="en-US" sz="800" b="0" i="0" u="none" strike="noStrike" cap="none" normalizeH="0" baseline="0" dirty="0" smtClean="0">
                <a:ln>
                  <a:noFill/>
                </a:ln>
                <a:effectLst/>
                <a:latin typeface="inherit"/>
                <a:ea typeface="Times New Roman" pitchFamily="18" charset="0"/>
                <a:cs typeface="Arial" pitchFamily="34" charset="0"/>
              </a:rPr>
              <a:t>. </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06. UPOZORENJE! </a:t>
            </a:r>
            <a:r>
              <a:rPr kumimoji="0" lang="en-US" sz="800" b="0" i="0" u="none" strike="noStrike" cap="none" normalizeH="0" baseline="0" dirty="0" err="1" smtClean="0">
                <a:ln>
                  <a:noFill/>
                </a:ln>
                <a:effectLst/>
                <a:latin typeface="inherit"/>
                <a:ea typeface="Times New Roman" pitchFamily="18" charset="0"/>
                <a:cs typeface="Arial" pitchFamily="34" charset="0"/>
              </a:rPr>
              <a:t>Čim</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dijete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može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samo</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sjedne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uvijek</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koristite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sigurnosni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pojas</a:t>
            </a:r>
            <a:r>
              <a:rPr kumimoji="0" lang="en-US" sz="800" b="0" i="0" u="none" strike="noStrike" cap="none" normalizeH="0" baseline="0" dirty="0" smtClean="0">
                <a:ln>
                  <a:noFill/>
                </a:ln>
                <a:effectLst/>
                <a:latin typeface="inherit"/>
                <a:ea typeface="Times New Roman" pitchFamily="18" charset="0"/>
                <a:cs typeface="Arial" pitchFamily="34" charset="0"/>
              </a:rPr>
              <a:t>. </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07. UPOZORENJE! </a:t>
            </a:r>
            <a:r>
              <a:rPr kumimoji="0" lang="en-US" sz="800" b="0" i="0" u="none" strike="noStrike" cap="none" normalizeH="0" baseline="0" dirty="0" err="1" smtClean="0">
                <a:ln>
                  <a:noFill/>
                </a:ln>
                <a:effectLst/>
                <a:latin typeface="inherit"/>
                <a:ea typeface="Times New Roman" pitchFamily="18" charset="0"/>
                <a:cs typeface="Arial" pitchFamily="34" charset="0"/>
              </a:rPr>
              <a:t>Prije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upotrebe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provjerite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li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su</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prtljažnik</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ili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sjedi</a:t>
            </a:r>
            <a:r>
              <a:rPr kumimoji="0" lang="en-US" sz="800" b="0" i="0" u="none" strike="noStrike" cap="none" normalizeH="0" baseline="0" dirty="0" err="1" smtClean="0">
                <a:ln>
                  <a:noFill/>
                </a:ln>
                <a:effectLst/>
                <a:latin typeface="Calibri"/>
                <a:ea typeface="Times New Roman" pitchFamily="18" charset="0"/>
                <a:cs typeface="Arial" pitchFamily="34" charset="0"/>
              </a:rPr>
              <a:t>š</a:t>
            </a:r>
            <a:r>
              <a:rPr kumimoji="0" lang="en-US" sz="800" b="0" i="0" u="none" strike="noStrike" cap="none" normalizeH="0" baseline="0" dirty="0" err="1" smtClean="0">
                <a:ln>
                  <a:noFill/>
                </a:ln>
                <a:effectLst/>
                <a:latin typeface="inherit"/>
                <a:ea typeface="Times New Roman" pitchFamily="18" charset="0"/>
                <a:cs typeface="Arial" pitchFamily="34" charset="0"/>
              </a:rPr>
              <a:t>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ili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uređaji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za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pričvr</a:t>
            </a:r>
            <a:r>
              <a:rPr kumimoji="0" lang="en-US" sz="800" b="0" i="0" u="none" strike="noStrike" cap="none" normalizeH="0" baseline="0" dirty="0" err="1" smtClean="0">
                <a:ln>
                  <a:noFill/>
                </a:ln>
                <a:effectLst/>
                <a:latin typeface="Calibri"/>
                <a:ea typeface="Times New Roman" pitchFamily="18" charset="0"/>
                <a:cs typeface="Arial" pitchFamily="34" charset="0"/>
              </a:rPr>
              <a:t>š</a:t>
            </a:r>
            <a:r>
              <a:rPr kumimoji="0" lang="en-US" sz="800" b="0" i="0" u="none" strike="noStrike" cap="none" normalizeH="0" baseline="0" dirty="0" err="1" smtClean="0">
                <a:ln>
                  <a:noFill/>
                </a:ln>
                <a:effectLst/>
                <a:latin typeface="inherit"/>
                <a:ea typeface="Times New Roman" pitchFamily="18" charset="0"/>
                <a:cs typeface="Arial" pitchFamily="34" charset="0"/>
              </a:rPr>
              <a:t>ćivanje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sjedi</a:t>
            </a:r>
            <a:r>
              <a:rPr kumimoji="0" lang="en-US" sz="800" b="0" i="0" u="none" strike="noStrike" cap="none" normalizeH="0" baseline="0" dirty="0" err="1" smtClean="0">
                <a:ln>
                  <a:noFill/>
                </a:ln>
                <a:effectLst/>
                <a:latin typeface="Calibri"/>
                <a:ea typeface="Times New Roman" pitchFamily="18" charset="0"/>
                <a:cs typeface="Arial" pitchFamily="34" charset="0"/>
              </a:rPr>
              <a:t>š</a:t>
            </a:r>
            <a:r>
              <a:rPr kumimoji="0" lang="en-US" sz="800" b="0" i="0" u="none" strike="noStrike" cap="none" normalizeH="0" baseline="0" dirty="0" err="1" smtClean="0">
                <a:ln>
                  <a:noFill/>
                </a:ln>
                <a:effectLst/>
                <a:latin typeface="inherit"/>
                <a:ea typeface="Times New Roman" pitchFamily="18" charset="0"/>
                <a:cs typeface="Arial" pitchFamily="34" charset="0"/>
              </a:rPr>
              <a:t>ta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pravilno</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pričvr</a:t>
            </a:r>
            <a:r>
              <a:rPr kumimoji="0" lang="en-US" sz="800" b="0" i="0" u="none" strike="noStrike" cap="none" normalizeH="0" baseline="0" dirty="0" err="1" smtClean="0">
                <a:ln>
                  <a:noFill/>
                </a:ln>
                <a:effectLst/>
                <a:latin typeface="Calibri"/>
                <a:ea typeface="Times New Roman" pitchFamily="18" charset="0"/>
                <a:cs typeface="Arial" pitchFamily="34" charset="0"/>
              </a:rPr>
              <a:t>š</a:t>
            </a:r>
            <a:r>
              <a:rPr kumimoji="0" lang="en-US" sz="800" b="0" i="0" u="none" strike="noStrike" cap="none" normalizeH="0" baseline="0" dirty="0" err="1" smtClean="0">
                <a:ln>
                  <a:noFill/>
                </a:ln>
                <a:effectLst/>
                <a:latin typeface="inherit"/>
                <a:ea typeface="Times New Roman" pitchFamily="18" charset="0"/>
                <a:cs typeface="Arial" pitchFamily="34" charset="0"/>
              </a:rPr>
              <a:t>ćeni</a:t>
            </a:r>
            <a:r>
              <a:rPr kumimoji="0" lang="en-US" sz="800" b="0" i="0" u="none" strike="noStrike" cap="none" normalizeH="0" baseline="0" dirty="0" smtClean="0">
                <a:ln>
                  <a:noFill/>
                </a:ln>
                <a:effectLst/>
                <a:latin typeface="inherit"/>
                <a:ea typeface="Times New Roman" pitchFamily="18" charset="0"/>
                <a:cs typeface="Arial" pitchFamily="34" charset="0"/>
              </a:rPr>
              <a:t>.</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 08. </a:t>
            </a:r>
            <a:r>
              <a:rPr kumimoji="0" lang="en-US" sz="800" b="0" i="0" u="none" strike="noStrike" cap="none" normalizeH="0" baseline="0" dirty="0" err="1" smtClean="0">
                <a:ln>
                  <a:noFill/>
                </a:ln>
                <a:effectLst/>
                <a:latin typeface="inherit"/>
                <a:ea typeface="Times New Roman" pitchFamily="18" charset="0"/>
                <a:cs typeface="Arial" pitchFamily="34" charset="0"/>
              </a:rPr>
              <a:t>Najnagnutija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pozicija</a:t>
            </a:r>
            <a:r>
              <a:rPr kumimoji="0" lang="en-US" sz="800" b="0" i="0" u="none" strike="noStrike" cap="none" normalizeH="0" baseline="0" dirty="0" smtClean="0">
                <a:ln>
                  <a:noFill/>
                </a:ln>
                <a:effectLst/>
                <a:latin typeface="inherit"/>
                <a:ea typeface="Times New Roman" pitchFamily="18" charset="0"/>
                <a:cs typeface="Arial" pitchFamily="34" charset="0"/>
              </a:rPr>
              <a:t>  se </a:t>
            </a:r>
            <a:r>
              <a:rPr kumimoji="0" lang="en-US" sz="800" b="0" i="0" u="none" strike="noStrike" cap="none" normalizeH="0" baseline="0" dirty="0" err="1" smtClean="0">
                <a:ln>
                  <a:noFill/>
                </a:ln>
                <a:effectLst/>
                <a:latin typeface="inherit"/>
                <a:ea typeface="Times New Roman" pitchFamily="18" charset="0"/>
                <a:cs typeface="Arial" pitchFamily="34" charset="0"/>
              </a:rPr>
              <a:t>preporučuje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za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novorođene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bebe</a:t>
            </a:r>
            <a:r>
              <a:rPr kumimoji="0" lang="en-US" sz="800" b="0" i="0" u="none" strike="noStrike" cap="none" normalizeH="0" baseline="0" dirty="0" smtClean="0">
                <a:ln>
                  <a:noFill/>
                </a:ln>
                <a:effectLst/>
                <a:latin typeface="inherit"/>
                <a:ea typeface="Times New Roman" pitchFamily="18" charset="0"/>
                <a:cs typeface="Arial" pitchFamily="34" charset="0"/>
              </a:rPr>
              <a:t>. </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09. </a:t>
            </a:r>
            <a:r>
              <a:rPr kumimoji="0" lang="en-US" sz="800" b="0" i="0" u="none" strike="noStrike" cap="none" normalizeH="0" baseline="0" dirty="0" err="1" smtClean="0">
                <a:ln>
                  <a:noFill/>
                </a:ln>
                <a:effectLst/>
                <a:latin typeface="inherit"/>
                <a:ea typeface="Times New Roman" pitchFamily="18" charset="0"/>
                <a:cs typeface="Arial" pitchFamily="34" charset="0"/>
              </a:rPr>
              <a:t>Uređaj</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za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parkiranje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kočioni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sistem</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mora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biti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uključen</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prilikom</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postavljanja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uklanjanja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djeteta</a:t>
            </a:r>
            <a:r>
              <a:rPr kumimoji="0" lang="en-US" sz="800" b="0" i="0" u="none" strike="noStrike" cap="none" normalizeH="0" baseline="0" dirty="0" smtClean="0">
                <a:ln>
                  <a:noFill/>
                </a:ln>
                <a:effectLst/>
                <a:latin typeface="inherit"/>
                <a:ea typeface="Times New Roman" pitchFamily="18" charset="0"/>
                <a:cs typeface="Arial" pitchFamily="34" charset="0"/>
              </a:rPr>
              <a:t>. </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10. </a:t>
            </a:r>
            <a:r>
              <a:rPr kumimoji="0" lang="en-US" sz="800" b="0" i="0" u="none" strike="noStrike" cap="none" normalizeH="0" baseline="0" dirty="0" err="1" smtClean="0">
                <a:ln>
                  <a:noFill/>
                </a:ln>
                <a:effectLst/>
                <a:latin typeface="inherit"/>
                <a:ea typeface="Times New Roman" pitchFamily="18" charset="0"/>
                <a:cs typeface="Arial" pitchFamily="34" charset="0"/>
              </a:rPr>
              <a:t>Svako</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opterećenje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prikačeno</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na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ručku</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a:t>
            </a:r>
            <a:r>
              <a:rPr kumimoji="0" lang="en-US" sz="800" b="0" i="0" u="none" strike="noStrike" cap="none" normalizeH="0" baseline="0" dirty="0" smtClean="0">
                <a:ln>
                  <a:noFill/>
                </a:ln>
                <a:effectLst/>
                <a:latin typeface="inherit"/>
                <a:ea typeface="Times New Roman" pitchFamily="18" charset="0"/>
                <a:cs typeface="Arial" pitchFamily="34" charset="0"/>
              </a:rPr>
              <a:t> / </a:t>
            </a:r>
            <a:r>
              <a:rPr kumimoji="0" lang="en-US" sz="800" b="0" i="0" u="none" strike="noStrike" cap="none" normalizeH="0" baseline="0" dirty="0" err="1" smtClean="0">
                <a:ln>
                  <a:noFill/>
                </a:ln>
                <a:effectLst/>
                <a:latin typeface="inherit"/>
                <a:ea typeface="Times New Roman" pitchFamily="18" charset="0"/>
                <a:cs typeface="Arial" pitchFamily="34" charset="0"/>
              </a:rPr>
              <a:t>ili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na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poleđini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naslona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a:t>
            </a:r>
            <a:r>
              <a:rPr kumimoji="0" lang="en-US" sz="800" b="0" i="0" u="none" strike="noStrike" cap="none" normalizeH="0" baseline="0" dirty="0" smtClean="0">
                <a:ln>
                  <a:noFill/>
                </a:ln>
                <a:effectLst/>
                <a:latin typeface="inherit"/>
                <a:ea typeface="Times New Roman" pitchFamily="18" charset="0"/>
                <a:cs typeface="Arial" pitchFamily="34" charset="0"/>
              </a:rPr>
              <a:t> / </a:t>
            </a:r>
            <a:r>
              <a:rPr kumimoji="0" lang="en-US" sz="800" b="0" i="0" u="none" strike="noStrike" cap="none" normalizeH="0" baseline="0" dirty="0" err="1" smtClean="0">
                <a:ln>
                  <a:noFill/>
                </a:ln>
                <a:effectLst/>
                <a:latin typeface="inherit"/>
                <a:ea typeface="Times New Roman" pitchFamily="18" charset="0"/>
                <a:cs typeface="Arial" pitchFamily="34" charset="0"/>
              </a:rPr>
              <a:t>ili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na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bočnim</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stranama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vozila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utiče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na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stabilnost</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vozila</a:t>
            </a:r>
            <a:r>
              <a:rPr kumimoji="0" lang="en-US" sz="800" b="0" i="0" u="none" strike="noStrike" cap="none" normalizeH="0" baseline="0" dirty="0" smtClean="0">
                <a:ln>
                  <a:noFill/>
                </a:ln>
                <a:effectLst/>
                <a:latin typeface="inherit"/>
                <a:ea typeface="Times New Roman" pitchFamily="18" charset="0"/>
                <a:cs typeface="Arial" pitchFamily="34" charset="0"/>
              </a:rPr>
              <a:t>. </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11. Ne </a:t>
            </a:r>
            <a:r>
              <a:rPr kumimoji="0" lang="en-US" sz="800" b="0" i="0" u="none" strike="noStrike" cap="none" normalizeH="0" baseline="0" dirty="0" err="1" smtClean="0">
                <a:ln>
                  <a:noFill/>
                </a:ln>
                <a:effectLst/>
                <a:latin typeface="inherit"/>
                <a:ea typeface="Times New Roman" pitchFamily="18" charset="0"/>
                <a:cs typeface="Arial" pitchFamily="34" charset="0"/>
              </a:rPr>
              <a:t>preopterećujte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prtljažnu</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korpu</a:t>
            </a:r>
            <a:r>
              <a:rPr kumimoji="0" lang="en-US" sz="800" b="0" i="0" u="none" strike="noStrike" cap="none" normalizeH="0" baseline="0" dirty="0" smtClean="0">
                <a:ln>
                  <a:noFill/>
                </a:ln>
                <a:effectLst/>
                <a:latin typeface="inherit"/>
                <a:ea typeface="Times New Roman" pitchFamily="18" charset="0"/>
                <a:cs typeface="Arial" pitchFamily="34" charset="0"/>
              </a:rPr>
              <a:t>. U </a:t>
            </a:r>
            <a:r>
              <a:rPr kumimoji="0" lang="en-US" sz="800" b="0" i="0" u="none" strike="noStrike" cap="none" normalizeH="0" baseline="0" dirty="0" err="1" smtClean="0">
                <a:ln>
                  <a:noFill/>
                </a:ln>
                <a:effectLst/>
                <a:latin typeface="inherit"/>
                <a:ea typeface="Times New Roman" pitchFamily="18" charset="0"/>
                <a:cs typeface="Arial" pitchFamily="34" charset="0"/>
              </a:rPr>
              <a:t>suprotnom</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može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doći</a:t>
            </a:r>
            <a:r>
              <a:rPr kumimoji="0" lang="en-US" sz="800" b="0" i="0" u="none" strike="noStrike" cap="none" normalizeH="0" baseline="0" dirty="0" smtClean="0">
                <a:ln>
                  <a:noFill/>
                </a:ln>
                <a:effectLst/>
                <a:latin typeface="inherit"/>
                <a:ea typeface="Times New Roman" pitchFamily="18" charset="0"/>
                <a:cs typeface="Arial" pitchFamily="34" charset="0"/>
              </a:rPr>
              <a:t> do </a:t>
            </a:r>
            <a:r>
              <a:rPr kumimoji="0" lang="en-US" sz="800" b="0" i="0" u="none" strike="noStrike" cap="none" normalizeH="0" baseline="0" dirty="0" err="1" smtClean="0">
                <a:ln>
                  <a:noFill/>
                </a:ln>
                <a:effectLst/>
                <a:latin typeface="inherit"/>
                <a:ea typeface="Times New Roman" pitchFamily="18" charset="0"/>
                <a:cs typeface="Arial" pitchFamily="34" charset="0"/>
              </a:rPr>
              <a:t>prevrtanja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dijete</a:t>
            </a:r>
            <a:r>
              <a:rPr kumimoji="0" lang="en-US" sz="800" b="0" i="0" u="none" strike="noStrike" cap="none" normalizeH="0" baseline="0" dirty="0" smtClean="0">
                <a:ln>
                  <a:noFill/>
                </a:ln>
                <a:effectLst/>
                <a:latin typeface="inherit"/>
                <a:ea typeface="Times New Roman" pitchFamily="18" charset="0"/>
                <a:cs typeface="Arial" pitchFamily="34" charset="0"/>
              </a:rPr>
              <a:t> u </a:t>
            </a:r>
            <a:r>
              <a:rPr kumimoji="0" lang="en-US" sz="800" b="0" i="0" u="none" strike="noStrike" cap="none" normalizeH="0" baseline="0" dirty="0" err="1" smtClean="0">
                <a:ln>
                  <a:noFill/>
                </a:ln>
                <a:effectLst/>
                <a:latin typeface="inherit"/>
                <a:ea typeface="Times New Roman" pitchFamily="18" charset="0"/>
                <a:cs typeface="Arial" pitchFamily="34" charset="0"/>
              </a:rPr>
              <a:t>kolicima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može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biti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povrijeđeno</a:t>
            </a:r>
            <a:r>
              <a:rPr kumimoji="0" lang="en-US" sz="800" b="0" i="0" u="none" strike="noStrike" cap="none" normalizeH="0" baseline="0" dirty="0" smtClean="0">
                <a:ln>
                  <a:noFill/>
                </a:ln>
                <a:effectLst/>
                <a:latin typeface="inherit"/>
                <a:ea typeface="Times New Roman" pitchFamily="18" charset="0"/>
                <a:cs typeface="Arial" pitchFamily="34" charset="0"/>
              </a:rPr>
              <a:t>.</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 12. </a:t>
            </a:r>
            <a:r>
              <a:rPr kumimoji="0" lang="en-US" sz="800" b="0" i="0" u="none" strike="noStrike" cap="none" normalizeH="0" baseline="0" dirty="0" err="1" smtClean="0">
                <a:ln>
                  <a:noFill/>
                </a:ln>
                <a:effectLst/>
                <a:latin typeface="inherit"/>
                <a:ea typeface="Times New Roman" pitchFamily="18" charset="0"/>
                <a:cs typeface="Arial" pitchFamily="34" charset="0"/>
              </a:rPr>
              <a:t>Dodaci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koji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nisu</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odobreni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od</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strane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proizvođača</a:t>
            </a:r>
            <a:r>
              <a:rPr kumimoji="0" lang="en-US" sz="800" b="0" i="0" u="none" strike="noStrike" cap="none" normalizeH="0" baseline="0" dirty="0" smtClean="0">
                <a:ln>
                  <a:noFill/>
                </a:ln>
                <a:effectLst/>
                <a:latin typeface="inherit"/>
                <a:ea typeface="Times New Roman" pitchFamily="18" charset="0"/>
                <a:cs typeface="Arial" pitchFamily="34" charset="0"/>
              </a:rPr>
              <a:t> ne </a:t>
            </a:r>
            <a:r>
              <a:rPr kumimoji="0" lang="en-US" sz="800" b="0" i="0" u="none" strike="noStrike" cap="none" normalizeH="0" baseline="0" dirty="0" err="1" smtClean="0">
                <a:ln>
                  <a:noFill/>
                </a:ln>
                <a:effectLst/>
                <a:latin typeface="inherit"/>
                <a:ea typeface="Times New Roman" pitchFamily="18" charset="0"/>
                <a:cs typeface="Arial" pitchFamily="34" charset="0"/>
              </a:rPr>
              <a:t>smiju</a:t>
            </a:r>
            <a:r>
              <a:rPr kumimoji="0" lang="en-US" sz="800" b="0" i="0" u="none" strike="noStrike" cap="none" normalizeH="0" baseline="0" dirty="0" smtClean="0">
                <a:ln>
                  <a:noFill/>
                </a:ln>
                <a:effectLst/>
                <a:latin typeface="inherit"/>
                <a:ea typeface="Times New Roman" pitchFamily="18" charset="0"/>
                <a:cs typeface="Arial" pitchFamily="34" charset="0"/>
              </a:rPr>
              <a:t> se </a:t>
            </a:r>
            <a:r>
              <a:rPr kumimoji="0" lang="en-US" sz="800" b="0" i="0" u="none" strike="noStrike" cap="none" normalizeH="0" baseline="0" dirty="0" err="1" smtClean="0">
                <a:ln>
                  <a:noFill/>
                </a:ln>
                <a:effectLst/>
                <a:latin typeface="inherit"/>
                <a:ea typeface="Times New Roman" pitchFamily="18" charset="0"/>
                <a:cs typeface="Arial" pitchFamily="34" charset="0"/>
              </a:rPr>
              <a:t>koristiti</a:t>
            </a:r>
            <a:r>
              <a:rPr kumimoji="0" lang="en-US" sz="800" b="0" i="0" u="none" strike="noStrike" cap="none" normalizeH="0" baseline="0" dirty="0" smtClean="0">
                <a:ln>
                  <a:noFill/>
                </a:ln>
                <a:effectLst/>
                <a:latin typeface="inherit"/>
                <a:ea typeface="Times New Roman" pitchFamily="18" charset="0"/>
                <a:cs typeface="Arial" pitchFamily="34" charset="0"/>
              </a:rPr>
              <a:t>. </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13. </a:t>
            </a:r>
            <a:r>
              <a:rPr kumimoji="0" lang="en-US" sz="800" b="0" i="0" u="none" strike="noStrike" cap="none" normalizeH="0" baseline="0" dirty="0" err="1" smtClean="0">
                <a:ln>
                  <a:noFill/>
                </a:ln>
                <a:effectLst/>
                <a:latin typeface="inherit"/>
                <a:ea typeface="Times New Roman" pitchFamily="18" charset="0"/>
                <a:cs typeface="Arial" pitchFamily="34" charset="0"/>
              </a:rPr>
              <a:t>Kolica</a:t>
            </a:r>
            <a:r>
              <a:rPr kumimoji="0" lang="en-US" sz="800" b="0" i="0" u="none" strike="noStrike" cap="none" normalizeH="0" baseline="0" dirty="0" smtClean="0">
                <a:ln>
                  <a:noFill/>
                </a:ln>
                <a:effectLst/>
                <a:latin typeface="inherit"/>
                <a:ea typeface="Times New Roman" pitchFamily="18" charset="0"/>
                <a:cs typeface="Arial" pitchFamily="34" charset="0"/>
              </a:rPr>
              <a:t> je </a:t>
            </a:r>
            <a:r>
              <a:rPr kumimoji="0" lang="en-US" sz="800" b="0" i="0" u="none" strike="noStrike" cap="none" normalizeH="0" baseline="0" dirty="0" err="1" smtClean="0">
                <a:ln>
                  <a:noFill/>
                </a:ln>
                <a:effectLst/>
                <a:latin typeface="inherit"/>
                <a:ea typeface="Times New Roman" pitchFamily="18" charset="0"/>
                <a:cs typeface="Arial" pitchFamily="34" charset="0"/>
              </a:rPr>
              <a:t>dozvoljeno</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koristiti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samo</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za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jedno</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dijete</a:t>
            </a:r>
            <a:r>
              <a:rPr kumimoji="0" lang="en-US" sz="800" b="0" i="0" u="none" strike="noStrike" cap="none" normalizeH="0" baseline="0" dirty="0" smtClean="0">
                <a:ln>
                  <a:noFill/>
                </a:ln>
                <a:effectLst/>
                <a:latin typeface="inherit"/>
                <a:ea typeface="Times New Roman" pitchFamily="18" charset="0"/>
                <a:cs typeface="Arial" pitchFamily="34" charset="0"/>
              </a:rPr>
              <a:t>. Ne </a:t>
            </a:r>
            <a:r>
              <a:rPr kumimoji="0" lang="en-US" sz="800" b="0" i="0" u="none" strike="noStrike" cap="none" normalizeH="0" baseline="0" dirty="0" err="1" smtClean="0">
                <a:ln>
                  <a:noFill/>
                </a:ln>
                <a:effectLst/>
                <a:latin typeface="inherit"/>
                <a:ea typeface="Times New Roman" pitchFamily="18" charset="0"/>
                <a:cs typeface="Arial" pitchFamily="34" charset="0"/>
              </a:rPr>
              <a:t>dozvolite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da</a:t>
            </a:r>
            <a:r>
              <a:rPr kumimoji="0" lang="en-US" sz="800" b="0" i="0" u="none" strike="noStrike" cap="none" normalizeH="0" baseline="0" dirty="0" smtClean="0">
                <a:ln>
                  <a:noFill/>
                </a:ln>
                <a:effectLst/>
                <a:latin typeface="inherit"/>
                <a:ea typeface="Times New Roman" pitchFamily="18" charset="0"/>
                <a:cs typeface="Arial" pitchFamily="34" charset="0"/>
              </a:rPr>
              <a:t> se u </a:t>
            </a:r>
            <a:r>
              <a:rPr kumimoji="0" lang="en-US" sz="800" b="0" i="0" u="none" strike="noStrike" cap="none" normalizeH="0" baseline="0" dirty="0" err="1" smtClean="0">
                <a:ln>
                  <a:noFill/>
                </a:ln>
                <a:effectLst/>
                <a:latin typeface="inherit"/>
                <a:ea typeface="Times New Roman" pitchFamily="18" charset="0"/>
                <a:cs typeface="Arial" pitchFamily="34" charset="0"/>
              </a:rPr>
              <a:t>njima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voze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dvoje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ili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vi</a:t>
            </a:r>
            <a:r>
              <a:rPr kumimoji="0" lang="en-US" sz="800" b="0" i="0" u="none" strike="noStrike" cap="none" normalizeH="0" baseline="0" dirty="0" err="1" smtClean="0">
                <a:ln>
                  <a:noFill/>
                </a:ln>
                <a:effectLst/>
                <a:latin typeface="Calibri"/>
                <a:ea typeface="Times New Roman" pitchFamily="18" charset="0"/>
                <a:cs typeface="Arial" pitchFamily="34" charset="0"/>
              </a:rPr>
              <a:t>š</a:t>
            </a:r>
            <a:r>
              <a:rPr kumimoji="0" lang="en-US" sz="800" b="0" i="0" u="none" strike="noStrike" cap="none" normalizeH="0" baseline="0" dirty="0" err="1" smtClean="0">
                <a:ln>
                  <a:noFill/>
                </a:ln>
                <a:effectLst/>
                <a:latin typeface="inherit"/>
                <a:ea typeface="Times New Roman" pitchFamily="18" charset="0"/>
                <a:cs typeface="Arial" pitchFamily="34" charset="0"/>
              </a:rPr>
              <a: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djece</a:t>
            </a:r>
            <a:r>
              <a:rPr kumimoji="0" lang="en-US" sz="800" b="0" i="0" u="none" strike="noStrike" cap="none" normalizeH="0" baseline="0" dirty="0" smtClean="0">
                <a:ln>
                  <a:noFill/>
                </a:ln>
                <a:effectLst/>
                <a:latin typeface="inherit"/>
                <a:ea typeface="Times New Roman" pitchFamily="18" charset="0"/>
                <a:cs typeface="Arial" pitchFamily="34" charset="0"/>
              </a:rPr>
              <a:t>. </a:t>
            </a:r>
            <a:endParaRPr kumimoji="0" lang="en-US" sz="8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latin typeface="inherit"/>
                <a:ea typeface="Times New Roman" pitchFamily="18" charset="0"/>
                <a:cs typeface="Arial" pitchFamily="34" charset="0"/>
              </a:rPr>
              <a:t>14. </a:t>
            </a:r>
            <a:r>
              <a:rPr kumimoji="0" lang="en-US" sz="800" b="0" i="0" u="none" strike="noStrike" cap="none" normalizeH="0" baseline="0" dirty="0" err="1" smtClean="0">
                <a:ln>
                  <a:noFill/>
                </a:ln>
                <a:effectLst/>
                <a:latin typeface="inherit"/>
                <a:ea typeface="Times New Roman" pitchFamily="18" charset="0"/>
                <a:cs typeface="Arial" pitchFamily="34" charset="0"/>
              </a:rPr>
              <a:t>Maksimalna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težina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korpe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prtljaga</a:t>
            </a:r>
            <a:r>
              <a:rPr kumimoji="0" lang="en-US" sz="800" b="0" i="0" u="none" strike="noStrike" cap="none" normalizeH="0" baseline="0" dirty="0" smtClean="0">
                <a:ln>
                  <a:noFill/>
                </a:ln>
                <a:effectLst/>
                <a:latin typeface="inherit"/>
                <a:ea typeface="Times New Roman" pitchFamily="18" charset="0"/>
                <a:cs typeface="Arial" pitchFamily="34" charset="0"/>
              </a:rPr>
              <a:t> je 3 kg. </a:t>
            </a:r>
            <a:r>
              <a:rPr kumimoji="0" lang="en-US" sz="800" b="0" i="0" u="none" strike="noStrike" cap="none" normalizeH="0" baseline="0" dirty="0" err="1" smtClean="0">
                <a:ln>
                  <a:noFill/>
                </a:ln>
                <a:effectLst/>
                <a:latin typeface="inherit"/>
                <a:ea typeface="Times New Roman" pitchFamily="18" charset="0"/>
                <a:cs typeface="Arial" pitchFamily="34" charset="0"/>
              </a:rPr>
              <a:t>Nemojte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preopterećivati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korpu</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za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prtljag</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i</a:t>
            </a:r>
            <a:r>
              <a:rPr kumimoji="0" lang="en-US" sz="800" b="0" i="0" u="none" strike="noStrike" cap="none" normalizeH="0" baseline="0" dirty="0" smtClean="0">
                <a:ln>
                  <a:noFill/>
                </a:ln>
                <a:effectLst/>
                <a:latin typeface="inherit"/>
                <a:ea typeface="Times New Roman" pitchFamily="18" charset="0"/>
                <a:cs typeface="Arial" pitchFamily="34" charset="0"/>
              </a:rPr>
              <a:t> ne </a:t>
            </a:r>
            <a:r>
              <a:rPr kumimoji="0" lang="en-US" sz="800" b="0" i="0" u="none" strike="noStrike" cap="none" normalizeH="0" baseline="0" dirty="0" err="1" smtClean="0">
                <a:ln>
                  <a:noFill/>
                </a:ln>
                <a:effectLst/>
                <a:latin typeface="inherit"/>
                <a:ea typeface="Times New Roman" pitchFamily="18" charset="0"/>
                <a:cs typeface="Arial" pitchFamily="34" charset="0"/>
              </a:rPr>
              <a:t>koristite</a:t>
            </a:r>
            <a:r>
              <a:rPr kumimoji="0" lang="en-US" sz="800" b="0" i="0" u="none" strike="noStrike" cap="none" normalizeH="0" baseline="0" dirty="0" smtClean="0">
                <a:ln>
                  <a:noFill/>
                </a:ln>
                <a:effectLst/>
                <a:latin typeface="inherit"/>
                <a:ea typeface="Times New Roman" pitchFamily="18" charset="0"/>
                <a:cs typeface="Arial" pitchFamily="34" charset="0"/>
              </a:rPr>
              <a:t> je </a:t>
            </a:r>
            <a:r>
              <a:rPr kumimoji="0" lang="en-US" sz="800" b="0" i="0" u="none" strike="noStrike" cap="none" normalizeH="0" baseline="0" dirty="0" err="1" smtClean="0">
                <a:ln>
                  <a:noFill/>
                </a:ln>
                <a:effectLst/>
                <a:latin typeface="inherit"/>
                <a:ea typeface="Times New Roman" pitchFamily="18" charset="0"/>
                <a:cs typeface="Arial" pitchFamily="34" charset="0"/>
              </a:rPr>
              <a:t>za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prijevoz</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dece</a:t>
            </a:r>
            <a:r>
              <a:rPr kumimoji="0" lang="en-US" sz="800" b="0" i="0" u="none" strike="noStrike" cap="none" normalizeH="0" baseline="0" dirty="0" smtClean="0">
                <a:ln>
                  <a:noFill/>
                </a:ln>
                <a:effectLst/>
                <a:latin typeface="inherit"/>
                <a:ea typeface="Times New Roman" pitchFamily="18" charset="0"/>
                <a:cs typeface="Arial" pitchFamily="34" charset="0"/>
              </a:rPr>
              <a:t> u </a:t>
            </a:r>
            <a:r>
              <a:rPr kumimoji="0" lang="en-US" sz="800" b="0" i="0" u="none" strike="noStrike" cap="none" normalizeH="0" baseline="0" dirty="0" err="1" smtClean="0">
                <a:ln>
                  <a:noFill/>
                </a:ln>
                <a:effectLst/>
                <a:latin typeface="inherit"/>
                <a:ea typeface="Times New Roman" pitchFamily="18" charset="0"/>
                <a:cs typeface="Arial" pitchFamily="34" charset="0"/>
              </a:rPr>
              <a:t>njega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Ako</a:t>
            </a:r>
            <a:r>
              <a:rPr kumimoji="0" lang="en-US" sz="800" b="0" i="0" u="none" strike="noStrike" cap="none" normalizeH="0" baseline="0" dirty="0" smtClean="0">
                <a:ln>
                  <a:noFill/>
                </a:ln>
                <a:effectLst/>
                <a:latin typeface="inherit"/>
                <a:ea typeface="Times New Roman" pitchFamily="18" charset="0"/>
                <a:cs typeface="Arial" pitchFamily="34" charset="0"/>
              </a:rPr>
              <a:t> ne </a:t>
            </a:r>
            <a:r>
              <a:rPr kumimoji="0" lang="en-US" sz="800" b="0" i="0" u="none" strike="noStrike" cap="none" normalizeH="0" baseline="0" dirty="0" err="1" smtClean="0">
                <a:ln>
                  <a:noFill/>
                </a:ln>
                <a:effectLst/>
                <a:latin typeface="inherit"/>
                <a:ea typeface="Times New Roman" pitchFamily="18" charset="0"/>
                <a:cs typeface="Arial" pitchFamily="34" charset="0"/>
              </a:rPr>
              <a:t>slijedite</a:t>
            </a:r>
            <a:r>
              <a:rPr kumimoji="0" lang="en-US" sz="800" b="0" i="0" u="none" strike="noStrike" cap="none" normalizeH="0" baseline="0" dirty="0" smtClean="0">
                <a:ln>
                  <a:noFill/>
                </a:ln>
                <a:effectLst/>
                <a:latin typeface="inherit"/>
                <a:ea typeface="Times New Roman" pitchFamily="18" charset="0"/>
                <a:cs typeface="Arial" pitchFamily="34" charset="0"/>
              </a:rPr>
              <a:t> ova </a:t>
            </a:r>
            <a:r>
              <a:rPr kumimoji="0" lang="en-US" sz="800" b="0" i="0" u="none" strike="noStrike" cap="none" normalizeH="0" baseline="0" dirty="0" err="1" smtClean="0">
                <a:ln>
                  <a:noFill/>
                </a:ln>
                <a:effectLst/>
                <a:latin typeface="inherit"/>
                <a:ea typeface="Times New Roman" pitchFamily="18" charset="0"/>
                <a:cs typeface="Arial" pitchFamily="34" charset="0"/>
              </a:rPr>
              <a:t>uputstva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garancija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kolica</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će</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biti</a:t>
            </a:r>
            <a:r>
              <a:rPr kumimoji="0" lang="en-US" sz="800" b="0" i="0" u="none" strike="noStrike" cap="none" normalizeH="0" baseline="0" dirty="0" smtClean="0">
                <a:ln>
                  <a:noFill/>
                </a:ln>
                <a:effectLst/>
                <a:latin typeface="inherit"/>
                <a:ea typeface="Times New Roman" pitchFamily="18" charset="0"/>
                <a:cs typeface="Arial" pitchFamily="34" charset="0"/>
              </a:rPr>
              <a:t> </a:t>
            </a:r>
            <a:r>
              <a:rPr kumimoji="0" lang="en-US" sz="800" b="0" i="0" u="none" strike="noStrike" cap="none" normalizeH="0" baseline="0" dirty="0" err="1" smtClean="0">
                <a:ln>
                  <a:noFill/>
                </a:ln>
                <a:effectLst/>
                <a:latin typeface="inherit"/>
                <a:ea typeface="Times New Roman" pitchFamily="18" charset="0"/>
                <a:cs typeface="Arial" pitchFamily="34" charset="0"/>
              </a:rPr>
              <a:t>poni</a:t>
            </a:r>
            <a:r>
              <a:rPr kumimoji="0" lang="en-US" sz="800" b="0" i="0" u="none" strike="noStrike" cap="none" normalizeH="0" baseline="0" dirty="0" err="1" smtClean="0">
                <a:ln>
                  <a:noFill/>
                </a:ln>
                <a:effectLst/>
                <a:latin typeface="Calibri"/>
                <a:ea typeface="Times New Roman" pitchFamily="18" charset="0"/>
                <a:cs typeface="Arial" pitchFamily="34" charset="0"/>
              </a:rPr>
              <a:t>š</a:t>
            </a:r>
            <a:r>
              <a:rPr kumimoji="0" lang="en-US" sz="800" b="0" i="0" u="none" strike="noStrike" cap="none" normalizeH="0" baseline="0" dirty="0" err="1" smtClean="0">
                <a:ln>
                  <a:noFill/>
                </a:ln>
                <a:effectLst/>
                <a:latin typeface="inherit"/>
                <a:ea typeface="Times New Roman" pitchFamily="18" charset="0"/>
                <a:cs typeface="Arial" pitchFamily="34" charset="0"/>
              </a:rPr>
              <a:t>tena</a:t>
            </a:r>
            <a:r>
              <a:rPr kumimoji="0" lang="en-US" sz="800" b="0" i="0" u="none" strike="noStrike" cap="none" normalizeH="0" baseline="0" dirty="0" smtClean="0">
                <a:ln>
                  <a:noFill/>
                </a:ln>
                <a:effectLst/>
                <a:latin typeface="inherit"/>
                <a:ea typeface="Times New Roman" pitchFamily="18" charset="0"/>
                <a:cs typeface="Arial" pitchFamily="34" charset="0"/>
              </a:rPr>
              <a:t>.</a:t>
            </a:r>
            <a:endParaRPr kumimoji="0" lang="en-US" sz="800" b="0" i="0" u="none" strike="noStrike" cap="none" normalizeH="0" baseline="0" dirty="0" smtClean="0">
              <a:ln>
                <a:noFill/>
              </a:ln>
              <a:effectLst/>
              <a:latin typeface="Arial" pitchFamily="34" charset="0"/>
            </a:endParaRPr>
          </a:p>
        </p:txBody>
      </p:sp>
      <p:sp>
        <p:nvSpPr>
          <p:cNvPr id="32" name="TextBox 31"/>
          <p:cNvSpPr txBox="1"/>
          <p:nvPr/>
        </p:nvSpPr>
        <p:spPr>
          <a:xfrm>
            <a:off x="8388424" y="6461755"/>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32</a:t>
            </a:r>
            <a:endParaRPr lang="bg-BG" sz="900" b="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504" y="6525344"/>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1</a:t>
            </a:r>
            <a:r>
              <a:rPr lang="en-US" sz="900" b="1" dirty="0" smtClean="0">
                <a:latin typeface="Arial" pitchFamily="34" charset="0"/>
                <a:cs typeface="Arial" pitchFamily="34" charset="0"/>
              </a:rPr>
              <a:t>4</a:t>
            </a:r>
            <a:endParaRPr lang="bg-BG" sz="900" b="1" dirty="0">
              <a:latin typeface="Arial" pitchFamily="34" charset="0"/>
              <a:cs typeface="Arial" pitchFamily="34" charset="0"/>
            </a:endParaRPr>
          </a:p>
        </p:txBody>
      </p:sp>
      <p:sp>
        <p:nvSpPr>
          <p:cNvPr id="15" name="TextBox 14"/>
          <p:cNvSpPr txBox="1"/>
          <p:nvPr/>
        </p:nvSpPr>
        <p:spPr>
          <a:xfrm>
            <a:off x="0" y="140541"/>
            <a:ext cx="3960000" cy="2800767"/>
          </a:xfrm>
          <a:prstGeom prst="rect">
            <a:avLst/>
          </a:prstGeom>
          <a:noFill/>
        </p:spPr>
        <p:txBody>
          <a:bodyPr wrap="square" rtlCol="0">
            <a:spAutoFit/>
          </a:bodyPr>
          <a:lstStyle/>
          <a:p>
            <a:pPr algn="just"/>
            <a:r>
              <a:rPr lang="el-GR" sz="800" dirty="0" smtClean="0"/>
              <a:t>Το καρότσι αυτό είναι κατάλληλο για παιδιά σε ηλικία από  έως </a:t>
            </a:r>
            <a:r>
              <a:rPr lang="en-US" sz="800" dirty="0" smtClean="0"/>
              <a:t>15</a:t>
            </a:r>
            <a:r>
              <a:rPr lang="el-GR" sz="800" dirty="0" smtClean="0"/>
              <a:t> κιλά. </a:t>
            </a:r>
            <a:endParaRPr lang="en-US" sz="800" dirty="0" smtClean="0"/>
          </a:p>
          <a:p>
            <a:pPr algn="just"/>
            <a:r>
              <a:rPr lang="el-GR" sz="800" dirty="0" smtClean="0"/>
              <a:t>Οι θέσεις του ερεισίνωτου για την πλάτη του παιδιού, του υποπόδιο και της τέντας ρυθμίζονται. </a:t>
            </a:r>
            <a:endParaRPr lang="bg-BG" sz="800" dirty="0" smtClean="0"/>
          </a:p>
          <a:p>
            <a:pPr algn="just"/>
            <a:r>
              <a:rPr lang="el-GR" sz="800" dirty="0" smtClean="0"/>
              <a:t>Το κάθισμα τοποθετείται σε δύο θέσεις, εξασφαλίζοντας το παιδί να είναι με το πρόσωπο στην κατεύθυνση κινήσεως ή στην αντίθετη κατεύθυνση. Ο προφυλακτήρας είναι ρυθμιζόμενο και μπορεί να αφαιρεθεί αν αυτό είναι επιθυμητό. Η λαβή είναι επίσης ρυθμιζόμενη και μπορεί να προσαρμοστεί στην επιθυμητή θέση.  Ο μπροστινός τροχός περιστρέφεται σε 360°. Η τέντα μπορεί να αφαιρεθεί και έτσι το καρότσι σας πηγαίνει σε καλοκαιρινή επιλογή. </a:t>
            </a:r>
            <a:endParaRPr lang="bg-BG" sz="800" dirty="0" smtClean="0"/>
          </a:p>
          <a:p>
            <a:pPr algn="just"/>
            <a:r>
              <a:rPr lang="el-GR" sz="800" dirty="0" smtClean="0"/>
              <a:t>Επάνω τη δομή μπορεί να εγκατασταθεί ένα παιδικό κάθισμα αυτοκινήτου. Το καρότσι είναι κατασκευασμένο σύμφωνα με το ευρωπαϊκό πρότυπο EN 1888: 201</a:t>
            </a:r>
            <a:r>
              <a:rPr lang="en-US" sz="800" dirty="0" smtClean="0"/>
              <a:t>8</a:t>
            </a:r>
            <a:r>
              <a:rPr lang="el-GR" sz="800" dirty="0" smtClean="0"/>
              <a:t> – «Αντικείμενα για τη διατροφή μικρών παιδιών. Απαιτήσεις ασφάλειας και μέθοδοι δοκιμής». </a:t>
            </a:r>
          </a:p>
          <a:p>
            <a:pPr algn="just"/>
            <a:r>
              <a:rPr lang="el-GR" sz="800" dirty="0" smtClean="0"/>
              <a:t>ΠΡΟΣΟΧΗ! Το παιδί σας θα είναι το καλύτερα προστατευμένο υπό την προϋπόθεση ότι ακολουθείτε τις οδηγίες τις συστάσεις του παρόντος εγχειρίδιου! Δώστε προσοχή στις προειδοποιήσεις και εξασφαλίστε όλες τις απαραίτητες προφυλάξεις για να αποτραπεί ο κίνδυνος τραυματισμού ή βλάβης του παιδιού και για να εξασφαλιστεί η ασφάλειά του! Είστε υπεύθυνοι για την ασφάλεια του παιδιού, αν δεν διατηρείτε και δεν συμμορφώνεστε με τις εν λόγω οδηγίες και συστάσεις! Βεβαιωθείτε ότι όποιος χρησιμοποιεί το καρότσι έχει διαβάσει τις οδηγίες και συμμορφώνεται με αυτές. Μην χρησιμοποιείτε μέρη ή εξαρτήματα για το καρότσι που δεν έχουν εγκριθεί από τον κατασκευαστή ή τον διανομέα, επειδή μπορεί να θέσει σε κίνδυνο το παιδί σας και να ακυρώσει την εγγύηση του καροτσιού. </a:t>
            </a:r>
          </a:p>
        </p:txBody>
      </p:sp>
      <p:sp>
        <p:nvSpPr>
          <p:cNvPr id="19" name="TextBox 18"/>
          <p:cNvSpPr txBox="1"/>
          <p:nvPr/>
        </p:nvSpPr>
        <p:spPr>
          <a:xfrm>
            <a:off x="0" y="2992366"/>
            <a:ext cx="3960000" cy="3519665"/>
          </a:xfrm>
          <a:prstGeom prst="rect">
            <a:avLst/>
          </a:prstGeom>
          <a:noFill/>
        </p:spPr>
        <p:txBody>
          <a:bodyPr wrap="square" rtlCol="0">
            <a:spAutoFit/>
          </a:bodyPr>
          <a:lstStyle/>
          <a:p>
            <a:pPr lvl="0" algn="ctr"/>
            <a:r>
              <a:rPr lang="en-US" sz="800" b="1" dirty="0" smtClean="0"/>
              <a:t>I. </a:t>
            </a:r>
            <a:r>
              <a:rPr lang="el-GR" sz="800" b="1" dirty="0" smtClean="0"/>
              <a:t>Προειδοποιήσεις για την ασφαλή χρήση</a:t>
            </a:r>
            <a:endParaRPr lang="bg-BG" sz="800" b="1" dirty="0" smtClean="0"/>
          </a:p>
          <a:p>
            <a:pPr algn="just"/>
            <a:r>
              <a:rPr lang="el-GR" sz="800" b="1" dirty="0" smtClean="0"/>
              <a:t>ΠΡΟΣΟΧΗ</a:t>
            </a:r>
            <a:r>
              <a:rPr lang="ru-RU" sz="800" b="1" dirty="0" smtClean="0"/>
              <a:t>!</a:t>
            </a:r>
            <a:endParaRPr lang="bg-BG" sz="800" b="1" dirty="0" smtClean="0"/>
          </a:p>
          <a:p>
            <a:pPr algn="just"/>
            <a:r>
              <a:rPr lang="bg-BG" sz="800" dirty="0" smtClean="0"/>
              <a:t>01. </a:t>
            </a:r>
            <a:r>
              <a:rPr lang="el-GR" sz="800" dirty="0" smtClean="0"/>
              <a:t>Παρακαλούμε διαβάστε προσεκτικά αυτές τις οδηγίες αυτές πριν χρησιμοποιήσετε το προϊόν</a:t>
            </a:r>
            <a:r>
              <a:rPr lang="bg-BG" sz="800" dirty="0" smtClean="0"/>
              <a:t>, </a:t>
            </a:r>
            <a:r>
              <a:rPr lang="el-GR" sz="800" dirty="0" smtClean="0"/>
              <a:t>για να διασφαλιστεί η σωστή χρήση του καροτσιού</a:t>
            </a:r>
            <a:r>
              <a:rPr lang="bg-BG" sz="800" dirty="0" smtClean="0"/>
              <a:t>, </a:t>
            </a:r>
            <a:r>
              <a:rPr lang="el-GR" sz="800" dirty="0" smtClean="0"/>
              <a:t>και διαφυλάξτε τις οδηγίες για μελλοντική αναφορά</a:t>
            </a:r>
            <a:r>
              <a:rPr lang="bg-BG" sz="800" dirty="0" smtClean="0"/>
              <a:t>. </a:t>
            </a:r>
          </a:p>
          <a:p>
            <a:pPr algn="just"/>
            <a:r>
              <a:rPr lang="bg-BG" sz="800" b="1" dirty="0" smtClean="0"/>
              <a:t>02. </a:t>
            </a:r>
            <a:r>
              <a:rPr lang="el-GR" sz="800" b="1" dirty="0" smtClean="0"/>
              <a:t>ΠΡΟΕΙΔΟΠΟΙΗΣΗ</a:t>
            </a:r>
            <a:r>
              <a:rPr lang="bg-BG" sz="800" b="1" dirty="0" smtClean="0"/>
              <a:t>: </a:t>
            </a:r>
            <a:r>
              <a:rPr lang="el-GR" sz="800" b="1" dirty="0" smtClean="0"/>
              <a:t>ΠΟΤΕ ΜΗΝ ΑΦΗΣΤΕ ΤΟ ΠΑΙΔΙ ΧΩΡΙΣ ΕΠΟΠΤΕΙΑ</a:t>
            </a:r>
            <a:r>
              <a:rPr lang="bg-BG" sz="800" b="1" dirty="0" smtClean="0"/>
              <a:t>.</a:t>
            </a:r>
          </a:p>
          <a:p>
            <a:pPr algn="just"/>
            <a:r>
              <a:rPr lang="bg-BG" sz="800" b="1" dirty="0" smtClean="0"/>
              <a:t>03. </a:t>
            </a:r>
            <a:r>
              <a:rPr lang="el-GR" sz="800" b="1" dirty="0" smtClean="0"/>
              <a:t>ΠΡΟΕΙΔΟΠΟΙΗΣΗ</a:t>
            </a:r>
            <a:r>
              <a:rPr lang="bg-BG" sz="800" b="1" dirty="0" smtClean="0"/>
              <a:t>: </a:t>
            </a:r>
            <a:r>
              <a:rPr lang="el-GR" sz="800" b="1" dirty="0" smtClean="0"/>
              <a:t>Πριν από τη χρήση βεβαιωθείτε ότι όλες οι συσκευές κλειδώματος είναι συνδεδεμένες</a:t>
            </a:r>
            <a:r>
              <a:rPr lang="bg-BG" sz="800" b="1" dirty="0" smtClean="0"/>
              <a:t>.</a:t>
            </a:r>
          </a:p>
          <a:p>
            <a:pPr algn="just"/>
            <a:r>
              <a:rPr lang="bg-BG" sz="800" b="1" dirty="0" smtClean="0"/>
              <a:t>04. </a:t>
            </a:r>
            <a:r>
              <a:rPr lang="el-GR" sz="800" b="1" dirty="0" smtClean="0"/>
              <a:t>ΠΡΟΕΙΔΟΠΟΙΗΣΗ</a:t>
            </a:r>
            <a:r>
              <a:rPr lang="bg-BG" sz="800" b="1" dirty="0" smtClean="0"/>
              <a:t>: </a:t>
            </a:r>
            <a:r>
              <a:rPr lang="el-GR" sz="800" b="1" dirty="0" smtClean="0"/>
              <a:t>Για να αποφύγετε τραυματισμούς</a:t>
            </a:r>
            <a:r>
              <a:rPr lang="bg-BG" sz="800" b="1" dirty="0" smtClean="0"/>
              <a:t>, </a:t>
            </a:r>
            <a:r>
              <a:rPr lang="el-GR" sz="800" b="1" dirty="0" smtClean="0"/>
              <a:t>βεβαιωθείτε ότι το παιδί είναι μακριά κατά την αναδίπλωση και εκδίπλωση του προϊόντος αυτού</a:t>
            </a:r>
            <a:r>
              <a:rPr lang="bg-BG" sz="800" b="1" dirty="0" smtClean="0"/>
              <a:t>.</a:t>
            </a:r>
          </a:p>
          <a:p>
            <a:pPr algn="just"/>
            <a:r>
              <a:rPr lang="bg-BG" sz="800" b="1" dirty="0" smtClean="0"/>
              <a:t>05. </a:t>
            </a:r>
            <a:r>
              <a:rPr lang="el-GR" sz="800" b="1" dirty="0" smtClean="0"/>
              <a:t>ΠΡΟΕΙΔΟΠΟΙΗΣΗ</a:t>
            </a:r>
            <a:r>
              <a:rPr lang="bg-BG" sz="800" b="1" dirty="0" smtClean="0"/>
              <a:t>: </a:t>
            </a:r>
            <a:r>
              <a:rPr lang="el-GR" sz="800" b="1" dirty="0" smtClean="0"/>
              <a:t>Μην αφήνετε το παιδί σας να παίξει με αυτό το προϊόν</a:t>
            </a:r>
            <a:r>
              <a:rPr lang="bg-BG" sz="800" b="1" dirty="0" smtClean="0"/>
              <a:t>. </a:t>
            </a:r>
          </a:p>
          <a:p>
            <a:pPr algn="just"/>
            <a:r>
              <a:rPr lang="bg-BG" sz="800" b="1" dirty="0" smtClean="0"/>
              <a:t>06. </a:t>
            </a:r>
            <a:r>
              <a:rPr lang="el-GR" sz="800" b="1" dirty="0" smtClean="0"/>
              <a:t>ΠΡΟΕΙΔΟΠΟΙΗΣΗ</a:t>
            </a:r>
            <a:r>
              <a:rPr lang="bg-BG" sz="800" b="1" dirty="0" smtClean="0"/>
              <a:t>: </a:t>
            </a:r>
            <a:r>
              <a:rPr lang="el-GR" sz="800" b="1" dirty="0" smtClean="0"/>
              <a:t>Χρησιμοποιήστε τις ζώνες ασφαλείας όταν το παιδί μπορεί να καθίσει χωρίς βοήθεια</a:t>
            </a:r>
            <a:r>
              <a:rPr lang="bg-BG" sz="800" b="1" dirty="0" smtClean="0"/>
              <a:t>.</a:t>
            </a:r>
          </a:p>
          <a:p>
            <a:pPr algn="just"/>
            <a:r>
              <a:rPr lang="bg-BG" sz="800" b="1" dirty="0" smtClean="0"/>
              <a:t>07. </a:t>
            </a:r>
            <a:r>
              <a:rPr lang="el-GR" sz="800" b="1" dirty="0" smtClean="0"/>
              <a:t>ΠΡΟΕΙΔΟΠΟΙΗΣΗ</a:t>
            </a:r>
            <a:r>
              <a:rPr lang="bg-BG" sz="800" b="1" dirty="0" smtClean="0"/>
              <a:t>: </a:t>
            </a:r>
            <a:r>
              <a:rPr lang="el-GR" sz="800" b="1" dirty="0" smtClean="0"/>
              <a:t>Πριν από τη χρήση να βεβαιωθείτε ότι τα μέρη για τη σταθεροποίηση καλαθιού για το καροτσάκι μωρού</a:t>
            </a:r>
            <a:r>
              <a:rPr lang="bg-BG" sz="800" b="1" dirty="0" smtClean="0"/>
              <a:t>, </a:t>
            </a:r>
            <a:r>
              <a:rPr lang="el-GR" sz="800" b="1" dirty="0" smtClean="0"/>
              <a:t>για το κάθισμα ή για το παιδικό κάθισμα αυτοκινήτου λειτουργούν σωστά</a:t>
            </a:r>
            <a:r>
              <a:rPr lang="bg-BG" sz="800" b="1" dirty="0" smtClean="0"/>
              <a:t>.</a:t>
            </a:r>
          </a:p>
          <a:p>
            <a:pPr algn="just"/>
            <a:r>
              <a:rPr lang="bg-BG" sz="800" b="1" dirty="0" smtClean="0"/>
              <a:t>08. </a:t>
            </a:r>
            <a:r>
              <a:rPr lang="el-GR" sz="800" b="1" dirty="0" smtClean="0"/>
              <a:t>Για χρήση από νεογέννητα συνιστάται η πιο κεκλιμένη θέση</a:t>
            </a:r>
            <a:r>
              <a:rPr lang="bg-BG" sz="800" b="1" dirty="0" smtClean="0"/>
              <a:t>. </a:t>
            </a:r>
          </a:p>
          <a:p>
            <a:pPr algn="just"/>
            <a:r>
              <a:rPr lang="bg-BG" sz="800" b="1" dirty="0" smtClean="0"/>
              <a:t>09. </a:t>
            </a:r>
            <a:r>
              <a:rPr lang="el-GR" sz="800" b="1" dirty="0" smtClean="0"/>
              <a:t>Το εξάρτημα για παρκάρισμα</a:t>
            </a:r>
            <a:r>
              <a:rPr lang="bg-BG" sz="800" b="1" dirty="0" smtClean="0"/>
              <a:t> (</a:t>
            </a:r>
            <a:r>
              <a:rPr lang="el-GR" sz="800" b="1" dirty="0" smtClean="0"/>
              <a:t>το σύστημα πέδησης</a:t>
            </a:r>
            <a:r>
              <a:rPr lang="bg-BG" sz="800" b="1" dirty="0" smtClean="0"/>
              <a:t>) </a:t>
            </a:r>
            <a:r>
              <a:rPr lang="el-GR" sz="800" b="1" dirty="0" smtClean="0"/>
              <a:t>πρέπει να ενεργοποιηθεί κατά την εισαγωγή και την απομάκρυνση των παιδιών</a:t>
            </a:r>
            <a:r>
              <a:rPr lang="bg-BG" sz="800" b="1" dirty="0" smtClean="0"/>
              <a:t>.</a:t>
            </a:r>
          </a:p>
          <a:p>
            <a:pPr algn="just"/>
            <a:r>
              <a:rPr lang="bg-BG" sz="800" b="1" dirty="0" smtClean="0"/>
              <a:t>10. </a:t>
            </a:r>
            <a:r>
              <a:rPr lang="el-GR" sz="800" b="1" dirty="0" smtClean="0"/>
              <a:t>Κάθε φορτίο που συνδέεται στη λαβή ή</a:t>
            </a:r>
            <a:r>
              <a:rPr lang="bg-BG" sz="800" b="1" dirty="0" smtClean="0"/>
              <a:t> / </a:t>
            </a:r>
            <a:r>
              <a:rPr lang="el-GR" sz="800" b="1" dirty="0" smtClean="0"/>
              <a:t>και στο πίσω μέρος του ερεισίνωτου</a:t>
            </a:r>
            <a:r>
              <a:rPr lang="bg-BG" sz="800" b="1" dirty="0" smtClean="0"/>
              <a:t>, </a:t>
            </a:r>
            <a:r>
              <a:rPr lang="el-GR" sz="800" b="1" dirty="0" smtClean="0"/>
              <a:t>και</a:t>
            </a:r>
            <a:r>
              <a:rPr lang="bg-BG" sz="800" b="1" dirty="0" smtClean="0"/>
              <a:t> / </a:t>
            </a:r>
            <a:r>
              <a:rPr lang="el-GR" sz="800" b="1" dirty="0" smtClean="0"/>
              <a:t>ή στις πλευρές του καροτσιού μπορεί να επηρεάσει τη σταθερότητα του καροτσιού</a:t>
            </a:r>
            <a:r>
              <a:rPr lang="bg-BG" sz="800" b="1" dirty="0" smtClean="0"/>
              <a:t>.</a:t>
            </a:r>
          </a:p>
          <a:p>
            <a:pPr algn="just"/>
            <a:r>
              <a:rPr lang="bg-BG" sz="800" dirty="0" smtClean="0"/>
              <a:t>11. </a:t>
            </a:r>
            <a:r>
              <a:rPr lang="el-GR" sz="800" dirty="0" smtClean="0"/>
              <a:t>Μην υπερφορτώνεστε το καρότσι</a:t>
            </a:r>
            <a:r>
              <a:rPr lang="bg-BG" sz="800" dirty="0" smtClean="0"/>
              <a:t>. </a:t>
            </a:r>
            <a:r>
              <a:rPr lang="el-GR" sz="800" dirty="0" smtClean="0"/>
              <a:t>Διαφορετικά</a:t>
            </a:r>
            <a:r>
              <a:rPr lang="bg-BG" sz="800" dirty="0" smtClean="0"/>
              <a:t>, </a:t>
            </a:r>
            <a:r>
              <a:rPr lang="el-GR" sz="800" dirty="0" smtClean="0"/>
              <a:t>αυτό μπορεί να γυριστεί και το παιδί να πληγώσει</a:t>
            </a:r>
            <a:r>
              <a:rPr lang="bg-BG" sz="800" dirty="0" smtClean="0"/>
              <a:t>. </a:t>
            </a:r>
          </a:p>
          <a:p>
            <a:pPr algn="just"/>
            <a:r>
              <a:rPr lang="bg-BG" sz="800" dirty="0" smtClean="0"/>
              <a:t>12. </a:t>
            </a:r>
            <a:r>
              <a:rPr lang="el-GR" sz="800" dirty="0" smtClean="0"/>
              <a:t>Δεν πρέπει να χρησιμοποιείτε εξαρτήματα που δεν είναι εγκεκριμένα από τον κατασκευαστή</a:t>
            </a:r>
            <a:r>
              <a:rPr lang="bg-BG" sz="800" dirty="0" smtClean="0"/>
              <a:t>. </a:t>
            </a:r>
          </a:p>
          <a:p>
            <a:pPr algn="just"/>
            <a:r>
              <a:rPr lang="bg-BG" sz="800" dirty="0" smtClean="0"/>
              <a:t>13. </a:t>
            </a:r>
            <a:r>
              <a:rPr lang="el-GR" sz="800" dirty="0" smtClean="0"/>
              <a:t>Το καρότσι είναι σχεδιασμένο για χρήση από ένα παιδί</a:t>
            </a:r>
            <a:r>
              <a:rPr lang="bg-BG" sz="800" dirty="0" smtClean="0"/>
              <a:t>, </a:t>
            </a:r>
            <a:r>
              <a:rPr lang="el-GR" sz="800" dirty="0" smtClean="0"/>
              <a:t>μην αφήνετε δύο ή περισσότερα παιδιά να οδηγούνται σε αυτό</a:t>
            </a:r>
            <a:r>
              <a:rPr lang="bg-BG" sz="800" dirty="0" smtClean="0"/>
              <a:t>.</a:t>
            </a:r>
          </a:p>
          <a:p>
            <a:pPr algn="just"/>
            <a:r>
              <a:rPr lang="bg-BG" sz="800" dirty="0" smtClean="0"/>
              <a:t>14. </a:t>
            </a:r>
            <a:r>
              <a:rPr lang="el-GR" sz="800" dirty="0" smtClean="0"/>
              <a:t>Το μέγιστη φόρτιση του καλαθιού αποσκευής δεν πρέπει να υπερβαίνει τα</a:t>
            </a:r>
            <a:r>
              <a:rPr lang="bg-BG" sz="800" dirty="0" smtClean="0"/>
              <a:t> 3 </a:t>
            </a:r>
            <a:r>
              <a:rPr lang="el-GR" sz="800" dirty="0" smtClean="0"/>
              <a:t>κιλά</a:t>
            </a:r>
            <a:r>
              <a:rPr lang="bg-BG" sz="800" dirty="0" smtClean="0"/>
              <a:t>. </a:t>
            </a:r>
            <a:r>
              <a:rPr lang="el-GR" sz="800" dirty="0" smtClean="0"/>
              <a:t>Μην</a:t>
            </a:r>
            <a:endParaRPr lang="bg-BG" sz="800" dirty="0"/>
          </a:p>
        </p:txBody>
      </p:sp>
      <p:sp>
        <p:nvSpPr>
          <p:cNvPr id="20" name="TextBox 19"/>
          <p:cNvSpPr txBox="1"/>
          <p:nvPr/>
        </p:nvSpPr>
        <p:spPr>
          <a:xfrm>
            <a:off x="71438" y="0"/>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GR</a:t>
            </a:r>
            <a:endParaRPr lang="bg-BG" sz="1000" b="1" dirty="0"/>
          </a:p>
        </p:txBody>
      </p:sp>
      <p:sp>
        <p:nvSpPr>
          <p:cNvPr id="33" name="TextBox 32"/>
          <p:cNvSpPr txBox="1"/>
          <p:nvPr/>
        </p:nvSpPr>
        <p:spPr>
          <a:xfrm>
            <a:off x="8669976" y="6439845"/>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31</a:t>
            </a:r>
            <a:endParaRPr lang="bg-BG" sz="900" b="1" dirty="0">
              <a:latin typeface="Arial" pitchFamily="34" charset="0"/>
              <a:cs typeface="Arial" pitchFamily="34" charset="0"/>
            </a:endParaRPr>
          </a:p>
        </p:txBody>
      </p:sp>
      <p:sp>
        <p:nvSpPr>
          <p:cNvPr id="34" name="TextBox 33"/>
          <p:cNvSpPr txBox="1"/>
          <p:nvPr/>
        </p:nvSpPr>
        <p:spPr>
          <a:xfrm>
            <a:off x="5198707" y="2663769"/>
            <a:ext cx="3960000" cy="3785652"/>
          </a:xfrm>
          <a:prstGeom prst="rect">
            <a:avLst/>
          </a:prstGeom>
          <a:noFill/>
        </p:spPr>
        <p:txBody>
          <a:bodyPr wrap="square" rtlCol="0">
            <a:spAutoFit/>
          </a:bodyPr>
          <a:lstStyle/>
          <a:p>
            <a:pPr algn="just"/>
            <a:r>
              <a:rPr lang="de-DE" sz="800" b="1" dirty="0" smtClean="0"/>
              <a:t>V. HINWEISE FÜR WARTUNG UND VORBEUGUNG</a:t>
            </a:r>
            <a:endParaRPr lang="bg-BG" sz="800" dirty="0" smtClean="0"/>
          </a:p>
          <a:p>
            <a:pPr algn="just"/>
            <a:r>
              <a:rPr lang="de-DE" sz="800" dirty="0" smtClean="0"/>
              <a:t>1. Überprüfen Sie regelmäßig die Verriegelungen, Bremsen, Sicherheitsgurte und Befestigungselemente, Kupplungen und Verriegelungsmechanismen, um sicherzustellen, dass diese fest sind, nicht gebrochen oder beschädigt sind.</a:t>
            </a:r>
            <a:endParaRPr lang="bg-BG" sz="800" dirty="0" smtClean="0"/>
          </a:p>
          <a:p>
            <a:pPr algn="just"/>
            <a:r>
              <a:rPr lang="de-DE" sz="800" dirty="0" smtClean="0"/>
              <a:t>2. Wenn Sie lose, zerrissene und beschädigte Teile finden, müssen diese von einer autorisierten Werkstatt repariert oder durch Originalteile ersetzt werden. Abderfalls ist die Garantie nicht mehr gültig.</a:t>
            </a:r>
            <a:endParaRPr lang="bg-BG" sz="800" dirty="0" smtClean="0"/>
          </a:p>
          <a:p>
            <a:pPr algn="just"/>
            <a:r>
              <a:rPr lang="de-DE" sz="800" dirty="0" smtClean="0"/>
              <a:t>3. Ändern Sie die Konstruktion nicht und ersetzen Sie die verschlissenen Teile nicht mit denen, die dazu nicht geeignet sind und nicht original sind. Dies kann zu Fehlfunktionen und Verletzungen für Ihr Kind führen. Und auch die Garantiebedingungen brechen.</a:t>
            </a:r>
            <a:endParaRPr lang="bg-BG" sz="800" dirty="0" smtClean="0"/>
          </a:p>
          <a:p>
            <a:pPr algn="just"/>
            <a:r>
              <a:rPr lang="de-DE" sz="800" dirty="0" smtClean="0"/>
              <a:t>4. Verwenden Sie ein weiches Baumwolltuch oder einen mit Wasser angefeuchteten Schwamm, um das Gewebe, den Kunststoff oder die Metallteile des Produkts zu reinigen.</a:t>
            </a:r>
            <a:endParaRPr lang="bg-BG" sz="800" dirty="0" smtClean="0"/>
          </a:p>
          <a:p>
            <a:pPr algn="just"/>
            <a:r>
              <a:rPr lang="de-DE" sz="800" dirty="0" smtClean="0"/>
              <a:t>5. Nie mit Reinigungsmitteln, die Schleifpartikel, Ammoniak, Bleichmittel oder Alkohol enthalten, reinigen. Nie die ausbaubare Teile, wie z. B. Der Sonnenverdeck, in einer Waschmaschine waschen, da damit diese beschädigt werden kann. Amsonsten ist die Garanie ungültig.</a:t>
            </a:r>
            <a:endParaRPr lang="bg-BG" sz="800" dirty="0" smtClean="0"/>
          </a:p>
          <a:p>
            <a:pPr algn="just"/>
            <a:r>
              <a:rPr lang="de-DE" sz="800" dirty="0" smtClean="0"/>
              <a:t>6. Immer nach der Reinigung  vollständig trocknen lassen und erst dann benutzen oder aufbewahren.</a:t>
            </a:r>
            <a:endParaRPr lang="bg-BG" sz="800" dirty="0" smtClean="0"/>
          </a:p>
          <a:p>
            <a:pPr algn="just"/>
            <a:r>
              <a:rPr lang="de-DE" sz="800" dirty="0" smtClean="0"/>
              <a:t>7. Der Kinderwagen unterstellen. Die Auswirkungen der Umwelt - Seeluft, Salzstraßen, saurer Regen usw., sowie Außenlagerung führen zu Korrosion.</a:t>
            </a:r>
            <a:endParaRPr lang="bg-BG" sz="800" dirty="0" smtClean="0"/>
          </a:p>
          <a:p>
            <a:pPr algn="just"/>
            <a:r>
              <a:rPr lang="de-DE" sz="800" dirty="0" smtClean="0"/>
              <a:t>8. Lagern Sie den Kinderwagen nicht in einem feuchten Raum. Falls der Kinderwagen in einer feuchten Umgebung benutzt war, soll dieser entfalten werden, mit einem trockenen Tuch trocknen oder trocknen lassen. Es ist möglich, dass Schimmel auf dem Kinderwagen erscheint, falls dieser länger nass bleibt.</a:t>
            </a:r>
            <a:endParaRPr lang="bg-BG" sz="800" dirty="0" smtClean="0"/>
          </a:p>
          <a:p>
            <a:pPr algn="just"/>
            <a:r>
              <a:rPr lang="de-DE" sz="800" dirty="0" smtClean="0"/>
              <a:t>9. Übermäßige Sonnenstrahlung führt zur Alterung der Kunststoffteile und zum Ausbleichen des Stoffs.</a:t>
            </a:r>
            <a:endParaRPr lang="bg-BG" sz="800" dirty="0" smtClean="0"/>
          </a:p>
          <a:p>
            <a:pPr algn="just"/>
            <a:r>
              <a:rPr lang="de-DE" sz="800" dirty="0" smtClean="0"/>
              <a:t>10. Legen Sie keine anderen Gegenstände auf den Kinderwagen - Gepäck und Einkaufstüten, Handtaschen, etc. bei der Verwendung oder Lagerung, weil das das Produkt beschädigen kann und Verletzungen des Kindes verursachen kann. Wenn Sie diese Anweisung nicht befolgen, ist die Garantie ungültig.</a:t>
            </a:r>
            <a:endParaRPr lang="bg-BG" sz="800" dirty="0"/>
          </a:p>
        </p:txBody>
      </p:sp>
      <p:sp>
        <p:nvSpPr>
          <p:cNvPr id="35" name="TextBox 34"/>
          <p:cNvSpPr txBox="1"/>
          <p:nvPr/>
        </p:nvSpPr>
        <p:spPr>
          <a:xfrm>
            <a:off x="5198707" y="20563"/>
            <a:ext cx="3960000" cy="215444"/>
          </a:xfrm>
          <a:prstGeom prst="rect">
            <a:avLst/>
          </a:prstGeom>
          <a:noFill/>
        </p:spPr>
        <p:txBody>
          <a:bodyPr wrap="square" rtlCol="0">
            <a:spAutoFit/>
          </a:bodyPr>
          <a:lstStyle/>
          <a:p>
            <a:r>
              <a:rPr lang="bg-BG" sz="800" dirty="0" smtClean="0">
                <a:cs typeface="Arial" pitchFamily="34" charset="0"/>
              </a:rPr>
              <a:t>13. </a:t>
            </a:r>
            <a:r>
              <a:rPr lang="de-DE" sz="800" dirty="0" smtClean="0"/>
              <a:t>Kinderwagenpositionen:</a:t>
            </a:r>
            <a:endParaRPr lang="bg-BG" sz="800" dirty="0" smtClean="0">
              <a:cs typeface="Arial" pitchFamily="34" charset="0"/>
            </a:endParaRPr>
          </a:p>
        </p:txBody>
      </p:sp>
      <p:pic>
        <p:nvPicPr>
          <p:cNvPr id="36" name="Picture 35"/>
          <p:cNvPicPr>
            <a:picLocks noChangeAspect="1"/>
          </p:cNvPicPr>
          <p:nvPr/>
        </p:nvPicPr>
        <p:blipFill>
          <a:blip r:embed="rId2"/>
          <a:stretch>
            <a:fillRect/>
          </a:stretch>
        </p:blipFill>
        <p:spPr>
          <a:xfrm>
            <a:off x="5789656" y="319165"/>
            <a:ext cx="2880318" cy="1028368"/>
          </a:xfrm>
          <a:prstGeom prst="rect">
            <a:avLst/>
          </a:prstGeom>
        </p:spPr>
      </p:pic>
      <p:pic>
        <p:nvPicPr>
          <p:cNvPr id="37" name="Picture 36"/>
          <p:cNvPicPr>
            <a:picLocks noChangeAspect="1"/>
          </p:cNvPicPr>
          <p:nvPr/>
        </p:nvPicPr>
        <p:blipFill>
          <a:blip r:embed="rId3"/>
          <a:stretch>
            <a:fillRect/>
          </a:stretch>
        </p:blipFill>
        <p:spPr>
          <a:xfrm>
            <a:off x="5789656" y="1399285"/>
            <a:ext cx="2880320" cy="10081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07504" y="6487650"/>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15</a:t>
            </a:r>
          </a:p>
        </p:txBody>
      </p:sp>
      <p:sp>
        <p:nvSpPr>
          <p:cNvPr id="34" name="TextBox 33"/>
          <p:cNvSpPr txBox="1"/>
          <p:nvPr/>
        </p:nvSpPr>
        <p:spPr>
          <a:xfrm>
            <a:off x="107504" y="0"/>
            <a:ext cx="3960000" cy="6494085"/>
          </a:xfrm>
          <a:prstGeom prst="rect">
            <a:avLst/>
          </a:prstGeom>
          <a:noFill/>
        </p:spPr>
        <p:txBody>
          <a:bodyPr wrap="square" rtlCol="0">
            <a:spAutoFit/>
          </a:bodyPr>
          <a:lstStyle/>
          <a:p>
            <a:pPr algn="just"/>
            <a:r>
              <a:rPr lang="el-GR" sz="800" dirty="0" smtClean="0"/>
              <a:t>υπερφορτώνετε το καλάθι αποσκευής και μην το χρησιμοποιήστε για να οδηγούν τα</a:t>
            </a:r>
            <a:endParaRPr lang="bg-BG" sz="800" dirty="0" smtClean="0"/>
          </a:p>
          <a:p>
            <a:pPr algn="just"/>
            <a:r>
              <a:rPr lang="el-GR" sz="800" dirty="0" smtClean="0"/>
              <a:t>παιδιά σε αυτό</a:t>
            </a:r>
            <a:r>
              <a:rPr lang="bg-BG" sz="800" dirty="0" smtClean="0"/>
              <a:t>. </a:t>
            </a:r>
            <a:r>
              <a:rPr lang="el-GR" sz="800" dirty="0" smtClean="0"/>
              <a:t>Εάν δεν ακολουθείτε αυτές τις οδηγίες</a:t>
            </a:r>
            <a:r>
              <a:rPr lang="bg-BG" sz="800" dirty="0" smtClean="0"/>
              <a:t>, </a:t>
            </a:r>
            <a:r>
              <a:rPr lang="el-GR" sz="800" dirty="0" smtClean="0"/>
              <a:t>η εγγύηση του καροτσιού ακυρώνεται</a:t>
            </a:r>
            <a:r>
              <a:rPr lang="bg-BG" sz="800" dirty="0" smtClean="0"/>
              <a:t>.</a:t>
            </a:r>
            <a:endParaRPr lang="en-US" sz="800" dirty="0" smtClean="0"/>
          </a:p>
          <a:p>
            <a:pPr algn="just"/>
            <a:r>
              <a:rPr lang="bg-BG" sz="800" b="1" dirty="0" smtClean="0"/>
              <a:t>1</a:t>
            </a:r>
            <a:r>
              <a:rPr lang="en-US" sz="800" b="1" dirty="0" smtClean="0"/>
              <a:t>5</a:t>
            </a:r>
            <a:r>
              <a:rPr lang="bg-BG" sz="800" b="1" dirty="0" smtClean="0"/>
              <a:t>. </a:t>
            </a:r>
            <a:r>
              <a:rPr lang="el-GR" sz="800" b="1" dirty="0" smtClean="0"/>
              <a:t>ΠΡΟΕΙΔΟΠΟΙΗΣΗ</a:t>
            </a:r>
            <a:r>
              <a:rPr lang="bg-BG" sz="800" b="1" dirty="0" smtClean="0"/>
              <a:t>: </a:t>
            </a:r>
            <a:r>
              <a:rPr lang="el-GR" sz="800" b="1" dirty="0" smtClean="0"/>
              <a:t>Να χρησιμοποιείτε πάντα το σύστημα συγκράτησης</a:t>
            </a:r>
            <a:r>
              <a:rPr lang="bg-BG" sz="800" b="1" dirty="0" smtClean="0"/>
              <a:t>.</a:t>
            </a:r>
          </a:p>
          <a:p>
            <a:pPr algn="just"/>
            <a:r>
              <a:rPr lang="bg-BG" sz="800" dirty="0" smtClean="0"/>
              <a:t>1</a:t>
            </a:r>
            <a:r>
              <a:rPr lang="en-US" sz="800" dirty="0" smtClean="0"/>
              <a:t>6</a:t>
            </a:r>
            <a:r>
              <a:rPr lang="bg-BG" sz="800" dirty="0" smtClean="0"/>
              <a:t>. </a:t>
            </a:r>
            <a:r>
              <a:rPr lang="el-GR" sz="800" dirty="0" smtClean="0"/>
              <a:t>ΠΡΟΕΙΔΟΠΟΙΗΣΗ</a:t>
            </a:r>
            <a:r>
              <a:rPr lang="bg-BG" sz="800" dirty="0" smtClean="0"/>
              <a:t>: </a:t>
            </a:r>
            <a:r>
              <a:rPr lang="el-GR" sz="800" dirty="0" smtClean="0"/>
              <a:t>Χρησιμοποιήστε τις ζώνες ασφαλείας όταν το παιδί μπορεί να καθίσει χωρίς βοήθεια</a:t>
            </a:r>
            <a:r>
              <a:rPr lang="bg-BG" sz="800" dirty="0" smtClean="0"/>
              <a:t>. </a:t>
            </a:r>
          </a:p>
          <a:p>
            <a:pPr algn="just"/>
            <a:r>
              <a:rPr lang="bg-BG" sz="800" dirty="0" smtClean="0"/>
              <a:t>1</a:t>
            </a:r>
            <a:r>
              <a:rPr lang="en-US" sz="800" dirty="0" smtClean="0"/>
              <a:t>7</a:t>
            </a:r>
            <a:r>
              <a:rPr lang="bg-BG" sz="800" dirty="0" smtClean="0"/>
              <a:t>. </a:t>
            </a:r>
            <a:r>
              <a:rPr lang="el-GR" sz="800" dirty="0" smtClean="0"/>
              <a:t>Πριν από την τοποθέτηση του παιδιού στο καρότσι</a:t>
            </a:r>
            <a:r>
              <a:rPr lang="bg-BG" sz="800" dirty="0" smtClean="0"/>
              <a:t>, </a:t>
            </a:r>
            <a:r>
              <a:rPr lang="el-GR" sz="800" dirty="0" smtClean="0"/>
              <a:t>βεβαιωθείτε ότι είναι πλήρως ξεδιπλωμένο και όλοι οι μηχανισμοί κλειδώματος ενεργοποιούνται</a:t>
            </a:r>
            <a:r>
              <a:rPr lang="bg-BG" sz="800" dirty="0" smtClean="0"/>
              <a:t>, </a:t>
            </a:r>
            <a:r>
              <a:rPr lang="el-GR" sz="800" dirty="0" smtClean="0"/>
              <a:t>για την αποφυγή τραυματισμού στο παιδί από μια ξαφνική αναδίπλωση</a:t>
            </a:r>
            <a:r>
              <a:rPr lang="bg-BG" sz="800" dirty="0" smtClean="0"/>
              <a:t>. </a:t>
            </a:r>
          </a:p>
          <a:p>
            <a:pPr algn="just"/>
            <a:r>
              <a:rPr lang="en-US" sz="800" dirty="0" smtClean="0"/>
              <a:t>18</a:t>
            </a:r>
            <a:r>
              <a:rPr lang="bg-BG" sz="800" dirty="0" smtClean="0"/>
              <a:t>. </a:t>
            </a:r>
            <a:r>
              <a:rPr lang="el-GR" sz="800" dirty="0" smtClean="0"/>
              <a:t>Πριν από τη χρήση</a:t>
            </a:r>
            <a:r>
              <a:rPr lang="bg-BG" sz="800" dirty="0" smtClean="0"/>
              <a:t>, </a:t>
            </a:r>
            <a:r>
              <a:rPr lang="el-GR" sz="800" dirty="0" smtClean="0"/>
              <a:t>ελέγξτε αν το καλάθι είναι σωστά ξεδιπλωμένο</a:t>
            </a:r>
            <a:r>
              <a:rPr lang="bg-BG" sz="800" dirty="0" smtClean="0"/>
              <a:t>, </a:t>
            </a:r>
            <a:r>
              <a:rPr lang="el-GR" sz="800" dirty="0" smtClean="0"/>
              <a:t>αν όλα τα μέρη είναι σε καλή κατάσταση λειτουργίας και είναι ακριβώς στερεωμένα στην επιλεγμένη θέση</a:t>
            </a:r>
            <a:r>
              <a:rPr lang="bg-BG" sz="800" dirty="0" smtClean="0"/>
              <a:t>. </a:t>
            </a:r>
            <a:r>
              <a:rPr lang="el-GR" sz="800" dirty="0" smtClean="0"/>
              <a:t>Διακόψτε τη χρήση εάν υπάρχουν φθαρμένες ή χαλαρές συνδέσεις</a:t>
            </a:r>
            <a:r>
              <a:rPr lang="bg-BG" sz="800" dirty="0" smtClean="0"/>
              <a:t>, </a:t>
            </a:r>
            <a:r>
              <a:rPr lang="el-GR" sz="800" dirty="0" smtClean="0"/>
              <a:t>κατεστραμμένα ή λείπουν εξαρτήματα</a:t>
            </a:r>
            <a:r>
              <a:rPr lang="bg-BG" sz="800" dirty="0" smtClean="0"/>
              <a:t>. </a:t>
            </a:r>
          </a:p>
          <a:p>
            <a:pPr algn="just"/>
            <a:r>
              <a:rPr lang="en-US" sz="800" dirty="0" smtClean="0"/>
              <a:t>19</a:t>
            </a:r>
            <a:r>
              <a:rPr lang="bg-BG" sz="800" dirty="0" smtClean="0"/>
              <a:t>. </a:t>
            </a:r>
            <a:r>
              <a:rPr lang="el-GR" sz="800" dirty="0" smtClean="0"/>
              <a:t>ΠΡΟΕΙΔΟΠΟΙΗΣΗ</a:t>
            </a:r>
            <a:r>
              <a:rPr lang="bg-BG" sz="800" dirty="0" smtClean="0"/>
              <a:t>: </a:t>
            </a:r>
            <a:r>
              <a:rPr lang="el-GR" sz="800" dirty="0" smtClean="0"/>
              <a:t>Αυτό το προϊόν δεν είναι κατάλληλο για τρέξιμο ή πατινάζ</a:t>
            </a:r>
            <a:r>
              <a:rPr lang="bg-BG" sz="800" dirty="0" smtClean="0"/>
              <a:t>.</a:t>
            </a:r>
          </a:p>
          <a:p>
            <a:pPr algn="just"/>
            <a:r>
              <a:rPr lang="bg-BG" sz="800" dirty="0" smtClean="0"/>
              <a:t>2</a:t>
            </a:r>
            <a:r>
              <a:rPr lang="en-US" sz="800" dirty="0" smtClean="0"/>
              <a:t>0</a:t>
            </a:r>
            <a:r>
              <a:rPr lang="bg-BG" sz="800" dirty="0" smtClean="0"/>
              <a:t>. </a:t>
            </a:r>
            <a:r>
              <a:rPr lang="el-GR" sz="800" dirty="0" smtClean="0"/>
              <a:t>Ποτέ μην τοποθετείτε ένα μαξιλάρι ή στρώμα</a:t>
            </a:r>
            <a:r>
              <a:rPr lang="bg-BG" sz="800" dirty="0" smtClean="0"/>
              <a:t>, </a:t>
            </a:r>
            <a:r>
              <a:rPr lang="el-GR" sz="800" dirty="0" smtClean="0"/>
              <a:t>παχύτερο από</a:t>
            </a:r>
            <a:r>
              <a:rPr lang="bg-BG" sz="800" dirty="0" smtClean="0"/>
              <a:t> 25 </a:t>
            </a:r>
            <a:r>
              <a:rPr lang="el-GR" sz="800" dirty="0" smtClean="0"/>
              <a:t>mm</a:t>
            </a:r>
            <a:r>
              <a:rPr lang="bg-BG" sz="800" dirty="0" smtClean="0"/>
              <a:t>, </a:t>
            </a:r>
            <a:r>
              <a:rPr lang="el-GR" sz="800" dirty="0" smtClean="0"/>
              <a:t>στο καρότσι</a:t>
            </a:r>
            <a:r>
              <a:rPr lang="bg-BG" sz="800" dirty="0" smtClean="0"/>
              <a:t>. </a:t>
            </a:r>
          </a:p>
          <a:p>
            <a:pPr algn="just"/>
            <a:r>
              <a:rPr lang="bg-BG" sz="800" dirty="0" smtClean="0"/>
              <a:t>2</a:t>
            </a:r>
            <a:r>
              <a:rPr lang="en-US" sz="800" dirty="0" smtClean="0"/>
              <a:t>1</a:t>
            </a:r>
            <a:r>
              <a:rPr lang="bg-BG" sz="800" dirty="0" smtClean="0"/>
              <a:t>. </a:t>
            </a:r>
            <a:r>
              <a:rPr lang="el-GR" sz="800" dirty="0" smtClean="0"/>
              <a:t>Πάντα στερεώστε τον ιμάντα μεταξύ των ποδιών στη ζώνη δια το σταυρό</a:t>
            </a:r>
            <a:r>
              <a:rPr lang="bg-BG" sz="800" dirty="0" smtClean="0"/>
              <a:t>, </a:t>
            </a:r>
            <a:r>
              <a:rPr lang="el-GR" sz="800" dirty="0" smtClean="0"/>
              <a:t>για μέγιστη προστασία και ασφάλεια όταν το παιδί σας αρχίζει να σταθεί αυτόνομα στα πόδια και τα χέρια</a:t>
            </a:r>
            <a:r>
              <a:rPr lang="bg-BG" sz="800" dirty="0" smtClean="0"/>
              <a:t>! </a:t>
            </a:r>
          </a:p>
          <a:p>
            <a:pPr algn="just"/>
            <a:r>
              <a:rPr lang="bg-BG" sz="800" dirty="0" smtClean="0"/>
              <a:t>2</a:t>
            </a:r>
            <a:r>
              <a:rPr lang="en-US" sz="800" dirty="0" smtClean="0"/>
              <a:t>2</a:t>
            </a:r>
            <a:r>
              <a:rPr lang="bg-BG" sz="800" dirty="0" smtClean="0"/>
              <a:t>. </a:t>
            </a:r>
            <a:r>
              <a:rPr lang="el-GR" sz="800" dirty="0" smtClean="0"/>
              <a:t>Χρησιμοποιήστε τη λειτουργία του ερεισίνωτου για καθισμένη θέση του παιδιού μετά από</a:t>
            </a:r>
            <a:r>
              <a:rPr lang="bg-BG" sz="800" dirty="0" smtClean="0"/>
              <a:t> 6-</a:t>
            </a:r>
            <a:r>
              <a:rPr lang="el-GR" sz="800" dirty="0" smtClean="0"/>
              <a:t>μηνη ηλικία του</a:t>
            </a:r>
            <a:r>
              <a:rPr lang="bg-BG" sz="800" dirty="0" smtClean="0"/>
              <a:t>.</a:t>
            </a:r>
          </a:p>
          <a:p>
            <a:pPr algn="just"/>
            <a:r>
              <a:rPr lang="bg-BG" sz="800" dirty="0" smtClean="0"/>
              <a:t>2</a:t>
            </a:r>
            <a:r>
              <a:rPr lang="en-US" sz="800" dirty="0" smtClean="0"/>
              <a:t>3</a:t>
            </a:r>
            <a:r>
              <a:rPr lang="bg-BG" sz="800" dirty="0" smtClean="0"/>
              <a:t>. </a:t>
            </a:r>
            <a:r>
              <a:rPr lang="el-GR" sz="800" dirty="0" smtClean="0"/>
              <a:t>Μην διπλώνετε το καρότσι και μην προσαρμόστε τις θέσεις της πλάτης ενώ το παιδί είναι σε αυτό</a:t>
            </a:r>
            <a:r>
              <a:rPr lang="bg-BG" sz="800" dirty="0" smtClean="0"/>
              <a:t>! </a:t>
            </a:r>
          </a:p>
          <a:p>
            <a:pPr algn="just"/>
            <a:r>
              <a:rPr lang="bg-BG" sz="800" dirty="0" smtClean="0"/>
              <a:t>2</a:t>
            </a:r>
            <a:r>
              <a:rPr lang="en-US" sz="800" dirty="0" smtClean="0"/>
              <a:t>4</a:t>
            </a:r>
            <a:r>
              <a:rPr lang="bg-BG" sz="800" dirty="0" smtClean="0"/>
              <a:t>. </a:t>
            </a:r>
            <a:r>
              <a:rPr lang="el-GR" sz="800" b="1" dirty="0" smtClean="0"/>
              <a:t>ΠΑΝΤΑ</a:t>
            </a:r>
            <a:r>
              <a:rPr lang="el-GR" sz="800" dirty="0" smtClean="0"/>
              <a:t> τοποθετήστε το φρένο</a:t>
            </a:r>
            <a:r>
              <a:rPr lang="bg-BG" sz="800" dirty="0" smtClean="0"/>
              <a:t> / </a:t>
            </a:r>
            <a:r>
              <a:rPr lang="el-GR" sz="800" dirty="0" smtClean="0"/>
              <a:t>το εξάρτημα παρκαρίσματος</a:t>
            </a:r>
            <a:r>
              <a:rPr lang="bg-BG" sz="800" dirty="0" smtClean="0"/>
              <a:t>, </a:t>
            </a:r>
            <a:r>
              <a:rPr lang="el-GR" sz="800" dirty="0" smtClean="0"/>
              <a:t>ενώ δεν κρατάτε το καρότσι ή το αφήνεστε έστω και για μια στιγμή</a:t>
            </a:r>
            <a:r>
              <a:rPr lang="bg-BG" sz="800" dirty="0" smtClean="0"/>
              <a:t>. </a:t>
            </a:r>
          </a:p>
          <a:p>
            <a:pPr algn="just"/>
            <a:r>
              <a:rPr lang="bg-BG" sz="800" dirty="0" smtClean="0"/>
              <a:t>2</a:t>
            </a:r>
            <a:r>
              <a:rPr lang="en-US" sz="800" dirty="0" smtClean="0"/>
              <a:t>5</a:t>
            </a:r>
            <a:r>
              <a:rPr lang="bg-BG" sz="800" dirty="0" smtClean="0"/>
              <a:t>. </a:t>
            </a:r>
            <a:r>
              <a:rPr lang="el-GR" sz="800" dirty="0" smtClean="0"/>
              <a:t>Όταν το καλάθι είναι εγκατεστημένο στο καρότσι</a:t>
            </a:r>
            <a:r>
              <a:rPr lang="bg-BG" sz="800" dirty="0" smtClean="0"/>
              <a:t>, </a:t>
            </a:r>
            <a:r>
              <a:rPr lang="el-GR" sz="800" dirty="0" smtClean="0"/>
              <a:t>παρακαλώ μην ανοίξτε το μηχανισμό αναδίπλωσης</a:t>
            </a:r>
            <a:r>
              <a:rPr lang="bg-BG" sz="800" dirty="0" smtClean="0"/>
              <a:t>. </a:t>
            </a:r>
          </a:p>
          <a:p>
            <a:pPr algn="just"/>
            <a:r>
              <a:rPr lang="bg-BG" sz="800" dirty="0" smtClean="0"/>
              <a:t>2</a:t>
            </a:r>
            <a:r>
              <a:rPr lang="en-US" sz="800" dirty="0" smtClean="0"/>
              <a:t>6</a:t>
            </a:r>
            <a:r>
              <a:rPr lang="bg-BG" sz="800" dirty="0" smtClean="0"/>
              <a:t>. </a:t>
            </a:r>
            <a:r>
              <a:rPr lang="el-GR" sz="800" dirty="0" smtClean="0"/>
              <a:t>Μη χρησιμοποιείστε το καρότσι σε σκάλες ή κράσπεδα</a:t>
            </a:r>
            <a:r>
              <a:rPr lang="bg-BG" sz="800" dirty="0" smtClean="0"/>
              <a:t>. </a:t>
            </a:r>
            <a:r>
              <a:rPr lang="el-GR" sz="800" dirty="0" smtClean="0"/>
              <a:t>Αυτό μπορεί να επηρεάσει τη σταθερότητα της κατασκευής και συναρμολόγησης</a:t>
            </a:r>
            <a:r>
              <a:rPr lang="bg-BG" sz="800" dirty="0" smtClean="0"/>
              <a:t>.</a:t>
            </a:r>
          </a:p>
          <a:p>
            <a:pPr algn="just"/>
            <a:r>
              <a:rPr lang="bg-BG" sz="800" dirty="0" smtClean="0"/>
              <a:t>2</a:t>
            </a:r>
            <a:r>
              <a:rPr lang="en-US" sz="800" dirty="0" smtClean="0"/>
              <a:t>7</a:t>
            </a:r>
            <a:r>
              <a:rPr lang="bg-BG" sz="800" dirty="0" smtClean="0"/>
              <a:t>. </a:t>
            </a:r>
            <a:r>
              <a:rPr lang="el-GR" sz="800" dirty="0" smtClean="0"/>
              <a:t>Το παιδικό κάθισμα για αυτοκίνητα δεν αντικαθιστά την κούνια του μωρού ή το κρεβάτι</a:t>
            </a:r>
            <a:r>
              <a:rPr lang="bg-BG" sz="800" dirty="0" smtClean="0"/>
              <a:t>. </a:t>
            </a:r>
            <a:r>
              <a:rPr lang="el-GR" sz="800" dirty="0" smtClean="0"/>
              <a:t>Εάν το παιδί σας χρειάζεται ύπνο</a:t>
            </a:r>
            <a:r>
              <a:rPr lang="bg-BG" sz="800" dirty="0" smtClean="0"/>
              <a:t>, </a:t>
            </a:r>
            <a:r>
              <a:rPr lang="el-GR" sz="800" dirty="0" smtClean="0"/>
              <a:t>θα πρέπει να τεθεί σε κατάλληλο καρότσι</a:t>
            </a:r>
            <a:r>
              <a:rPr lang="bg-BG" sz="800" dirty="0" smtClean="0"/>
              <a:t>, </a:t>
            </a:r>
            <a:r>
              <a:rPr lang="el-GR" sz="800" dirty="0" smtClean="0"/>
              <a:t>κούνια μωρού ή κρεβάτι</a:t>
            </a:r>
            <a:r>
              <a:rPr lang="bg-BG" sz="800" dirty="0" smtClean="0"/>
              <a:t>. </a:t>
            </a:r>
          </a:p>
          <a:p>
            <a:pPr algn="just"/>
            <a:r>
              <a:rPr lang="en-US" sz="800" dirty="0" smtClean="0"/>
              <a:t>28</a:t>
            </a:r>
            <a:r>
              <a:rPr lang="bg-BG" sz="800" dirty="0" smtClean="0"/>
              <a:t>. </a:t>
            </a:r>
            <a:r>
              <a:rPr lang="el-GR" sz="800" dirty="0" smtClean="0"/>
              <a:t>Θα πρέπει να χρησιμοποιείτε μόνο ανταλλακτικά που παρέχονται ή</a:t>
            </a:r>
            <a:r>
              <a:rPr lang="bg-BG" sz="800" dirty="0" smtClean="0"/>
              <a:t> / </a:t>
            </a:r>
            <a:r>
              <a:rPr lang="el-GR" sz="800" dirty="0" smtClean="0"/>
              <a:t>και συνιστώνται από τον κατασκευαστή</a:t>
            </a:r>
            <a:r>
              <a:rPr lang="bg-BG" sz="800" dirty="0" smtClean="0"/>
              <a:t> / </a:t>
            </a:r>
            <a:r>
              <a:rPr lang="el-GR" sz="800" dirty="0" smtClean="0"/>
              <a:t>διανομέα</a:t>
            </a:r>
            <a:r>
              <a:rPr lang="bg-BG" sz="800" dirty="0" smtClean="0"/>
              <a:t>.</a:t>
            </a:r>
          </a:p>
          <a:p>
            <a:pPr algn="just"/>
            <a:r>
              <a:rPr lang="en-US" sz="800" dirty="0" smtClean="0"/>
              <a:t>29</a:t>
            </a:r>
            <a:r>
              <a:rPr lang="bg-BG" sz="800" dirty="0" smtClean="0"/>
              <a:t>. </a:t>
            </a:r>
            <a:r>
              <a:rPr lang="el-GR" sz="800" dirty="0" smtClean="0"/>
              <a:t>Η συναρμολόγηση</a:t>
            </a:r>
            <a:r>
              <a:rPr lang="bg-BG" sz="800" dirty="0" smtClean="0"/>
              <a:t>, </a:t>
            </a:r>
            <a:r>
              <a:rPr lang="el-GR" sz="800" dirty="0" smtClean="0"/>
              <a:t>η αναδίπλωση και η ξεδίπλωση του καροτσάκιου πρέπει να εκτελείται μόνο από έναν ενήλικο</a:t>
            </a:r>
            <a:r>
              <a:rPr lang="bg-BG" sz="800" dirty="0" smtClean="0"/>
              <a:t>.</a:t>
            </a:r>
          </a:p>
          <a:p>
            <a:pPr algn="just"/>
            <a:r>
              <a:rPr lang="en-US" sz="800" dirty="0" smtClean="0"/>
              <a:t>30</a:t>
            </a:r>
            <a:r>
              <a:rPr lang="bg-BG" sz="800" dirty="0" smtClean="0"/>
              <a:t>. </a:t>
            </a:r>
            <a:r>
              <a:rPr lang="el-GR" sz="800" dirty="0" smtClean="0"/>
              <a:t>Διατηρείτε πάντα το παραπέτο ασφαλείας συνδεδεμένο με το πλαίσιο του καροτσιού</a:t>
            </a:r>
            <a:r>
              <a:rPr lang="bg-BG" sz="800" dirty="0" smtClean="0"/>
              <a:t>, </a:t>
            </a:r>
            <a:r>
              <a:rPr lang="el-GR" sz="800" dirty="0" smtClean="0"/>
              <a:t>ενώ το παιδί είναι στο καρότσι</a:t>
            </a:r>
            <a:r>
              <a:rPr lang="bg-BG" sz="800" dirty="0" smtClean="0"/>
              <a:t>! </a:t>
            </a:r>
            <a:r>
              <a:rPr lang="el-GR" sz="800" dirty="0" smtClean="0"/>
              <a:t>Είναι επικίνδυνο για το παιδί να σηκώνετε το καρότσι δια το παραπέτο ασφάλειας</a:t>
            </a:r>
            <a:r>
              <a:rPr lang="bg-BG" sz="800" dirty="0" smtClean="0"/>
              <a:t>!</a:t>
            </a:r>
          </a:p>
          <a:p>
            <a:pPr algn="just"/>
            <a:r>
              <a:rPr lang="en-US" sz="800" dirty="0" smtClean="0"/>
              <a:t>31</a:t>
            </a:r>
            <a:r>
              <a:rPr lang="bg-BG" sz="800" dirty="0" smtClean="0"/>
              <a:t>. </a:t>
            </a:r>
            <a:r>
              <a:rPr lang="el-GR" sz="800" dirty="0" smtClean="0"/>
              <a:t>Μην αφήνετε το παιδί σας να σταθεί στο καρότσι</a:t>
            </a:r>
            <a:r>
              <a:rPr lang="bg-BG" sz="800" dirty="0" smtClean="0"/>
              <a:t>, </a:t>
            </a:r>
            <a:r>
              <a:rPr lang="el-GR" sz="800" dirty="0" smtClean="0"/>
              <a:t>να ανεβαίνει ή να κρεμάσει πάνω του</a:t>
            </a:r>
            <a:r>
              <a:rPr lang="bg-BG" sz="800" dirty="0" smtClean="0"/>
              <a:t>!</a:t>
            </a:r>
          </a:p>
          <a:p>
            <a:pPr algn="just"/>
            <a:r>
              <a:rPr lang="bg-BG" sz="800" dirty="0" smtClean="0"/>
              <a:t>3</a:t>
            </a:r>
            <a:r>
              <a:rPr lang="en-US" sz="800" dirty="0" smtClean="0"/>
              <a:t>2</a:t>
            </a:r>
            <a:r>
              <a:rPr lang="bg-BG" sz="800" dirty="0" smtClean="0"/>
              <a:t>. </a:t>
            </a:r>
            <a:r>
              <a:rPr lang="el-GR" sz="800" dirty="0" smtClean="0"/>
              <a:t>Μην επιτρέπετε στα παιδιά να παίζουν με το καρότσι</a:t>
            </a:r>
            <a:r>
              <a:rPr lang="bg-BG" sz="800" dirty="0" smtClean="0"/>
              <a:t>! </a:t>
            </a:r>
            <a:r>
              <a:rPr lang="el-GR" sz="800" dirty="0" smtClean="0"/>
              <a:t>Είναι επικίνδυνο παιδιά ή κατοικίδια ζώα να παίξουν και να τρέξουν κοντά στο καρότσι ή κάτω του</a:t>
            </a:r>
            <a:r>
              <a:rPr lang="bg-BG" sz="800" dirty="0" smtClean="0"/>
              <a:t>!</a:t>
            </a:r>
          </a:p>
          <a:p>
            <a:pPr algn="just"/>
            <a:r>
              <a:rPr lang="bg-BG" sz="800" dirty="0" smtClean="0"/>
              <a:t>3</a:t>
            </a:r>
            <a:r>
              <a:rPr lang="en-US" sz="800" dirty="0" smtClean="0"/>
              <a:t>3</a:t>
            </a:r>
            <a:r>
              <a:rPr lang="bg-BG" sz="800" dirty="0" smtClean="0"/>
              <a:t>. </a:t>
            </a:r>
            <a:r>
              <a:rPr lang="el-GR" sz="800" dirty="0" smtClean="0"/>
              <a:t>Μη χρησιμοποιείτε το καρότσι σε σκάλες ή κυλιόμενες σκάλες</a:t>
            </a:r>
            <a:r>
              <a:rPr lang="bg-BG" sz="800" dirty="0" smtClean="0"/>
              <a:t>, </a:t>
            </a:r>
            <a:r>
              <a:rPr lang="el-GR" sz="800" dirty="0" smtClean="0"/>
              <a:t>γιατί μπορεί να χάσετε τον έλεγχο του προϊόντος</a:t>
            </a:r>
            <a:r>
              <a:rPr lang="bg-BG" sz="800" dirty="0" smtClean="0"/>
              <a:t>, </a:t>
            </a:r>
            <a:r>
              <a:rPr lang="el-GR" sz="800" dirty="0" smtClean="0"/>
              <a:t>το παιδί μπορεί να πέσει και να πληγωθεί</a:t>
            </a:r>
            <a:r>
              <a:rPr lang="bg-BG" sz="800" dirty="0" smtClean="0"/>
              <a:t>!  </a:t>
            </a:r>
            <a:r>
              <a:rPr lang="el-GR" sz="800" dirty="0" smtClean="0"/>
              <a:t>Θα πρέπει να είστε προσεκτικοί όταν κατεβαίνετε ή ανεβαίνετε σε πεζοδρόμιο ή σκαλοπάτι</a:t>
            </a:r>
            <a:r>
              <a:rPr lang="bg-BG" sz="800" dirty="0" smtClean="0"/>
              <a:t>. </a:t>
            </a:r>
          </a:p>
          <a:p>
            <a:pPr algn="just"/>
            <a:r>
              <a:rPr lang="bg-BG" sz="800" b="1" dirty="0" smtClean="0"/>
              <a:t>3</a:t>
            </a:r>
            <a:r>
              <a:rPr lang="en-US" sz="800" b="1" dirty="0" smtClean="0"/>
              <a:t>4</a:t>
            </a:r>
            <a:r>
              <a:rPr lang="bg-BG" sz="800" b="1" dirty="0" smtClean="0"/>
              <a:t>. </a:t>
            </a:r>
            <a:r>
              <a:rPr lang="el-GR" sz="800" b="1" dirty="0" smtClean="0"/>
              <a:t>ΠΡΟΣΟΧΗ</a:t>
            </a:r>
            <a:r>
              <a:rPr lang="bg-BG" sz="800" b="1" dirty="0" smtClean="0"/>
              <a:t>! </a:t>
            </a:r>
            <a:r>
              <a:rPr lang="el-GR" sz="800" b="1" dirty="0" smtClean="0"/>
              <a:t>ΠΡΟΣΕΞΤΕ ΑΠΟ ΦΩΤΙΑ</a:t>
            </a:r>
            <a:r>
              <a:rPr lang="bg-BG" sz="800" b="1" dirty="0" smtClean="0"/>
              <a:t>. </a:t>
            </a:r>
            <a:r>
              <a:rPr lang="el-GR" sz="800" b="1" dirty="0" smtClean="0"/>
              <a:t>Μην χρησιμοποιείτε αυτό το προϊόν κοντά σε άμεσες πηγές θερμότητας</a:t>
            </a:r>
            <a:r>
              <a:rPr lang="bg-BG" sz="800" b="1" dirty="0" smtClean="0"/>
              <a:t> - </a:t>
            </a:r>
            <a:r>
              <a:rPr lang="el-GR" sz="800" b="1" dirty="0" smtClean="0"/>
              <a:t>θερμαντικά σώματα</a:t>
            </a:r>
            <a:r>
              <a:rPr lang="bg-BG" sz="800" b="1" dirty="0" smtClean="0"/>
              <a:t>, </a:t>
            </a:r>
            <a:r>
              <a:rPr lang="el-GR" sz="800" b="1" dirty="0" smtClean="0"/>
              <a:t>σόμπες ή ανοιχτές φωτιές</a:t>
            </a:r>
            <a:r>
              <a:rPr lang="bg-BG" sz="800" b="1" dirty="0" smtClean="0"/>
              <a:t>. </a:t>
            </a:r>
          </a:p>
          <a:p>
            <a:pPr algn="just"/>
            <a:r>
              <a:rPr lang="bg-BG" sz="800" b="1" dirty="0" smtClean="0"/>
              <a:t>3</a:t>
            </a:r>
            <a:r>
              <a:rPr lang="en-US" sz="800" b="1" dirty="0" smtClean="0"/>
              <a:t>5</a:t>
            </a:r>
            <a:r>
              <a:rPr lang="bg-BG" sz="800" b="1" dirty="0" smtClean="0"/>
              <a:t>. </a:t>
            </a:r>
            <a:r>
              <a:rPr lang="el-GR" sz="800" b="1" dirty="0" smtClean="0"/>
              <a:t>Να αποφεύγεται η χρήση κοντά σε υδατικά συστήματα</a:t>
            </a:r>
            <a:r>
              <a:rPr lang="bg-BG" sz="800" b="1" dirty="0" smtClean="0"/>
              <a:t> (</a:t>
            </a:r>
            <a:r>
              <a:rPr lang="el-GR" sz="800" b="1" dirty="0" smtClean="0"/>
              <a:t>πισίνες κλπ</a:t>
            </a:r>
            <a:r>
              <a:rPr lang="bg-BG" sz="800" b="1" dirty="0" smtClean="0"/>
              <a:t>)! </a:t>
            </a:r>
          </a:p>
          <a:p>
            <a:pPr algn="just"/>
            <a:r>
              <a:rPr lang="bg-BG" sz="800" b="1" dirty="0" smtClean="0"/>
              <a:t>3</a:t>
            </a:r>
            <a:r>
              <a:rPr lang="en-US" sz="800" b="1" dirty="0" smtClean="0"/>
              <a:t>6</a:t>
            </a:r>
            <a:r>
              <a:rPr lang="bg-BG" sz="800" b="1" dirty="0" smtClean="0"/>
              <a:t>. </a:t>
            </a:r>
            <a:r>
              <a:rPr lang="el-GR" sz="800" b="1" dirty="0" smtClean="0"/>
              <a:t>Μην χρησιμοποιείτε σε ανώμαλο έδαφος</a:t>
            </a:r>
            <a:r>
              <a:rPr lang="bg-BG" sz="800" b="1" dirty="0" smtClean="0"/>
              <a:t>, </a:t>
            </a:r>
            <a:r>
              <a:rPr lang="el-GR" sz="800" b="1" dirty="0" smtClean="0"/>
              <a:t>επιφάνειες με χαλίκι</a:t>
            </a:r>
            <a:r>
              <a:rPr lang="bg-BG" sz="800" b="1" dirty="0" smtClean="0"/>
              <a:t>, </a:t>
            </a:r>
            <a:r>
              <a:rPr lang="el-GR" sz="800" b="1" dirty="0" smtClean="0"/>
              <a:t>χορτώδεις περιοχές</a:t>
            </a:r>
            <a:r>
              <a:rPr lang="bg-BG" sz="800" b="1" dirty="0" smtClean="0"/>
              <a:t> (</a:t>
            </a:r>
            <a:r>
              <a:rPr lang="el-GR" sz="800" b="1" dirty="0" smtClean="0"/>
              <a:t>λιβάδια ή γκαζόν</a:t>
            </a:r>
            <a:r>
              <a:rPr lang="bg-BG" sz="800" b="1" dirty="0" smtClean="0"/>
              <a:t>), </a:t>
            </a:r>
            <a:r>
              <a:rPr lang="el-GR" sz="800" b="1" dirty="0" smtClean="0"/>
              <a:t>λασπώδεις περιοχές</a:t>
            </a:r>
            <a:r>
              <a:rPr lang="bg-BG" sz="800" b="1" dirty="0" smtClean="0"/>
              <a:t>. </a:t>
            </a:r>
          </a:p>
          <a:p>
            <a:pPr algn="just"/>
            <a:r>
              <a:rPr lang="bg-BG" sz="800" b="1" dirty="0" smtClean="0"/>
              <a:t>3</a:t>
            </a:r>
            <a:r>
              <a:rPr lang="en-US" sz="800" b="1" dirty="0" smtClean="0"/>
              <a:t>7</a:t>
            </a:r>
            <a:r>
              <a:rPr lang="bg-BG" sz="800" b="1" dirty="0" smtClean="0"/>
              <a:t>. </a:t>
            </a:r>
            <a:r>
              <a:rPr lang="el-GR" sz="800" b="1" dirty="0" smtClean="0"/>
              <a:t>Μετά την αποσυσκευασία του προϊόντος</a:t>
            </a:r>
            <a:r>
              <a:rPr lang="bg-BG" sz="800" b="1" dirty="0" smtClean="0"/>
              <a:t>, </a:t>
            </a:r>
            <a:r>
              <a:rPr lang="el-GR" sz="800" b="1" dirty="0" smtClean="0"/>
              <a:t>αφαιρέστε όλα τα υλικά συσκευασίας</a:t>
            </a:r>
            <a:r>
              <a:rPr lang="bg-BG" sz="800" b="1" dirty="0" smtClean="0"/>
              <a:t>. </a:t>
            </a:r>
            <a:r>
              <a:rPr lang="el-GR" sz="800" b="1" dirty="0" smtClean="0"/>
              <a:t>Δεν είναι παιχνίδι και μην επιτρέψτε στα παιδιά να παίζουν μαζί τους</a:t>
            </a:r>
            <a:r>
              <a:rPr lang="bg-BG" sz="800" b="1" dirty="0" smtClean="0"/>
              <a:t>. </a:t>
            </a:r>
            <a:endParaRPr lang="bg-BG" sz="800" b="1" dirty="0"/>
          </a:p>
        </p:txBody>
      </p:sp>
      <p:sp>
        <p:nvSpPr>
          <p:cNvPr id="39" name="TextBox 38"/>
          <p:cNvSpPr txBox="1"/>
          <p:nvPr/>
        </p:nvSpPr>
        <p:spPr>
          <a:xfrm>
            <a:off x="8472558" y="6375183"/>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30</a:t>
            </a:r>
            <a:endParaRPr lang="bg-BG" sz="900" b="1" dirty="0">
              <a:latin typeface="Arial" pitchFamily="34" charset="0"/>
              <a:cs typeface="Arial" pitchFamily="34" charset="0"/>
            </a:endParaRPr>
          </a:p>
        </p:txBody>
      </p:sp>
      <p:sp>
        <p:nvSpPr>
          <p:cNvPr id="40" name="TextBox 39"/>
          <p:cNvSpPr txBox="1"/>
          <p:nvPr/>
        </p:nvSpPr>
        <p:spPr>
          <a:xfrm>
            <a:off x="5039984" y="1118599"/>
            <a:ext cx="3960000" cy="707886"/>
          </a:xfrm>
          <a:prstGeom prst="rect">
            <a:avLst/>
          </a:prstGeom>
          <a:noFill/>
        </p:spPr>
        <p:txBody>
          <a:bodyPr wrap="square" rtlCol="0">
            <a:spAutoFit/>
          </a:bodyPr>
          <a:lstStyle/>
          <a:p>
            <a:pPr algn="just"/>
            <a:r>
              <a:rPr lang="de-DE" sz="800" dirty="0" smtClean="0"/>
              <a:t>10. Einbau und Verwendung des Sonnenverdecks</a:t>
            </a:r>
            <a:endParaRPr lang="bg-BG" sz="800" dirty="0" smtClean="0"/>
          </a:p>
          <a:p>
            <a:pPr algn="just"/>
            <a:r>
              <a:rPr lang="de-DE" sz="800" dirty="0" smtClean="0"/>
              <a:t>Einbau des Sonnenverdecks: Befestigen Sie der Sonnenverdeck an der Oberseite des Rahmens. Ziehen Sie den Reißverschluss.</a:t>
            </a:r>
            <a:endParaRPr lang="bg-BG" sz="800" dirty="0" smtClean="0"/>
          </a:p>
          <a:p>
            <a:pPr algn="just"/>
            <a:r>
              <a:rPr lang="de-DE" sz="800" dirty="0" smtClean="0"/>
              <a:t>Verwendung des Sonnenverdecks: Ziehen Sie den Sonnenverdeck nach vorne, um den zu entfalten und nach hinten, um zu falten.</a:t>
            </a:r>
            <a:endParaRPr lang="bg-BG" sz="800" dirty="0"/>
          </a:p>
        </p:txBody>
      </p:sp>
      <p:sp>
        <p:nvSpPr>
          <p:cNvPr id="41" name="TextBox 40"/>
          <p:cNvSpPr txBox="1"/>
          <p:nvPr/>
        </p:nvSpPr>
        <p:spPr>
          <a:xfrm>
            <a:off x="5039984" y="2702775"/>
            <a:ext cx="3960000" cy="584775"/>
          </a:xfrm>
          <a:prstGeom prst="rect">
            <a:avLst/>
          </a:prstGeom>
          <a:noFill/>
        </p:spPr>
        <p:txBody>
          <a:bodyPr wrap="square" rtlCol="0">
            <a:spAutoFit/>
          </a:bodyPr>
          <a:lstStyle/>
          <a:p>
            <a:r>
              <a:rPr lang="de-DE" sz="800" dirty="0" smtClean="0"/>
              <a:t>11. Rückenlehne einstellen</a:t>
            </a:r>
            <a:endParaRPr lang="bg-BG" sz="800" dirty="0" smtClean="0"/>
          </a:p>
          <a:p>
            <a:r>
              <a:rPr lang="de-DE" sz="800" dirty="0" smtClean="0"/>
              <a:t>Auf der Rückseite des Kinderwagens befinden sich 3 Sicherheitsschnallen.Für Sitzposition machen Sie alle 3 Sicherheitsschnallen zu. Für Liegeposition alle 3 Sicherheitsschnallen ausmachen.</a:t>
            </a:r>
            <a:endParaRPr lang="bg-BG" sz="800" dirty="0"/>
          </a:p>
        </p:txBody>
      </p:sp>
      <p:sp>
        <p:nvSpPr>
          <p:cNvPr id="42" name="TextBox 41"/>
          <p:cNvSpPr txBox="1"/>
          <p:nvPr/>
        </p:nvSpPr>
        <p:spPr>
          <a:xfrm>
            <a:off x="5111552" y="4430967"/>
            <a:ext cx="3888432" cy="584775"/>
          </a:xfrm>
          <a:prstGeom prst="rect">
            <a:avLst/>
          </a:prstGeom>
          <a:noFill/>
        </p:spPr>
        <p:txBody>
          <a:bodyPr wrap="square" rtlCol="0">
            <a:spAutoFit/>
          </a:bodyPr>
          <a:lstStyle/>
          <a:p>
            <a:pPr algn="just"/>
            <a:r>
              <a:rPr lang="de-DE" sz="800" dirty="0" smtClean="0"/>
              <a:t>12.  Falten</a:t>
            </a:r>
            <a:endParaRPr lang="bg-BG" sz="800" dirty="0" smtClean="0"/>
          </a:p>
          <a:p>
            <a:pPr algn="just"/>
            <a:r>
              <a:rPr lang="de-DE" sz="800" dirty="0" smtClean="0"/>
              <a:t>Drücken Sie die Verriegelungsmechanismen gleichzeitig auf beiden Seiten. Drücken Sie nach hinten mit den beiden Händen gleichzeitig.</a:t>
            </a:r>
            <a:endParaRPr lang="bg-BG" sz="800" dirty="0" smtClean="0"/>
          </a:p>
          <a:p>
            <a:pPr algn="just"/>
            <a:r>
              <a:rPr lang="de-DE" sz="800" dirty="0" smtClean="0"/>
              <a:t>Nach dem Falten ist der Kinderwagen kompakt und bequem zu tragen.</a:t>
            </a:r>
            <a:endParaRPr lang="bg-BG" sz="800" dirty="0"/>
          </a:p>
        </p:txBody>
      </p:sp>
      <p:pic>
        <p:nvPicPr>
          <p:cNvPr id="43" name="Picture 42"/>
          <p:cNvPicPr>
            <a:picLocks noChangeAspect="1"/>
          </p:cNvPicPr>
          <p:nvPr/>
        </p:nvPicPr>
        <p:blipFill rotWithShape="1">
          <a:blip r:embed="rId2"/>
          <a:srcRect t="10395" b="9312"/>
          <a:stretch/>
        </p:blipFill>
        <p:spPr>
          <a:xfrm>
            <a:off x="4938618" y="182495"/>
            <a:ext cx="864096" cy="852392"/>
          </a:xfrm>
          <a:prstGeom prst="rect">
            <a:avLst/>
          </a:prstGeom>
        </p:spPr>
      </p:pic>
      <p:pic>
        <p:nvPicPr>
          <p:cNvPr id="44" name="Picture 43"/>
          <p:cNvPicPr>
            <a:picLocks noChangeAspect="1"/>
          </p:cNvPicPr>
          <p:nvPr/>
        </p:nvPicPr>
        <p:blipFill>
          <a:blip r:embed="rId3"/>
          <a:stretch>
            <a:fillRect/>
          </a:stretch>
        </p:blipFill>
        <p:spPr>
          <a:xfrm>
            <a:off x="5910218" y="182495"/>
            <a:ext cx="1008113" cy="864096"/>
          </a:xfrm>
          <a:prstGeom prst="rect">
            <a:avLst/>
          </a:prstGeom>
        </p:spPr>
      </p:pic>
      <p:pic>
        <p:nvPicPr>
          <p:cNvPr id="45" name="Picture 44"/>
          <p:cNvPicPr>
            <a:picLocks noChangeAspect="1"/>
          </p:cNvPicPr>
          <p:nvPr/>
        </p:nvPicPr>
        <p:blipFill rotWithShape="1">
          <a:blip r:embed="rId4"/>
          <a:srcRect l="10247" r="5461"/>
          <a:stretch/>
        </p:blipFill>
        <p:spPr>
          <a:xfrm>
            <a:off x="6990338" y="182495"/>
            <a:ext cx="952500" cy="865982"/>
          </a:xfrm>
          <a:prstGeom prst="rect">
            <a:avLst/>
          </a:prstGeom>
        </p:spPr>
      </p:pic>
      <p:pic>
        <p:nvPicPr>
          <p:cNvPr id="46" name="Picture 45"/>
          <p:cNvPicPr>
            <a:picLocks noChangeAspect="1"/>
          </p:cNvPicPr>
          <p:nvPr/>
        </p:nvPicPr>
        <p:blipFill rotWithShape="1">
          <a:blip r:embed="rId5"/>
          <a:srcRect l="11292" b="12077"/>
          <a:stretch/>
        </p:blipFill>
        <p:spPr>
          <a:xfrm>
            <a:off x="7998450" y="182495"/>
            <a:ext cx="1004425" cy="864096"/>
          </a:xfrm>
          <a:prstGeom prst="rect">
            <a:avLst/>
          </a:prstGeom>
        </p:spPr>
      </p:pic>
      <p:pic>
        <p:nvPicPr>
          <p:cNvPr id="47" name="Picture 46"/>
          <p:cNvPicPr>
            <a:picLocks noChangeAspect="1"/>
          </p:cNvPicPr>
          <p:nvPr/>
        </p:nvPicPr>
        <p:blipFill>
          <a:blip r:embed="rId6"/>
          <a:stretch>
            <a:fillRect/>
          </a:stretch>
        </p:blipFill>
        <p:spPr>
          <a:xfrm>
            <a:off x="5148064" y="1838679"/>
            <a:ext cx="3600400" cy="809960"/>
          </a:xfrm>
          <a:prstGeom prst="rect">
            <a:avLst/>
          </a:prstGeom>
        </p:spPr>
      </p:pic>
      <p:pic>
        <p:nvPicPr>
          <p:cNvPr id="48" name="Picture 47"/>
          <p:cNvPicPr>
            <a:picLocks noChangeAspect="1"/>
          </p:cNvPicPr>
          <p:nvPr/>
        </p:nvPicPr>
        <p:blipFill>
          <a:blip r:embed="rId7"/>
          <a:stretch>
            <a:fillRect/>
          </a:stretch>
        </p:blipFill>
        <p:spPr>
          <a:xfrm>
            <a:off x="5148064" y="3422855"/>
            <a:ext cx="3630560" cy="864094"/>
          </a:xfrm>
          <a:prstGeom prst="rect">
            <a:avLst/>
          </a:prstGeom>
        </p:spPr>
      </p:pic>
      <p:pic>
        <p:nvPicPr>
          <p:cNvPr id="49" name="Picture 48"/>
          <p:cNvPicPr>
            <a:picLocks noChangeAspect="1"/>
          </p:cNvPicPr>
          <p:nvPr/>
        </p:nvPicPr>
        <p:blipFill>
          <a:blip r:embed="rId8"/>
          <a:stretch>
            <a:fillRect/>
          </a:stretch>
        </p:blipFill>
        <p:spPr>
          <a:xfrm>
            <a:off x="5220072" y="5151047"/>
            <a:ext cx="3600400" cy="8694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107504" y="6525344"/>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1</a:t>
            </a:r>
            <a:r>
              <a:rPr lang="en-US" sz="900" b="1" dirty="0" smtClean="0">
                <a:latin typeface="Arial" pitchFamily="34" charset="0"/>
                <a:cs typeface="Arial" pitchFamily="34" charset="0"/>
              </a:rPr>
              <a:t>6</a:t>
            </a:r>
            <a:endParaRPr lang="bg-BG" sz="900" b="1" dirty="0">
              <a:latin typeface="Arial" pitchFamily="34" charset="0"/>
              <a:cs typeface="Arial" pitchFamily="34" charset="0"/>
            </a:endParaRPr>
          </a:p>
        </p:txBody>
      </p:sp>
      <p:sp>
        <p:nvSpPr>
          <p:cNvPr id="80" name="TextBox 79"/>
          <p:cNvSpPr txBox="1"/>
          <p:nvPr/>
        </p:nvSpPr>
        <p:spPr>
          <a:xfrm>
            <a:off x="551" y="2060848"/>
            <a:ext cx="1674214" cy="1446550"/>
          </a:xfrm>
          <a:prstGeom prst="rect">
            <a:avLst/>
          </a:prstGeom>
          <a:noFill/>
        </p:spPr>
        <p:txBody>
          <a:bodyPr wrap="square" rtlCol="0">
            <a:spAutoFit/>
          </a:bodyPr>
          <a:lstStyle/>
          <a:p>
            <a:pPr algn="just"/>
            <a:r>
              <a:rPr lang="el-GR" sz="800" dirty="0" smtClean="0"/>
              <a:t>Τραβήξτε τη λαβή προς τα πάνω, όταν ο σωλήνας φτάσει στην τελική θέση και θα πρέπει να ακούσετε ένα κλικ, όταν ο σωλήνας κλειδωθεί.</a:t>
            </a:r>
            <a:endParaRPr lang="bg-BG" sz="800" dirty="0" smtClean="0"/>
          </a:p>
          <a:p>
            <a:pPr algn="just"/>
            <a:r>
              <a:rPr lang="bg-BG" sz="800" dirty="0" smtClean="0"/>
              <a:t>3. </a:t>
            </a:r>
            <a:r>
              <a:rPr lang="el-GR" sz="800" dirty="0" smtClean="0"/>
              <a:t>Συναρμολόγηση των εμπρόσθιων τροχών:</a:t>
            </a:r>
            <a:r>
              <a:rPr lang="en-US" sz="800" dirty="0" smtClean="0"/>
              <a:t> </a:t>
            </a:r>
            <a:r>
              <a:rPr lang="el-GR" sz="800" dirty="0" smtClean="0"/>
              <a:t>Τοποθετήστε τον μπροστινό τροχό στην αντίστοιχη υποδοχή στο καρότσι, όταν κλειδωθεί, θα πρέπει να ακούσετε ένα κλικ.</a:t>
            </a:r>
            <a:r>
              <a:rPr lang="bg-BG" sz="800" dirty="0" smtClean="0"/>
              <a:t> </a:t>
            </a:r>
            <a:r>
              <a:rPr lang="el-GR" sz="800" dirty="0" smtClean="0"/>
              <a:t>Βεβαιωθείτε </a:t>
            </a:r>
            <a:endParaRPr lang="bg-BG" sz="800" dirty="0" smtClean="0"/>
          </a:p>
        </p:txBody>
      </p:sp>
      <p:sp>
        <p:nvSpPr>
          <p:cNvPr id="81" name="TextBox 80"/>
          <p:cNvSpPr txBox="1"/>
          <p:nvPr/>
        </p:nvSpPr>
        <p:spPr>
          <a:xfrm>
            <a:off x="3029726" y="1669982"/>
            <a:ext cx="857256" cy="215444"/>
          </a:xfrm>
          <a:prstGeom prst="rect">
            <a:avLst/>
          </a:prstGeom>
          <a:noFill/>
        </p:spPr>
        <p:txBody>
          <a:bodyPr wrap="square" rtlCol="0">
            <a:spAutoFit/>
          </a:bodyPr>
          <a:lstStyle/>
          <a:p>
            <a:r>
              <a:rPr lang="el-GR" sz="800" dirty="0" smtClean="0"/>
              <a:t>πίσω τροχούς</a:t>
            </a:r>
            <a:endParaRPr lang="el-GR" sz="800" dirty="0"/>
          </a:p>
        </p:txBody>
      </p:sp>
      <p:sp>
        <p:nvSpPr>
          <p:cNvPr id="82" name="TextBox 81"/>
          <p:cNvSpPr txBox="1"/>
          <p:nvPr/>
        </p:nvSpPr>
        <p:spPr>
          <a:xfrm>
            <a:off x="172206" y="1785950"/>
            <a:ext cx="3960000" cy="215444"/>
          </a:xfrm>
          <a:prstGeom prst="rect">
            <a:avLst/>
          </a:prstGeom>
          <a:noFill/>
        </p:spPr>
        <p:txBody>
          <a:bodyPr wrap="square" rtlCol="0">
            <a:spAutoFit/>
          </a:bodyPr>
          <a:lstStyle/>
          <a:p>
            <a:pPr algn="ctr"/>
            <a:r>
              <a:rPr lang="el-GR" sz="800" b="1" dirty="0" smtClean="0"/>
              <a:t>III</a:t>
            </a:r>
            <a:r>
              <a:rPr lang="bg-BG" sz="800" b="1" dirty="0" smtClean="0"/>
              <a:t>. </a:t>
            </a:r>
            <a:r>
              <a:rPr lang="el-GR" sz="800" b="1" dirty="0" smtClean="0"/>
              <a:t>Οδηγίες για τη συναρμολόγηση και λειτουργία με το καρότσι</a:t>
            </a:r>
            <a:endParaRPr lang="bg-BG" sz="800" b="1" dirty="0" smtClean="0"/>
          </a:p>
        </p:txBody>
      </p:sp>
      <p:sp>
        <p:nvSpPr>
          <p:cNvPr id="86" name="TextBox 85"/>
          <p:cNvSpPr txBox="1"/>
          <p:nvPr/>
        </p:nvSpPr>
        <p:spPr>
          <a:xfrm>
            <a:off x="345992" y="1527106"/>
            <a:ext cx="1245356" cy="338554"/>
          </a:xfrm>
          <a:prstGeom prst="rect">
            <a:avLst/>
          </a:prstGeom>
          <a:noFill/>
        </p:spPr>
        <p:txBody>
          <a:bodyPr wrap="square" rtlCol="0">
            <a:spAutoFit/>
          </a:bodyPr>
          <a:lstStyle/>
          <a:p>
            <a:pPr algn="ctr"/>
            <a:r>
              <a:rPr lang="el-GR" sz="800" dirty="0" smtClean="0"/>
              <a:t>Κινητοποιούμενο παραπέτο ασφάλειας</a:t>
            </a:r>
          </a:p>
        </p:txBody>
      </p:sp>
      <p:sp>
        <p:nvSpPr>
          <p:cNvPr id="87" name="TextBox 86"/>
          <p:cNvSpPr txBox="1"/>
          <p:nvPr/>
        </p:nvSpPr>
        <p:spPr>
          <a:xfrm>
            <a:off x="1600966" y="1669982"/>
            <a:ext cx="1214446" cy="215444"/>
          </a:xfrm>
          <a:prstGeom prst="rect">
            <a:avLst/>
          </a:prstGeom>
          <a:noFill/>
        </p:spPr>
        <p:txBody>
          <a:bodyPr wrap="square" rtlCol="0">
            <a:spAutoFit/>
          </a:bodyPr>
          <a:lstStyle/>
          <a:p>
            <a:pPr algn="ctr"/>
            <a:r>
              <a:rPr lang="el-GR" sz="800" dirty="0" smtClean="0"/>
              <a:t>Τέντα</a:t>
            </a:r>
            <a:endParaRPr lang="bg-BG" sz="800" dirty="0" smtClean="0"/>
          </a:p>
        </p:txBody>
      </p:sp>
      <p:sp>
        <p:nvSpPr>
          <p:cNvPr id="88" name="Rectangle 87"/>
          <p:cNvSpPr/>
          <p:nvPr/>
        </p:nvSpPr>
        <p:spPr>
          <a:xfrm>
            <a:off x="6896" y="3429000"/>
            <a:ext cx="3960000" cy="584775"/>
          </a:xfrm>
          <a:prstGeom prst="rect">
            <a:avLst/>
          </a:prstGeom>
        </p:spPr>
        <p:txBody>
          <a:bodyPr wrap="square">
            <a:spAutoFit/>
          </a:bodyPr>
          <a:lstStyle/>
          <a:p>
            <a:pPr algn="just"/>
            <a:r>
              <a:rPr lang="el-GR" sz="800" dirty="0" smtClean="0"/>
              <a:t>ότι οι μπροστινοί τροχοί είναι σταθερά συνδεδεμένοι. Πιέστε τον μηχανισμό για το κλείδωμα του μπροστινού τροχού προς τα κάτω για να ορίσετε την κίνηση σε μια κατεύθυνση, ανασηκώστε το προς τα πάνω για να κυκλοφορούν ελεύθερα οι τροχοί σε 360 βαθμούς.</a:t>
            </a:r>
            <a:endParaRPr lang="bg-BG" sz="800" dirty="0"/>
          </a:p>
        </p:txBody>
      </p:sp>
      <p:sp>
        <p:nvSpPr>
          <p:cNvPr id="89" name="TextBox 88"/>
          <p:cNvSpPr txBox="1"/>
          <p:nvPr/>
        </p:nvSpPr>
        <p:spPr>
          <a:xfrm>
            <a:off x="0" y="4725144"/>
            <a:ext cx="3960000" cy="954107"/>
          </a:xfrm>
          <a:prstGeom prst="rect">
            <a:avLst/>
          </a:prstGeom>
          <a:noFill/>
        </p:spPr>
        <p:txBody>
          <a:bodyPr wrap="square" rtlCol="0">
            <a:spAutoFit/>
          </a:bodyPr>
          <a:lstStyle/>
          <a:p>
            <a:pPr algn="just"/>
            <a:r>
              <a:rPr lang="bg-BG" sz="800" dirty="0" smtClean="0"/>
              <a:t>4. </a:t>
            </a:r>
            <a:r>
              <a:rPr lang="el-GR" sz="800" dirty="0" smtClean="0"/>
              <a:t>Συναρμολόγηση των πισινών τροχών:</a:t>
            </a:r>
            <a:endParaRPr lang="bg-BG" sz="800" dirty="0" smtClean="0"/>
          </a:p>
          <a:p>
            <a:pPr algn="just"/>
            <a:r>
              <a:rPr lang="el-GR" sz="800" dirty="0" smtClean="0"/>
              <a:t>Ανασηκώστε το πίσω μέρος του πλαισίου επάνω, βάλτε τους πισινούς τροχούς στον άξονα, όταν συνδέονται σταθερά, θα πρέπει να ακούσετε ένα κλικ.</a:t>
            </a:r>
            <a:r>
              <a:rPr lang="bg-BG" sz="800" dirty="0" smtClean="0"/>
              <a:t> </a:t>
            </a:r>
          </a:p>
          <a:p>
            <a:pPr algn="just"/>
            <a:r>
              <a:rPr lang="bg-BG" sz="800" dirty="0" smtClean="0"/>
              <a:t> 5. </a:t>
            </a:r>
            <a:r>
              <a:rPr lang="el-GR" sz="800" dirty="0" smtClean="0"/>
              <a:t>Χρήση των φρενών πισινού τροχού:</a:t>
            </a:r>
            <a:endParaRPr lang="bg-BG" sz="800" dirty="0" smtClean="0"/>
          </a:p>
          <a:p>
            <a:pPr algn="just"/>
            <a:r>
              <a:rPr lang="el-GR" sz="800" dirty="0" smtClean="0"/>
              <a:t>Για να ενεργοποιήσετε το παρκόμετρο και να κλειδώστε τους δύο πίσω τροχούς, πιέστε προς τα κάτω το πεντάλ στον πίσω άξονα. Για να τους απελευθερώσετε, ανασηκώστε τους προς τα πάνω.</a:t>
            </a:r>
            <a:endParaRPr lang="bg-BG" sz="800" dirty="0"/>
          </a:p>
        </p:txBody>
      </p:sp>
      <p:sp>
        <p:nvSpPr>
          <p:cNvPr id="91" name="TextBox 90"/>
          <p:cNvSpPr txBox="1"/>
          <p:nvPr/>
        </p:nvSpPr>
        <p:spPr>
          <a:xfrm>
            <a:off x="274554" y="741288"/>
            <a:ext cx="1342034" cy="215444"/>
          </a:xfrm>
          <a:prstGeom prst="rect">
            <a:avLst/>
          </a:prstGeom>
          <a:noFill/>
        </p:spPr>
        <p:txBody>
          <a:bodyPr wrap="none" rtlCol="0">
            <a:spAutoFit/>
          </a:bodyPr>
          <a:lstStyle/>
          <a:p>
            <a:r>
              <a:rPr lang="el-GR" sz="800" dirty="0" smtClean="0"/>
              <a:t>πλαίσιο και καρότσι καλάθι</a:t>
            </a:r>
            <a:endParaRPr lang="bg-BG" sz="800" dirty="0" smtClean="0"/>
          </a:p>
        </p:txBody>
      </p:sp>
      <p:sp>
        <p:nvSpPr>
          <p:cNvPr id="92" name="TextBox 91"/>
          <p:cNvSpPr txBox="1"/>
          <p:nvPr/>
        </p:nvSpPr>
        <p:spPr>
          <a:xfrm>
            <a:off x="1672404" y="741288"/>
            <a:ext cx="1071570" cy="215444"/>
          </a:xfrm>
          <a:prstGeom prst="rect">
            <a:avLst/>
          </a:prstGeom>
          <a:noFill/>
        </p:spPr>
        <p:txBody>
          <a:bodyPr wrap="square" rtlCol="0">
            <a:spAutoFit/>
          </a:bodyPr>
          <a:lstStyle/>
          <a:p>
            <a:pPr algn="ctr"/>
            <a:r>
              <a:rPr lang="el-GR" sz="800" dirty="0" smtClean="0"/>
              <a:t>καρότσι κάθισμα</a:t>
            </a:r>
            <a:endParaRPr lang="bg-BG" sz="800" dirty="0" smtClean="0"/>
          </a:p>
        </p:txBody>
      </p:sp>
      <p:sp>
        <p:nvSpPr>
          <p:cNvPr id="93" name="TextBox 92"/>
          <p:cNvSpPr txBox="1"/>
          <p:nvPr/>
        </p:nvSpPr>
        <p:spPr>
          <a:xfrm>
            <a:off x="2958288" y="741288"/>
            <a:ext cx="1000132" cy="215444"/>
          </a:xfrm>
          <a:prstGeom prst="rect">
            <a:avLst/>
          </a:prstGeom>
          <a:noFill/>
        </p:spPr>
        <p:txBody>
          <a:bodyPr wrap="square" rtlCol="0">
            <a:spAutoFit/>
          </a:bodyPr>
          <a:lstStyle/>
          <a:p>
            <a:pPr algn="ctr"/>
            <a:r>
              <a:rPr lang="el-GR" sz="800" dirty="0" smtClean="0"/>
              <a:t>Μπροστινοί τροχοί</a:t>
            </a:r>
            <a:endParaRPr lang="bg-BG" sz="800" dirty="0" smtClean="0"/>
          </a:p>
        </p:txBody>
      </p:sp>
      <p:sp>
        <p:nvSpPr>
          <p:cNvPr id="96" name="TextBox 95"/>
          <p:cNvSpPr txBox="1"/>
          <p:nvPr/>
        </p:nvSpPr>
        <p:spPr>
          <a:xfrm>
            <a:off x="172206" y="0"/>
            <a:ext cx="3960000" cy="215444"/>
          </a:xfrm>
          <a:prstGeom prst="rect">
            <a:avLst/>
          </a:prstGeom>
          <a:noFill/>
        </p:spPr>
        <p:txBody>
          <a:bodyPr wrap="square" rtlCol="0">
            <a:spAutoFit/>
          </a:bodyPr>
          <a:lstStyle/>
          <a:p>
            <a:pPr algn="ctr"/>
            <a:r>
              <a:rPr lang="en-US" sz="800" b="1" dirty="0" smtClean="0"/>
              <a:t>II. </a:t>
            </a:r>
            <a:r>
              <a:rPr lang="el-GR" sz="800" b="1" dirty="0" smtClean="0"/>
              <a:t>Μέρη</a:t>
            </a:r>
          </a:p>
        </p:txBody>
      </p:sp>
      <p:sp>
        <p:nvSpPr>
          <p:cNvPr id="97" name="TextBox 96"/>
          <p:cNvSpPr txBox="1"/>
          <p:nvPr/>
        </p:nvSpPr>
        <p:spPr>
          <a:xfrm>
            <a:off x="107504" y="1916832"/>
            <a:ext cx="2786082" cy="215444"/>
          </a:xfrm>
          <a:prstGeom prst="rect">
            <a:avLst/>
          </a:prstGeom>
          <a:noFill/>
        </p:spPr>
        <p:txBody>
          <a:bodyPr wrap="square" rtlCol="0">
            <a:spAutoFit/>
          </a:bodyPr>
          <a:lstStyle/>
          <a:p>
            <a:r>
              <a:rPr lang="el-GR" sz="800" dirty="0" smtClean="0"/>
              <a:t> 1-2 Αναδίπλωση του πλαισίου του καροτσιού</a:t>
            </a:r>
            <a:endParaRPr lang="bg-BG" sz="800" dirty="0" smtClean="0"/>
          </a:p>
        </p:txBody>
      </p:sp>
      <p:pic>
        <p:nvPicPr>
          <p:cNvPr id="39" name="Picture 38"/>
          <p:cNvPicPr>
            <a:picLocks noChangeAspect="1"/>
          </p:cNvPicPr>
          <p:nvPr/>
        </p:nvPicPr>
        <p:blipFill>
          <a:blip r:embed="rId2"/>
          <a:stretch>
            <a:fillRect/>
          </a:stretch>
        </p:blipFill>
        <p:spPr>
          <a:xfrm>
            <a:off x="1619672" y="908720"/>
            <a:ext cx="909598" cy="809328"/>
          </a:xfrm>
          <a:prstGeom prst="rect">
            <a:avLst/>
          </a:prstGeom>
        </p:spPr>
      </p:pic>
      <p:pic>
        <p:nvPicPr>
          <p:cNvPr id="44" name="Picture 43"/>
          <p:cNvPicPr>
            <a:picLocks noChangeAspect="1"/>
          </p:cNvPicPr>
          <p:nvPr/>
        </p:nvPicPr>
        <p:blipFill>
          <a:blip r:embed="rId3"/>
          <a:stretch>
            <a:fillRect/>
          </a:stretch>
        </p:blipFill>
        <p:spPr>
          <a:xfrm>
            <a:off x="395536" y="116632"/>
            <a:ext cx="1008110" cy="533438"/>
          </a:xfrm>
          <a:prstGeom prst="rect">
            <a:avLst/>
          </a:prstGeom>
        </p:spPr>
      </p:pic>
      <p:pic>
        <p:nvPicPr>
          <p:cNvPr id="46" name="Picture 45"/>
          <p:cNvPicPr>
            <a:picLocks noChangeAspect="1"/>
          </p:cNvPicPr>
          <p:nvPr/>
        </p:nvPicPr>
        <p:blipFill>
          <a:blip r:embed="rId4"/>
          <a:stretch>
            <a:fillRect/>
          </a:stretch>
        </p:blipFill>
        <p:spPr>
          <a:xfrm>
            <a:off x="1691680" y="188640"/>
            <a:ext cx="1152128" cy="576064"/>
          </a:xfrm>
          <a:prstGeom prst="rect">
            <a:avLst/>
          </a:prstGeom>
        </p:spPr>
      </p:pic>
      <p:pic>
        <p:nvPicPr>
          <p:cNvPr id="47" name="Picture 46"/>
          <p:cNvPicPr>
            <a:picLocks noChangeAspect="1"/>
          </p:cNvPicPr>
          <p:nvPr/>
        </p:nvPicPr>
        <p:blipFill>
          <a:blip r:embed="rId5"/>
          <a:stretch>
            <a:fillRect/>
          </a:stretch>
        </p:blipFill>
        <p:spPr>
          <a:xfrm>
            <a:off x="3059832" y="116632"/>
            <a:ext cx="864096" cy="583266"/>
          </a:xfrm>
          <a:prstGeom prst="rect">
            <a:avLst/>
          </a:prstGeom>
        </p:spPr>
      </p:pic>
      <p:pic>
        <p:nvPicPr>
          <p:cNvPr id="48" name="Picture 47"/>
          <p:cNvPicPr>
            <a:picLocks noChangeAspect="1"/>
          </p:cNvPicPr>
          <p:nvPr/>
        </p:nvPicPr>
        <p:blipFill>
          <a:blip r:embed="rId6"/>
          <a:stretch>
            <a:fillRect/>
          </a:stretch>
        </p:blipFill>
        <p:spPr>
          <a:xfrm>
            <a:off x="323528" y="1124744"/>
            <a:ext cx="1080120" cy="335835"/>
          </a:xfrm>
          <a:prstGeom prst="rect">
            <a:avLst/>
          </a:prstGeom>
        </p:spPr>
      </p:pic>
      <p:pic>
        <p:nvPicPr>
          <p:cNvPr id="51" name="Picture 50"/>
          <p:cNvPicPr>
            <a:picLocks noChangeAspect="1"/>
          </p:cNvPicPr>
          <p:nvPr/>
        </p:nvPicPr>
        <p:blipFill>
          <a:blip r:embed="rId7"/>
          <a:stretch>
            <a:fillRect/>
          </a:stretch>
        </p:blipFill>
        <p:spPr>
          <a:xfrm>
            <a:off x="2915816" y="980728"/>
            <a:ext cx="1013528" cy="576066"/>
          </a:xfrm>
          <a:prstGeom prst="rect">
            <a:avLst/>
          </a:prstGeom>
        </p:spPr>
      </p:pic>
      <p:pic>
        <p:nvPicPr>
          <p:cNvPr id="52" name="Picture 51"/>
          <p:cNvPicPr>
            <a:picLocks noChangeAspect="1"/>
          </p:cNvPicPr>
          <p:nvPr/>
        </p:nvPicPr>
        <p:blipFill>
          <a:blip r:embed="rId8"/>
          <a:stretch>
            <a:fillRect/>
          </a:stretch>
        </p:blipFill>
        <p:spPr>
          <a:xfrm>
            <a:off x="1763688" y="2060848"/>
            <a:ext cx="1141868" cy="1316544"/>
          </a:xfrm>
          <a:prstGeom prst="rect">
            <a:avLst/>
          </a:prstGeom>
        </p:spPr>
      </p:pic>
      <p:pic>
        <p:nvPicPr>
          <p:cNvPr id="53" name="Picture 52"/>
          <p:cNvPicPr>
            <a:picLocks noChangeAspect="1"/>
          </p:cNvPicPr>
          <p:nvPr/>
        </p:nvPicPr>
        <p:blipFill>
          <a:blip r:embed="rId9"/>
          <a:stretch>
            <a:fillRect/>
          </a:stretch>
        </p:blipFill>
        <p:spPr>
          <a:xfrm>
            <a:off x="2843808" y="2492896"/>
            <a:ext cx="720080" cy="750817"/>
          </a:xfrm>
          <a:prstGeom prst="rect">
            <a:avLst/>
          </a:prstGeom>
        </p:spPr>
      </p:pic>
      <p:pic>
        <p:nvPicPr>
          <p:cNvPr id="62" name="Picture 61"/>
          <p:cNvPicPr>
            <a:picLocks noChangeAspect="1"/>
          </p:cNvPicPr>
          <p:nvPr/>
        </p:nvPicPr>
        <p:blipFill>
          <a:blip r:embed="rId10"/>
          <a:stretch>
            <a:fillRect/>
          </a:stretch>
        </p:blipFill>
        <p:spPr>
          <a:xfrm>
            <a:off x="2915816" y="1988840"/>
            <a:ext cx="648072" cy="597946"/>
          </a:xfrm>
          <a:prstGeom prst="rect">
            <a:avLst/>
          </a:prstGeom>
        </p:spPr>
      </p:pic>
      <p:pic>
        <p:nvPicPr>
          <p:cNvPr id="63" name="Picture 62"/>
          <p:cNvPicPr>
            <a:picLocks noChangeAspect="1"/>
          </p:cNvPicPr>
          <p:nvPr/>
        </p:nvPicPr>
        <p:blipFill>
          <a:blip r:embed="rId11"/>
          <a:stretch>
            <a:fillRect/>
          </a:stretch>
        </p:blipFill>
        <p:spPr>
          <a:xfrm>
            <a:off x="683568" y="3933056"/>
            <a:ext cx="2847316" cy="793056"/>
          </a:xfrm>
          <a:prstGeom prst="rect">
            <a:avLst/>
          </a:prstGeom>
        </p:spPr>
      </p:pic>
      <p:pic>
        <p:nvPicPr>
          <p:cNvPr id="64" name="Picture 63"/>
          <p:cNvPicPr>
            <a:picLocks noChangeAspect="1"/>
          </p:cNvPicPr>
          <p:nvPr/>
        </p:nvPicPr>
        <p:blipFill>
          <a:blip r:embed="rId12"/>
          <a:stretch>
            <a:fillRect/>
          </a:stretch>
        </p:blipFill>
        <p:spPr>
          <a:xfrm>
            <a:off x="395536" y="5661248"/>
            <a:ext cx="3165060" cy="848428"/>
          </a:xfrm>
          <a:prstGeom prst="rect">
            <a:avLst/>
          </a:prstGeom>
        </p:spPr>
      </p:pic>
      <p:sp>
        <p:nvSpPr>
          <p:cNvPr id="59" name="TextBox 58"/>
          <p:cNvSpPr txBox="1"/>
          <p:nvPr/>
        </p:nvSpPr>
        <p:spPr>
          <a:xfrm>
            <a:off x="4967976" y="5157192"/>
            <a:ext cx="3960000" cy="1077218"/>
          </a:xfrm>
          <a:prstGeom prst="rect">
            <a:avLst/>
          </a:prstGeom>
          <a:noFill/>
        </p:spPr>
        <p:txBody>
          <a:bodyPr wrap="square" rtlCol="0">
            <a:spAutoFit/>
          </a:bodyPr>
          <a:lstStyle/>
          <a:p>
            <a:pPr algn="just"/>
            <a:r>
              <a:rPr lang="de-DE" sz="800" dirty="0" smtClean="0"/>
              <a:t>8. Gürtelbefestigung</a:t>
            </a:r>
            <a:endParaRPr lang="bg-BG" sz="800" dirty="0" smtClean="0"/>
          </a:p>
          <a:p>
            <a:pPr algn="just"/>
            <a:r>
              <a:rPr lang="de-DE" sz="800" dirty="0" smtClean="0"/>
              <a:t>Legen Sie die Oberschenkelgürtel in die Wölbung, bis Sie ein Klick hören. Die Schultergurte werden platziert, wenn die Metallzungen zusammengebaut und in die Schnalle eingeführt werden.</a:t>
            </a:r>
            <a:endParaRPr lang="bg-BG" sz="800" dirty="0" smtClean="0"/>
          </a:p>
          <a:p>
            <a:pPr algn="just"/>
            <a:r>
              <a:rPr lang="de-DE" sz="800" dirty="0" smtClean="0"/>
              <a:t>Die Gurtschieber müssen sorgfältig auf jeder Seite eingestellt werden, damit der Gurt um Ihr Kind angezogen wird, ohne Unannehmlichkeiten zu verursachen.</a:t>
            </a:r>
            <a:endParaRPr lang="bg-BG" sz="800" dirty="0" smtClean="0"/>
          </a:p>
          <a:p>
            <a:pPr algn="just"/>
            <a:r>
              <a:rPr lang="de-DE" sz="800" dirty="0" smtClean="0"/>
              <a:t>9. Den Gürtel freigeben</a:t>
            </a:r>
            <a:endParaRPr lang="bg-BG" sz="800" dirty="0" smtClean="0"/>
          </a:p>
          <a:p>
            <a:pPr algn="just"/>
            <a:r>
              <a:rPr lang="de-DE" sz="800" dirty="0" smtClean="0"/>
              <a:t>Drücken Sie die Wölbungstaste, ziehen Sie diese heraus, um den Gürtel freizugeben.</a:t>
            </a:r>
            <a:endParaRPr lang="bg-BG" sz="800" dirty="0"/>
          </a:p>
        </p:txBody>
      </p:sp>
      <p:sp>
        <p:nvSpPr>
          <p:cNvPr id="60" name="TextBox 59"/>
          <p:cNvSpPr txBox="1"/>
          <p:nvPr/>
        </p:nvSpPr>
        <p:spPr>
          <a:xfrm>
            <a:off x="4967976" y="1124744"/>
            <a:ext cx="3960000" cy="461665"/>
          </a:xfrm>
          <a:prstGeom prst="rect">
            <a:avLst/>
          </a:prstGeom>
          <a:noFill/>
        </p:spPr>
        <p:txBody>
          <a:bodyPr wrap="square" rtlCol="0">
            <a:spAutoFit/>
          </a:bodyPr>
          <a:lstStyle/>
          <a:p>
            <a:pPr algn="just"/>
            <a:r>
              <a:rPr lang="de-DE" sz="800" dirty="0" smtClean="0"/>
              <a:t>6. Einbau des Bauchbügels: Setzen Sie die Bauchbügels in die Plastikdose und stellen Sie sich sicher, dass dieser fixiert ist. Der rote Knopf muss durch die Öffnung durchgehen. Um den Bauchbügel zu lösen, drücken Sie die rote Taste auf den Bauchbügel.</a:t>
            </a:r>
            <a:endParaRPr lang="bg-BG" sz="800" dirty="0"/>
          </a:p>
        </p:txBody>
      </p:sp>
      <p:sp>
        <p:nvSpPr>
          <p:cNvPr id="61" name="TextBox 60"/>
          <p:cNvSpPr txBox="1"/>
          <p:nvPr/>
        </p:nvSpPr>
        <p:spPr>
          <a:xfrm>
            <a:off x="5004048" y="2492896"/>
            <a:ext cx="1691680" cy="1569660"/>
          </a:xfrm>
          <a:prstGeom prst="rect">
            <a:avLst/>
          </a:prstGeom>
          <a:noFill/>
        </p:spPr>
        <p:txBody>
          <a:bodyPr wrap="square" rtlCol="0">
            <a:spAutoFit/>
          </a:bodyPr>
          <a:lstStyle/>
          <a:p>
            <a:r>
              <a:rPr lang="de-DE" sz="800" dirty="0" smtClean="0"/>
              <a:t>7. Zusammenau der Kinderwagenwanne</a:t>
            </a:r>
            <a:endParaRPr lang="bg-BG" sz="800" dirty="0" smtClean="0"/>
          </a:p>
          <a:p>
            <a:pPr algn="just"/>
            <a:r>
              <a:rPr lang="de-DE" sz="800" dirty="0" smtClean="0"/>
              <a:t>Legen Sie die Kinderwagenwanne an den Einbaupunkten auf beiden Seiten des Chassis. Drücken Sie nach unten, bis die Tasten in den Öffnungen einklappen. Drücken Sie die runde Taste um die Kinderwagenwanneposition einzustellen. Dann verriegeln Sie die Kinderwagenwanne mit dem Verriegelungstaste.</a:t>
            </a:r>
            <a:endParaRPr lang="bg-BG" sz="800" dirty="0"/>
          </a:p>
        </p:txBody>
      </p:sp>
      <p:sp>
        <p:nvSpPr>
          <p:cNvPr id="72" name="TextBox 71"/>
          <p:cNvSpPr txBox="1"/>
          <p:nvPr/>
        </p:nvSpPr>
        <p:spPr>
          <a:xfrm>
            <a:off x="8427942" y="6425446"/>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29</a:t>
            </a:r>
            <a:endParaRPr lang="bg-BG" sz="900" b="1" dirty="0">
              <a:latin typeface="Arial" pitchFamily="34" charset="0"/>
              <a:cs typeface="Arial" pitchFamily="34" charset="0"/>
            </a:endParaRPr>
          </a:p>
        </p:txBody>
      </p:sp>
      <p:pic>
        <p:nvPicPr>
          <p:cNvPr id="73" name="Picture 72"/>
          <p:cNvPicPr>
            <a:picLocks noChangeAspect="1"/>
          </p:cNvPicPr>
          <p:nvPr/>
        </p:nvPicPr>
        <p:blipFill>
          <a:blip r:embed="rId13"/>
          <a:stretch>
            <a:fillRect/>
          </a:stretch>
        </p:blipFill>
        <p:spPr>
          <a:xfrm>
            <a:off x="5292080" y="116632"/>
            <a:ext cx="3320346" cy="935674"/>
          </a:xfrm>
          <a:prstGeom prst="rect">
            <a:avLst/>
          </a:prstGeom>
        </p:spPr>
      </p:pic>
      <p:pic>
        <p:nvPicPr>
          <p:cNvPr id="74" name="Picture 73"/>
          <p:cNvPicPr>
            <a:picLocks noChangeAspect="1"/>
          </p:cNvPicPr>
          <p:nvPr/>
        </p:nvPicPr>
        <p:blipFill>
          <a:blip r:embed="rId14"/>
          <a:stretch>
            <a:fillRect/>
          </a:stretch>
        </p:blipFill>
        <p:spPr>
          <a:xfrm>
            <a:off x="5076056" y="1556792"/>
            <a:ext cx="3741070" cy="842536"/>
          </a:xfrm>
          <a:prstGeom prst="rect">
            <a:avLst/>
          </a:prstGeom>
        </p:spPr>
      </p:pic>
      <p:pic>
        <p:nvPicPr>
          <p:cNvPr id="75" name="Picture 74"/>
          <p:cNvPicPr>
            <a:picLocks noChangeAspect="1"/>
          </p:cNvPicPr>
          <p:nvPr/>
        </p:nvPicPr>
        <p:blipFill>
          <a:blip r:embed="rId15"/>
          <a:stretch>
            <a:fillRect/>
          </a:stretch>
        </p:blipFill>
        <p:spPr>
          <a:xfrm>
            <a:off x="6804248" y="2924944"/>
            <a:ext cx="963947" cy="864096"/>
          </a:xfrm>
          <a:prstGeom prst="rect">
            <a:avLst/>
          </a:prstGeom>
        </p:spPr>
      </p:pic>
      <p:pic>
        <p:nvPicPr>
          <p:cNvPr id="76" name="Picture 75"/>
          <p:cNvPicPr>
            <a:picLocks noChangeAspect="1"/>
          </p:cNvPicPr>
          <p:nvPr/>
        </p:nvPicPr>
        <p:blipFill>
          <a:blip r:embed="rId16"/>
          <a:stretch>
            <a:fillRect/>
          </a:stretch>
        </p:blipFill>
        <p:spPr>
          <a:xfrm>
            <a:off x="7884368" y="2924944"/>
            <a:ext cx="936104" cy="860306"/>
          </a:xfrm>
          <a:prstGeom prst="rect">
            <a:avLst/>
          </a:prstGeom>
        </p:spPr>
      </p:pic>
      <p:pic>
        <p:nvPicPr>
          <p:cNvPr id="77" name="Picture 76"/>
          <p:cNvPicPr>
            <a:picLocks noChangeAspect="1"/>
          </p:cNvPicPr>
          <p:nvPr/>
        </p:nvPicPr>
        <p:blipFill>
          <a:blip r:embed="rId17"/>
          <a:stretch>
            <a:fillRect/>
          </a:stretch>
        </p:blipFill>
        <p:spPr>
          <a:xfrm>
            <a:off x="5580112" y="4221088"/>
            <a:ext cx="864096" cy="800870"/>
          </a:xfrm>
          <a:prstGeom prst="rect">
            <a:avLst/>
          </a:prstGeom>
        </p:spPr>
      </p:pic>
      <p:pic>
        <p:nvPicPr>
          <p:cNvPr id="79" name="Picture 78"/>
          <p:cNvPicPr>
            <a:picLocks noChangeAspect="1"/>
          </p:cNvPicPr>
          <p:nvPr/>
        </p:nvPicPr>
        <p:blipFill>
          <a:blip r:embed="rId18"/>
          <a:stretch>
            <a:fillRect/>
          </a:stretch>
        </p:blipFill>
        <p:spPr>
          <a:xfrm>
            <a:off x="6516216" y="4221088"/>
            <a:ext cx="909142" cy="815712"/>
          </a:xfrm>
          <a:prstGeom prst="rect">
            <a:avLst/>
          </a:prstGeom>
        </p:spPr>
      </p:pic>
      <p:pic>
        <p:nvPicPr>
          <p:cNvPr id="83" name="Picture 82"/>
          <p:cNvPicPr>
            <a:picLocks noChangeAspect="1"/>
          </p:cNvPicPr>
          <p:nvPr/>
        </p:nvPicPr>
        <p:blipFill>
          <a:blip r:embed="rId19"/>
          <a:stretch>
            <a:fillRect/>
          </a:stretch>
        </p:blipFill>
        <p:spPr>
          <a:xfrm>
            <a:off x="7596337" y="4221089"/>
            <a:ext cx="936104" cy="7920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597352"/>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1</a:t>
            </a:r>
            <a:r>
              <a:rPr lang="en-US" sz="900" b="1" dirty="0" smtClean="0">
                <a:latin typeface="Arial" pitchFamily="34" charset="0"/>
                <a:cs typeface="Arial" pitchFamily="34" charset="0"/>
              </a:rPr>
              <a:t>7</a:t>
            </a:r>
            <a:endParaRPr lang="bg-BG" sz="900" b="1" dirty="0">
              <a:latin typeface="Arial" pitchFamily="34" charset="0"/>
              <a:cs typeface="Arial" pitchFamily="34" charset="0"/>
            </a:endParaRPr>
          </a:p>
        </p:txBody>
      </p:sp>
      <p:sp>
        <p:nvSpPr>
          <p:cNvPr id="4" name="TextBox 3"/>
          <p:cNvSpPr txBox="1"/>
          <p:nvPr/>
        </p:nvSpPr>
        <p:spPr>
          <a:xfrm>
            <a:off x="12126" y="908720"/>
            <a:ext cx="3960000" cy="584775"/>
          </a:xfrm>
          <a:prstGeom prst="rect">
            <a:avLst/>
          </a:prstGeom>
          <a:noFill/>
        </p:spPr>
        <p:txBody>
          <a:bodyPr wrap="square" rtlCol="0">
            <a:spAutoFit/>
          </a:bodyPr>
          <a:lstStyle/>
          <a:p>
            <a:pPr algn="just"/>
            <a:r>
              <a:rPr lang="bg-BG" sz="800" dirty="0" smtClean="0"/>
              <a:t>6. </a:t>
            </a:r>
            <a:r>
              <a:rPr lang="el-GR" sz="800" dirty="0" smtClean="0"/>
              <a:t>Τοποθέτηση του παραπέτου ασφάλειας. Τοποθετήστε το προστατευτικό παραπέτο στις πλαστικές υποδοχές και βεβαιωθείτε ότι είναι σταθερό. Το κόκκινο κουμπί θα πρέπει να βγει δια το προορισμένο για το σκοπό άνοιγμα. Για να το απελευθερώσετε, πιέστε το κόκκινο κουμπί του παραπέτου ασφάλειας.</a:t>
            </a:r>
            <a:endParaRPr lang="bg-BG" sz="800" dirty="0"/>
          </a:p>
        </p:txBody>
      </p:sp>
      <p:sp>
        <p:nvSpPr>
          <p:cNvPr id="6" name="TextBox 5"/>
          <p:cNvSpPr txBox="1"/>
          <p:nvPr/>
        </p:nvSpPr>
        <p:spPr>
          <a:xfrm>
            <a:off x="21594" y="2331210"/>
            <a:ext cx="1785950" cy="1200329"/>
          </a:xfrm>
          <a:prstGeom prst="rect">
            <a:avLst/>
          </a:prstGeom>
          <a:noFill/>
        </p:spPr>
        <p:txBody>
          <a:bodyPr wrap="square" rtlCol="0">
            <a:spAutoFit/>
          </a:bodyPr>
          <a:lstStyle/>
          <a:p>
            <a:pPr algn="just"/>
            <a:r>
              <a:rPr lang="bg-BG" sz="800" dirty="0" smtClean="0"/>
              <a:t>7. </a:t>
            </a:r>
            <a:r>
              <a:rPr lang="el-GR" sz="800" dirty="0" smtClean="0"/>
              <a:t>Συναρμολόγηση του καλαθιού</a:t>
            </a:r>
            <a:endParaRPr lang="bg-BG" sz="800" dirty="0" smtClean="0"/>
          </a:p>
          <a:p>
            <a:pPr algn="just"/>
            <a:r>
              <a:rPr lang="el-GR" sz="800" dirty="0" smtClean="0"/>
              <a:t>Τοποθετήστε το καλάθι στα σημεία εγκατάστασης της κάθε πλευράς του πλαισίου. Πιέστε προς τα κάτω, ενώ τα κουμπιά να είναι στα προορισμένα για το σκοπό ανοίγματα. Πιέστε το στρογγυλό κουμπί για να ρυθμίσετε τη γωνιά του καλαθιού. Μετά κλειδώστε με το λοστάκι.</a:t>
            </a:r>
            <a:endParaRPr lang="bg-BG" sz="800" dirty="0"/>
          </a:p>
        </p:txBody>
      </p:sp>
      <p:sp>
        <p:nvSpPr>
          <p:cNvPr id="10" name="TextBox 9"/>
          <p:cNvSpPr txBox="1"/>
          <p:nvPr/>
        </p:nvSpPr>
        <p:spPr>
          <a:xfrm>
            <a:off x="21594" y="4227078"/>
            <a:ext cx="3960000" cy="1077218"/>
          </a:xfrm>
          <a:prstGeom prst="rect">
            <a:avLst/>
          </a:prstGeom>
          <a:noFill/>
        </p:spPr>
        <p:txBody>
          <a:bodyPr wrap="square" rtlCol="0">
            <a:spAutoFit/>
          </a:bodyPr>
          <a:lstStyle/>
          <a:p>
            <a:pPr algn="just"/>
            <a:r>
              <a:rPr lang="bg-BG" sz="800" dirty="0" smtClean="0"/>
              <a:t>8. </a:t>
            </a:r>
            <a:r>
              <a:rPr lang="el-GR" sz="800" dirty="0" smtClean="0"/>
              <a:t>Συναρμολόγηση της ζώνης</a:t>
            </a:r>
            <a:endParaRPr lang="bg-BG" sz="800" dirty="0" smtClean="0"/>
          </a:p>
          <a:p>
            <a:pPr algn="just"/>
            <a:r>
              <a:rPr lang="el-GR" sz="800" dirty="0" smtClean="0"/>
              <a:t>Τοποθετήστε τις δύο καρτέλες της ζώνης κάτω του υπογαστρίου στην πόρπη και στις δύο πλευρές, θα πρέπει να ακούσετε ένα κλικ, όταν τοποθετηθούν σωστά. Οι ζώνες ώμου τοποθετούνται όπως οι μεταλλικές καρτέλες μαζευτούν και εισαχθούν μέσα στην πόρπη.</a:t>
            </a:r>
            <a:endParaRPr lang="bg-BG" sz="800" dirty="0" smtClean="0"/>
          </a:p>
          <a:p>
            <a:pPr algn="just"/>
            <a:r>
              <a:rPr lang="el-GR" sz="800" dirty="0" smtClean="0"/>
              <a:t>Οι συρόμενες ρυθμιστές είναι σε θέση και πρέπει να ρυθμισθούν προσεκτικά από κάθε πλευρά, έτσι ώστε η ζώνη να σφιχτεί στο παιδί σας χωρίς να προκαλεί δυσφορία.</a:t>
            </a:r>
            <a:endParaRPr lang="bg-BG" sz="800" dirty="0" smtClean="0"/>
          </a:p>
          <a:p>
            <a:pPr algn="just"/>
            <a:r>
              <a:rPr lang="bg-BG" sz="800" dirty="0" smtClean="0"/>
              <a:t>9. </a:t>
            </a:r>
            <a:r>
              <a:rPr lang="el-GR" sz="800" dirty="0" smtClean="0"/>
              <a:t>Απελευθέρωση της ζώνης</a:t>
            </a:r>
            <a:endParaRPr lang="bg-BG" sz="800" dirty="0" smtClean="0"/>
          </a:p>
          <a:p>
            <a:pPr algn="just"/>
            <a:r>
              <a:rPr lang="el-GR" sz="800" dirty="0" smtClean="0"/>
              <a:t>Πιέστε το κουμπί στην πόρπη, τραβήξτε για να ανοιχθεί.</a:t>
            </a:r>
            <a:endParaRPr lang="bg-BG" sz="800" dirty="0"/>
          </a:p>
        </p:txBody>
      </p:sp>
      <p:pic>
        <p:nvPicPr>
          <p:cNvPr id="35" name="Picture 34"/>
          <p:cNvPicPr>
            <a:picLocks noChangeAspect="1"/>
          </p:cNvPicPr>
          <p:nvPr/>
        </p:nvPicPr>
        <p:blipFill>
          <a:blip r:embed="rId2"/>
          <a:stretch>
            <a:fillRect/>
          </a:stretch>
        </p:blipFill>
        <p:spPr>
          <a:xfrm>
            <a:off x="395536" y="0"/>
            <a:ext cx="3320346" cy="935674"/>
          </a:xfrm>
          <a:prstGeom prst="rect">
            <a:avLst/>
          </a:prstGeom>
        </p:spPr>
      </p:pic>
      <p:pic>
        <p:nvPicPr>
          <p:cNvPr id="36" name="Picture 35"/>
          <p:cNvPicPr>
            <a:picLocks noChangeAspect="1"/>
          </p:cNvPicPr>
          <p:nvPr/>
        </p:nvPicPr>
        <p:blipFill>
          <a:blip r:embed="rId3"/>
          <a:stretch>
            <a:fillRect/>
          </a:stretch>
        </p:blipFill>
        <p:spPr>
          <a:xfrm>
            <a:off x="251520" y="1484784"/>
            <a:ext cx="3741070" cy="842536"/>
          </a:xfrm>
          <a:prstGeom prst="rect">
            <a:avLst/>
          </a:prstGeom>
        </p:spPr>
      </p:pic>
      <p:pic>
        <p:nvPicPr>
          <p:cNvPr id="40" name="Picture 39"/>
          <p:cNvPicPr>
            <a:picLocks noChangeAspect="1"/>
          </p:cNvPicPr>
          <p:nvPr/>
        </p:nvPicPr>
        <p:blipFill>
          <a:blip r:embed="rId4"/>
          <a:stretch>
            <a:fillRect/>
          </a:stretch>
        </p:blipFill>
        <p:spPr>
          <a:xfrm>
            <a:off x="1907704" y="2420888"/>
            <a:ext cx="963947" cy="864096"/>
          </a:xfrm>
          <a:prstGeom prst="rect">
            <a:avLst/>
          </a:prstGeom>
        </p:spPr>
      </p:pic>
      <p:pic>
        <p:nvPicPr>
          <p:cNvPr id="41" name="Picture 40"/>
          <p:cNvPicPr>
            <a:picLocks noChangeAspect="1"/>
          </p:cNvPicPr>
          <p:nvPr/>
        </p:nvPicPr>
        <p:blipFill>
          <a:blip r:embed="rId5"/>
          <a:stretch>
            <a:fillRect/>
          </a:stretch>
        </p:blipFill>
        <p:spPr>
          <a:xfrm>
            <a:off x="2987824" y="2420888"/>
            <a:ext cx="936104" cy="860306"/>
          </a:xfrm>
          <a:prstGeom prst="rect">
            <a:avLst/>
          </a:prstGeom>
        </p:spPr>
      </p:pic>
      <p:pic>
        <p:nvPicPr>
          <p:cNvPr id="59" name="Picture 58"/>
          <p:cNvPicPr>
            <a:picLocks noChangeAspect="1"/>
          </p:cNvPicPr>
          <p:nvPr/>
        </p:nvPicPr>
        <p:blipFill>
          <a:blip r:embed="rId6"/>
          <a:stretch>
            <a:fillRect/>
          </a:stretch>
        </p:blipFill>
        <p:spPr>
          <a:xfrm>
            <a:off x="611560" y="3501008"/>
            <a:ext cx="792088" cy="734131"/>
          </a:xfrm>
          <a:prstGeom prst="rect">
            <a:avLst/>
          </a:prstGeom>
        </p:spPr>
      </p:pic>
      <p:pic>
        <p:nvPicPr>
          <p:cNvPr id="60" name="Picture 59"/>
          <p:cNvPicPr>
            <a:picLocks noChangeAspect="1"/>
          </p:cNvPicPr>
          <p:nvPr/>
        </p:nvPicPr>
        <p:blipFill>
          <a:blip r:embed="rId7"/>
          <a:stretch>
            <a:fillRect/>
          </a:stretch>
        </p:blipFill>
        <p:spPr>
          <a:xfrm>
            <a:off x="1547664" y="3501009"/>
            <a:ext cx="864096" cy="720080"/>
          </a:xfrm>
          <a:prstGeom prst="rect">
            <a:avLst/>
          </a:prstGeom>
        </p:spPr>
      </p:pic>
      <p:pic>
        <p:nvPicPr>
          <p:cNvPr id="61" name="Picture 60"/>
          <p:cNvPicPr>
            <a:picLocks noChangeAspect="1"/>
          </p:cNvPicPr>
          <p:nvPr/>
        </p:nvPicPr>
        <p:blipFill>
          <a:blip r:embed="rId8"/>
          <a:stretch>
            <a:fillRect/>
          </a:stretch>
        </p:blipFill>
        <p:spPr>
          <a:xfrm>
            <a:off x="2627784" y="3501008"/>
            <a:ext cx="864096" cy="720080"/>
          </a:xfrm>
          <a:prstGeom prst="rect">
            <a:avLst/>
          </a:prstGeom>
        </p:spPr>
      </p:pic>
      <p:pic>
        <p:nvPicPr>
          <p:cNvPr id="62" name="Picture 61"/>
          <p:cNvPicPr>
            <a:picLocks noChangeAspect="1"/>
          </p:cNvPicPr>
          <p:nvPr/>
        </p:nvPicPr>
        <p:blipFill rotWithShape="1">
          <a:blip r:embed="rId9"/>
          <a:srcRect t="10395" b="9312"/>
          <a:stretch/>
        </p:blipFill>
        <p:spPr>
          <a:xfrm>
            <a:off x="72008" y="5445224"/>
            <a:ext cx="864096" cy="852392"/>
          </a:xfrm>
          <a:prstGeom prst="rect">
            <a:avLst/>
          </a:prstGeom>
        </p:spPr>
      </p:pic>
      <p:pic>
        <p:nvPicPr>
          <p:cNvPr id="63" name="Picture 62"/>
          <p:cNvPicPr>
            <a:picLocks noChangeAspect="1"/>
          </p:cNvPicPr>
          <p:nvPr/>
        </p:nvPicPr>
        <p:blipFill>
          <a:blip r:embed="rId10"/>
          <a:stretch>
            <a:fillRect/>
          </a:stretch>
        </p:blipFill>
        <p:spPr>
          <a:xfrm>
            <a:off x="1043608" y="5445224"/>
            <a:ext cx="1008113" cy="864096"/>
          </a:xfrm>
          <a:prstGeom prst="rect">
            <a:avLst/>
          </a:prstGeom>
        </p:spPr>
      </p:pic>
      <p:pic>
        <p:nvPicPr>
          <p:cNvPr id="64" name="Picture 63"/>
          <p:cNvPicPr>
            <a:picLocks noChangeAspect="1"/>
          </p:cNvPicPr>
          <p:nvPr/>
        </p:nvPicPr>
        <p:blipFill rotWithShape="1">
          <a:blip r:embed="rId11"/>
          <a:srcRect l="10247" r="5461"/>
          <a:stretch/>
        </p:blipFill>
        <p:spPr>
          <a:xfrm>
            <a:off x="2123728" y="5445224"/>
            <a:ext cx="952500" cy="865982"/>
          </a:xfrm>
          <a:prstGeom prst="rect">
            <a:avLst/>
          </a:prstGeom>
        </p:spPr>
      </p:pic>
      <p:pic>
        <p:nvPicPr>
          <p:cNvPr id="65" name="Picture 64"/>
          <p:cNvPicPr>
            <a:picLocks noChangeAspect="1"/>
          </p:cNvPicPr>
          <p:nvPr/>
        </p:nvPicPr>
        <p:blipFill rotWithShape="1">
          <a:blip r:embed="rId12"/>
          <a:srcRect l="11292" b="12077"/>
          <a:stretch/>
        </p:blipFill>
        <p:spPr>
          <a:xfrm>
            <a:off x="3131840" y="5445224"/>
            <a:ext cx="1004425" cy="864096"/>
          </a:xfrm>
          <a:prstGeom prst="rect">
            <a:avLst/>
          </a:prstGeom>
        </p:spPr>
      </p:pic>
      <p:sp>
        <p:nvSpPr>
          <p:cNvPr id="58" name="TextBox 57"/>
          <p:cNvSpPr txBox="1"/>
          <p:nvPr/>
        </p:nvSpPr>
        <p:spPr>
          <a:xfrm>
            <a:off x="5005456" y="75361"/>
            <a:ext cx="3960000" cy="215444"/>
          </a:xfrm>
          <a:prstGeom prst="rect">
            <a:avLst/>
          </a:prstGeom>
          <a:noFill/>
        </p:spPr>
        <p:txBody>
          <a:bodyPr wrap="square" rtlCol="0">
            <a:spAutoFit/>
          </a:bodyPr>
          <a:lstStyle/>
          <a:p>
            <a:pPr lvl="0" algn="ctr"/>
            <a:r>
              <a:rPr lang="en-US" sz="800" b="1" dirty="0" smtClean="0"/>
              <a:t>III. </a:t>
            </a:r>
            <a:r>
              <a:rPr lang="de-DE" sz="800" b="1" dirty="0" smtClean="0"/>
              <a:t>Einbau- und Bedienungsanleitung</a:t>
            </a:r>
            <a:endParaRPr lang="bg-BG" sz="800" dirty="0" smtClean="0"/>
          </a:p>
        </p:txBody>
      </p:sp>
      <p:sp>
        <p:nvSpPr>
          <p:cNvPr id="73" name="TextBox 72"/>
          <p:cNvSpPr txBox="1"/>
          <p:nvPr/>
        </p:nvSpPr>
        <p:spPr>
          <a:xfrm>
            <a:off x="5041528" y="507409"/>
            <a:ext cx="1714512" cy="1446550"/>
          </a:xfrm>
          <a:prstGeom prst="rect">
            <a:avLst/>
          </a:prstGeom>
          <a:noFill/>
        </p:spPr>
        <p:txBody>
          <a:bodyPr wrap="square" rtlCol="0">
            <a:spAutoFit/>
          </a:bodyPr>
          <a:lstStyle/>
          <a:p>
            <a:pPr algn="just"/>
            <a:r>
              <a:rPr lang="de-DE" sz="800" dirty="0" smtClean="0"/>
              <a:t>1-2.  Entfalten des Gestells. Ziehen Sie den Griff nach oben, wenn das Rohr die Endposition erreicht, das Rohr ist verriegelt , wenn Sie ein Klick hören.</a:t>
            </a:r>
            <a:endParaRPr lang="bg-BG" sz="800" dirty="0" smtClean="0"/>
          </a:p>
          <a:p>
            <a:r>
              <a:rPr lang="de-DE" sz="800" dirty="0" smtClean="0"/>
              <a:t>3. Einbau der vorderen Räder:</a:t>
            </a:r>
            <a:endParaRPr lang="bg-BG" sz="800" dirty="0" smtClean="0"/>
          </a:p>
          <a:p>
            <a:pPr algn="just"/>
            <a:r>
              <a:rPr lang="de-DE" sz="800" dirty="0" smtClean="0"/>
              <a:t>Setzen Sie das Vorderrad in den entsprechenden Löcher ein, bis Sie ein Klick hören. Stellen Sie sich sicher, dass die vorderen Räder fest eingebaut sind. </a:t>
            </a:r>
            <a:endParaRPr lang="bg-BG" sz="800" dirty="0"/>
          </a:p>
        </p:txBody>
      </p:sp>
      <p:sp>
        <p:nvSpPr>
          <p:cNvPr id="74" name="Rectangle 73"/>
          <p:cNvSpPr/>
          <p:nvPr/>
        </p:nvSpPr>
        <p:spPr>
          <a:xfrm>
            <a:off x="5041528" y="1947569"/>
            <a:ext cx="3923928" cy="338554"/>
          </a:xfrm>
          <a:prstGeom prst="rect">
            <a:avLst/>
          </a:prstGeom>
        </p:spPr>
        <p:txBody>
          <a:bodyPr wrap="square">
            <a:spAutoFit/>
          </a:bodyPr>
          <a:lstStyle/>
          <a:p>
            <a:pPr algn="just"/>
            <a:r>
              <a:rPr lang="de-DE" sz="800" dirty="0" smtClean="0"/>
              <a:t>Drücken Sie die Vorderradverriegelung nach unten, um die Bewegung in eine Richtung zu verriegeln, heben Sie diese nach oben, um die Räder auf 360 Grad schwenken zu können.</a:t>
            </a:r>
            <a:endParaRPr lang="bg-BG" sz="800" dirty="0"/>
          </a:p>
        </p:txBody>
      </p:sp>
      <p:sp>
        <p:nvSpPr>
          <p:cNvPr id="75" name="TextBox 74"/>
          <p:cNvSpPr txBox="1"/>
          <p:nvPr/>
        </p:nvSpPr>
        <p:spPr>
          <a:xfrm>
            <a:off x="5005456" y="3459737"/>
            <a:ext cx="3960000" cy="954107"/>
          </a:xfrm>
          <a:prstGeom prst="rect">
            <a:avLst/>
          </a:prstGeom>
          <a:noFill/>
        </p:spPr>
        <p:txBody>
          <a:bodyPr wrap="square" rtlCol="0">
            <a:spAutoFit/>
          </a:bodyPr>
          <a:lstStyle/>
          <a:p>
            <a:r>
              <a:rPr lang="de-DE" sz="800" dirty="0" smtClean="0"/>
              <a:t>4. Einbau der hinteren Räder:</a:t>
            </a:r>
            <a:endParaRPr lang="bg-BG" sz="800" dirty="0" smtClean="0"/>
          </a:p>
          <a:p>
            <a:pPr algn="just"/>
            <a:r>
              <a:rPr lang="de-DE" sz="800" dirty="0" smtClean="0"/>
              <a:t>Heben Sie den hinteren Teil des Rahmens nach oben, setzen Sie die Hinterräder auf die Achse, die hinteren Räder sind befestigt, wenn Sie ein Klick hören.</a:t>
            </a:r>
            <a:endParaRPr lang="bg-BG" sz="800" dirty="0" smtClean="0"/>
          </a:p>
          <a:p>
            <a:r>
              <a:rPr lang="de-DE" sz="800" dirty="0" smtClean="0"/>
              <a:t>5. Verwendung der Feststellbremse der hinteren Räder:</a:t>
            </a:r>
            <a:endParaRPr lang="bg-BG" sz="800" dirty="0" smtClean="0"/>
          </a:p>
          <a:p>
            <a:pPr algn="just"/>
            <a:r>
              <a:rPr lang="de-DE" sz="800" dirty="0" smtClean="0"/>
              <a:t>Um die Feststellbremse zu aktivieren und die beiden Hinterräder zu verriegeln, drücken Sie auf das Hinterachspedal. Um diese zu entriegeln, heben Sie das Hinterachspedal nach oben.</a:t>
            </a:r>
            <a:endParaRPr lang="bg-BG" sz="800" dirty="0"/>
          </a:p>
        </p:txBody>
      </p:sp>
      <p:sp>
        <p:nvSpPr>
          <p:cNvPr id="76" name="TextBox 75"/>
          <p:cNvSpPr txBox="1"/>
          <p:nvPr/>
        </p:nvSpPr>
        <p:spPr>
          <a:xfrm>
            <a:off x="8465422" y="6444708"/>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28</a:t>
            </a:r>
            <a:endParaRPr lang="bg-BG" sz="900" b="1" dirty="0">
              <a:latin typeface="Arial" pitchFamily="34" charset="0"/>
              <a:cs typeface="Arial" pitchFamily="34" charset="0"/>
            </a:endParaRPr>
          </a:p>
        </p:txBody>
      </p:sp>
      <p:pic>
        <p:nvPicPr>
          <p:cNvPr id="77" name="Picture 76"/>
          <p:cNvPicPr>
            <a:picLocks noChangeAspect="1"/>
          </p:cNvPicPr>
          <p:nvPr/>
        </p:nvPicPr>
        <p:blipFill>
          <a:blip r:embed="rId13"/>
          <a:stretch>
            <a:fillRect/>
          </a:stretch>
        </p:blipFill>
        <p:spPr>
          <a:xfrm>
            <a:off x="6850069" y="435401"/>
            <a:ext cx="1141868" cy="1316544"/>
          </a:xfrm>
          <a:prstGeom prst="rect">
            <a:avLst/>
          </a:prstGeom>
        </p:spPr>
      </p:pic>
      <p:pic>
        <p:nvPicPr>
          <p:cNvPr id="78" name="Picture 77"/>
          <p:cNvPicPr>
            <a:picLocks noChangeAspect="1"/>
          </p:cNvPicPr>
          <p:nvPr/>
        </p:nvPicPr>
        <p:blipFill>
          <a:blip r:embed="rId14"/>
          <a:stretch>
            <a:fillRect/>
          </a:stretch>
        </p:blipFill>
        <p:spPr>
          <a:xfrm>
            <a:off x="8002197" y="1011465"/>
            <a:ext cx="759662" cy="792088"/>
          </a:xfrm>
          <a:prstGeom prst="rect">
            <a:avLst/>
          </a:prstGeom>
        </p:spPr>
      </p:pic>
      <p:pic>
        <p:nvPicPr>
          <p:cNvPr id="79" name="Picture 78"/>
          <p:cNvPicPr>
            <a:picLocks noChangeAspect="1"/>
          </p:cNvPicPr>
          <p:nvPr/>
        </p:nvPicPr>
        <p:blipFill>
          <a:blip r:embed="rId15"/>
          <a:stretch>
            <a:fillRect/>
          </a:stretch>
        </p:blipFill>
        <p:spPr>
          <a:xfrm>
            <a:off x="8074205" y="435401"/>
            <a:ext cx="648072" cy="597946"/>
          </a:xfrm>
          <a:prstGeom prst="rect">
            <a:avLst/>
          </a:prstGeom>
        </p:spPr>
      </p:pic>
      <p:pic>
        <p:nvPicPr>
          <p:cNvPr id="80" name="Picture 79"/>
          <p:cNvPicPr>
            <a:picLocks noChangeAspect="1"/>
          </p:cNvPicPr>
          <p:nvPr/>
        </p:nvPicPr>
        <p:blipFill>
          <a:blip r:embed="rId16"/>
          <a:stretch>
            <a:fillRect/>
          </a:stretch>
        </p:blipFill>
        <p:spPr>
          <a:xfrm>
            <a:off x="5409908" y="2379617"/>
            <a:ext cx="3102373" cy="864096"/>
          </a:xfrm>
          <a:prstGeom prst="rect">
            <a:avLst/>
          </a:prstGeom>
        </p:spPr>
      </p:pic>
      <p:pic>
        <p:nvPicPr>
          <p:cNvPr id="81" name="Picture 80"/>
          <p:cNvPicPr>
            <a:picLocks noChangeAspect="1"/>
          </p:cNvPicPr>
          <p:nvPr/>
        </p:nvPicPr>
        <p:blipFill>
          <a:blip r:embed="rId17"/>
          <a:stretch>
            <a:fillRect/>
          </a:stretch>
        </p:blipFill>
        <p:spPr>
          <a:xfrm>
            <a:off x="5193885" y="4539857"/>
            <a:ext cx="3528392" cy="945824"/>
          </a:xfrm>
          <a:prstGeom prst="rect">
            <a:avLst/>
          </a:prstGeom>
        </p:spPr>
      </p:pic>
    </p:spTree>
    <p:extLst>
      <p:ext uri="{BB962C8B-B14F-4D97-AF65-F5344CB8AC3E}">
        <p14:creationId xmlns:p14="http://schemas.microsoft.com/office/powerpoint/2010/main" val="264227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453336"/>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18</a:t>
            </a:r>
            <a:endParaRPr lang="bg-BG" sz="900" b="1" dirty="0">
              <a:latin typeface="Arial" pitchFamily="34" charset="0"/>
              <a:cs typeface="Arial" pitchFamily="34" charset="0"/>
            </a:endParaRPr>
          </a:p>
        </p:txBody>
      </p:sp>
      <p:sp>
        <p:nvSpPr>
          <p:cNvPr id="3" name="TextBox 2"/>
          <p:cNvSpPr txBox="1"/>
          <p:nvPr/>
        </p:nvSpPr>
        <p:spPr>
          <a:xfrm>
            <a:off x="108074" y="3325914"/>
            <a:ext cx="3959870" cy="1692771"/>
          </a:xfrm>
          <a:prstGeom prst="rect">
            <a:avLst/>
          </a:prstGeom>
          <a:noFill/>
        </p:spPr>
        <p:txBody>
          <a:bodyPr wrap="square" rtlCol="0">
            <a:spAutoFit/>
          </a:bodyPr>
          <a:lstStyle/>
          <a:p>
            <a:pPr algn="just"/>
            <a:r>
              <a:rPr lang="bg-BG" sz="800" dirty="0" smtClean="0"/>
              <a:t>12. </a:t>
            </a:r>
            <a:r>
              <a:rPr lang="el-GR" sz="800" dirty="0" smtClean="0"/>
              <a:t>Αναδίπλωμα:</a:t>
            </a:r>
            <a:endParaRPr lang="bg-BG" sz="800" dirty="0" smtClean="0"/>
          </a:p>
          <a:p>
            <a:pPr algn="just"/>
            <a:r>
              <a:rPr lang="el-GR" sz="800" dirty="0" smtClean="0"/>
              <a:t>Πιέστε τους μηχανισμούς κλειδώματος ταυτόχρονα και από τις δύο πλευρές. Πιέστε προς τα πίσω ταυτόχρονα με τα δύο χέρια. </a:t>
            </a:r>
            <a:endParaRPr lang="bg-BG" sz="800" dirty="0" smtClean="0"/>
          </a:p>
          <a:p>
            <a:pPr algn="just"/>
            <a:r>
              <a:rPr lang="el-GR" sz="800" dirty="0" smtClean="0"/>
              <a:t>Μόλις διπλωθεί, το καρότσι είναι συμπαγές και άνετο για να φορέσει.</a:t>
            </a:r>
            <a:r>
              <a:rPr lang="bg-BG" sz="800" dirty="0" smtClean="0"/>
              <a:t> </a:t>
            </a:r>
            <a:endParaRPr lang="en-US" sz="800" dirty="0" smtClean="0"/>
          </a:p>
          <a:p>
            <a:pPr algn="just"/>
            <a:endParaRPr lang="en-US" sz="800" dirty="0" smtClean="0"/>
          </a:p>
          <a:p>
            <a:pPr algn="just"/>
            <a:endParaRPr lang="en-US" sz="800" dirty="0"/>
          </a:p>
          <a:p>
            <a:pPr algn="just"/>
            <a:endParaRPr lang="en-US" sz="800" dirty="0" smtClean="0"/>
          </a:p>
          <a:p>
            <a:pPr algn="just"/>
            <a:endParaRPr lang="en-US" sz="800" dirty="0"/>
          </a:p>
          <a:p>
            <a:pPr algn="just"/>
            <a:endParaRPr lang="en-US" sz="800" dirty="0" smtClean="0"/>
          </a:p>
          <a:p>
            <a:pPr algn="just"/>
            <a:endParaRPr lang="en-US" sz="800" dirty="0"/>
          </a:p>
          <a:p>
            <a:pPr algn="just"/>
            <a:endParaRPr lang="en-US" sz="800" dirty="0" smtClean="0"/>
          </a:p>
          <a:p>
            <a:pPr algn="just"/>
            <a:endParaRPr lang="bg-BG" sz="800" dirty="0" smtClean="0"/>
          </a:p>
          <a:p>
            <a:pPr algn="just"/>
            <a:r>
              <a:rPr lang="bg-BG" sz="800" dirty="0" smtClean="0"/>
              <a:t>13. </a:t>
            </a:r>
            <a:r>
              <a:rPr lang="el-GR" sz="800" dirty="0" smtClean="0"/>
              <a:t>Θέσεις του καλαθιού:</a:t>
            </a:r>
            <a:r>
              <a:rPr lang="bg-BG" sz="800" dirty="0" smtClean="0"/>
              <a:t> </a:t>
            </a:r>
            <a:endParaRPr lang="bg-BG" sz="800" dirty="0"/>
          </a:p>
        </p:txBody>
      </p:sp>
      <p:sp>
        <p:nvSpPr>
          <p:cNvPr id="6" name="TextBox 5"/>
          <p:cNvSpPr txBox="1"/>
          <p:nvPr/>
        </p:nvSpPr>
        <p:spPr>
          <a:xfrm>
            <a:off x="108074" y="56248"/>
            <a:ext cx="3960000" cy="707886"/>
          </a:xfrm>
          <a:prstGeom prst="rect">
            <a:avLst/>
          </a:prstGeom>
          <a:noFill/>
        </p:spPr>
        <p:txBody>
          <a:bodyPr wrap="square" rtlCol="0">
            <a:spAutoFit/>
          </a:bodyPr>
          <a:lstStyle/>
          <a:p>
            <a:pPr algn="just"/>
            <a:r>
              <a:rPr lang="bg-BG" sz="800" dirty="0" smtClean="0"/>
              <a:t>10. </a:t>
            </a:r>
            <a:r>
              <a:rPr lang="el-GR" sz="800" dirty="0" smtClean="0"/>
              <a:t>Εγκατάσταση και χρήση της τέντας</a:t>
            </a:r>
            <a:endParaRPr lang="bg-BG" sz="800" dirty="0" smtClean="0"/>
          </a:p>
          <a:p>
            <a:pPr algn="just"/>
            <a:r>
              <a:rPr lang="el-GR" sz="800" dirty="0" smtClean="0"/>
              <a:t>Εγκατάσταση της τέντας: Συνδέστε την τέντα στον πάνω μέρος του πλαισίου. Τραβήξτε το φερμουάρ.</a:t>
            </a:r>
            <a:endParaRPr lang="bg-BG" sz="800" dirty="0" smtClean="0"/>
          </a:p>
          <a:p>
            <a:pPr algn="just"/>
            <a:r>
              <a:rPr lang="el-GR" sz="800" dirty="0" smtClean="0"/>
              <a:t>Χρήση της τέντας: Τραβήξτε την τέντα προς τα εμπρός για να το τεντώσετε, και προς τα πίσω, για να το αναδιπλώσετε.</a:t>
            </a:r>
            <a:endParaRPr lang="bg-BG" sz="800" dirty="0"/>
          </a:p>
        </p:txBody>
      </p:sp>
      <p:sp>
        <p:nvSpPr>
          <p:cNvPr id="8" name="TextBox 7"/>
          <p:cNvSpPr txBox="1"/>
          <p:nvPr/>
        </p:nvSpPr>
        <p:spPr>
          <a:xfrm>
            <a:off x="107504" y="1700808"/>
            <a:ext cx="3960000" cy="584775"/>
          </a:xfrm>
          <a:prstGeom prst="rect">
            <a:avLst/>
          </a:prstGeom>
          <a:noFill/>
        </p:spPr>
        <p:txBody>
          <a:bodyPr wrap="square" rtlCol="0">
            <a:spAutoFit/>
          </a:bodyPr>
          <a:lstStyle/>
          <a:p>
            <a:pPr algn="just"/>
            <a:r>
              <a:rPr lang="bg-BG" sz="800" dirty="0" smtClean="0"/>
              <a:t>11. </a:t>
            </a:r>
            <a:r>
              <a:rPr lang="el-GR" sz="800" dirty="0" smtClean="0"/>
              <a:t>Ρύθμιση του ερεισίνωτου για την πλάτη</a:t>
            </a:r>
            <a:endParaRPr lang="bg-BG" sz="800" dirty="0" smtClean="0"/>
          </a:p>
          <a:p>
            <a:pPr algn="just"/>
            <a:r>
              <a:rPr lang="el-GR" sz="800" dirty="0" smtClean="0"/>
              <a:t>Στο πίσω μέρος του καλαθιού υπάρχουν 3 πόρπες ασφάλειας. Για να περάσετε στο σύστημα καθίσματος, κουμπώστε τις τρεις πόρπες. Για να περάσετε στο σύστημα ξαπλώματος, ξεκουμπώστε τις τρεις πόρπες. </a:t>
            </a:r>
            <a:endParaRPr lang="bg-BG" sz="800" dirty="0"/>
          </a:p>
        </p:txBody>
      </p:sp>
      <p:pic>
        <p:nvPicPr>
          <p:cNvPr id="27" name="Picture 26"/>
          <p:cNvPicPr>
            <a:picLocks noChangeAspect="1"/>
          </p:cNvPicPr>
          <p:nvPr/>
        </p:nvPicPr>
        <p:blipFill>
          <a:blip r:embed="rId2"/>
          <a:stretch>
            <a:fillRect/>
          </a:stretch>
        </p:blipFill>
        <p:spPr>
          <a:xfrm>
            <a:off x="251520" y="836712"/>
            <a:ext cx="3600400" cy="809960"/>
          </a:xfrm>
          <a:prstGeom prst="rect">
            <a:avLst/>
          </a:prstGeom>
        </p:spPr>
      </p:pic>
      <p:pic>
        <p:nvPicPr>
          <p:cNvPr id="31" name="Picture 30"/>
          <p:cNvPicPr>
            <a:picLocks noChangeAspect="1"/>
          </p:cNvPicPr>
          <p:nvPr/>
        </p:nvPicPr>
        <p:blipFill>
          <a:blip r:embed="rId3"/>
          <a:stretch>
            <a:fillRect/>
          </a:stretch>
        </p:blipFill>
        <p:spPr>
          <a:xfrm>
            <a:off x="251520" y="2348880"/>
            <a:ext cx="3630560" cy="864094"/>
          </a:xfrm>
          <a:prstGeom prst="rect">
            <a:avLst/>
          </a:prstGeom>
        </p:spPr>
      </p:pic>
      <p:pic>
        <p:nvPicPr>
          <p:cNvPr id="32" name="Picture 31"/>
          <p:cNvPicPr>
            <a:picLocks noChangeAspect="1"/>
          </p:cNvPicPr>
          <p:nvPr/>
        </p:nvPicPr>
        <p:blipFill>
          <a:blip r:embed="rId4"/>
          <a:stretch>
            <a:fillRect/>
          </a:stretch>
        </p:blipFill>
        <p:spPr>
          <a:xfrm>
            <a:off x="323528" y="3861048"/>
            <a:ext cx="3600400" cy="869447"/>
          </a:xfrm>
          <a:prstGeom prst="rect">
            <a:avLst/>
          </a:prstGeom>
        </p:spPr>
      </p:pic>
      <p:pic>
        <p:nvPicPr>
          <p:cNvPr id="38" name="Picture 37"/>
          <p:cNvPicPr>
            <a:picLocks noChangeAspect="1"/>
          </p:cNvPicPr>
          <p:nvPr/>
        </p:nvPicPr>
        <p:blipFill>
          <a:blip r:embed="rId5"/>
          <a:stretch>
            <a:fillRect/>
          </a:stretch>
        </p:blipFill>
        <p:spPr>
          <a:xfrm>
            <a:off x="611560" y="5157192"/>
            <a:ext cx="2880318" cy="1028368"/>
          </a:xfrm>
          <a:prstGeom prst="rect">
            <a:avLst/>
          </a:prstGeom>
        </p:spPr>
      </p:pic>
      <p:sp>
        <p:nvSpPr>
          <p:cNvPr id="34" name="TextBox 33"/>
          <p:cNvSpPr txBox="1"/>
          <p:nvPr/>
        </p:nvSpPr>
        <p:spPr>
          <a:xfrm>
            <a:off x="5004048" y="9943"/>
            <a:ext cx="3960000" cy="4770537"/>
          </a:xfrm>
          <a:prstGeom prst="rect">
            <a:avLst/>
          </a:prstGeom>
          <a:noFill/>
        </p:spPr>
        <p:txBody>
          <a:bodyPr wrap="square" rtlCol="0">
            <a:spAutoFit/>
          </a:bodyPr>
          <a:lstStyle/>
          <a:p>
            <a:pPr lvl="0" algn="just"/>
            <a:r>
              <a:rPr lang="en-US" sz="800" b="1" dirty="0" smtClean="0"/>
              <a:t>1</a:t>
            </a:r>
            <a:r>
              <a:rPr lang="bg-BG" sz="800" b="1" dirty="0" smtClean="0"/>
              <a:t>6</a:t>
            </a:r>
            <a:r>
              <a:rPr lang="en-US" sz="800" b="1" dirty="0" smtClean="0"/>
              <a:t>.</a:t>
            </a:r>
            <a:r>
              <a:rPr lang="bg-BG" sz="800" b="1" dirty="0" smtClean="0"/>
              <a:t> </a:t>
            </a:r>
            <a:r>
              <a:rPr lang="de-DE" sz="800" dirty="0" smtClean="0"/>
              <a:t>Bevor Sie das Kind drin legen, stellen Sie sich sicher, dass der Kinderwagen richtig eingefaltet ist und dass die Mechanismen richtig verriegelt sind, um Verletzungen des Kindes zu vermeiden.</a:t>
            </a:r>
            <a:endParaRPr lang="bg-BG" sz="800" dirty="0"/>
          </a:p>
          <a:p>
            <a:pPr lvl="0" algn="just"/>
            <a:r>
              <a:rPr lang="en-US" sz="800" b="1" dirty="0" smtClean="0"/>
              <a:t>1</a:t>
            </a:r>
            <a:r>
              <a:rPr lang="bg-BG" sz="800" b="1" dirty="0" smtClean="0"/>
              <a:t>7. </a:t>
            </a:r>
            <a:r>
              <a:rPr lang="de-DE" sz="800" dirty="0" smtClean="0"/>
              <a:t>Überprüfen Sie vor dem Gebrauch, dass der Kinderwagen richtig eingefaltet ist, dass alle Teile fest sind und dass diese sicher in der ausgewählten Position verriegelt sind. Das Produkt nicht benutzen, falls es lose Verbindungen, beschädigte oder fehlende Teile gibt.</a:t>
            </a:r>
            <a:endParaRPr lang="bg-BG" sz="800" dirty="0"/>
          </a:p>
          <a:p>
            <a:pPr lvl="0" algn="just"/>
            <a:r>
              <a:rPr lang="en-US" sz="800" b="1" dirty="0" smtClean="0"/>
              <a:t>1</a:t>
            </a:r>
            <a:r>
              <a:rPr lang="bg-BG" sz="800" b="1" dirty="0" smtClean="0"/>
              <a:t>8. </a:t>
            </a:r>
            <a:r>
              <a:rPr lang="de-DE" sz="800" b="1" dirty="0" smtClean="0"/>
              <a:t>WARNUNG: Dieses Produkt ist nicht zum Laufen oder Rutschen geeignet.</a:t>
            </a:r>
            <a:endParaRPr lang="bg-BG" sz="800" b="1" dirty="0"/>
          </a:p>
          <a:p>
            <a:pPr lvl="0" algn="just"/>
            <a:r>
              <a:rPr lang="bg-BG" sz="800" dirty="0" smtClean="0"/>
              <a:t>19</a:t>
            </a:r>
            <a:r>
              <a:rPr lang="en-US" sz="800" dirty="0" smtClean="0"/>
              <a:t>. </a:t>
            </a:r>
            <a:r>
              <a:rPr lang="de-DE" sz="800" dirty="0" smtClean="0"/>
              <a:t>Nie ein Kissen oder Matratze höher als 25 cm drin legen.</a:t>
            </a:r>
            <a:endParaRPr lang="bg-BG" sz="800" dirty="0"/>
          </a:p>
          <a:p>
            <a:pPr algn="just"/>
            <a:r>
              <a:rPr lang="bg-BG" sz="800" dirty="0" smtClean="0"/>
              <a:t>20</a:t>
            </a:r>
            <a:r>
              <a:rPr lang="en-US" sz="800" dirty="0" smtClean="0"/>
              <a:t>. </a:t>
            </a:r>
            <a:r>
              <a:rPr lang="de-DE" sz="800" dirty="0" smtClean="0"/>
              <a:t>Für max. Schutz und Sicherheit sichern Sie immer den Gürtel zwischen den Beinen und um das Kreuz, wenn Ihr Kind beginnt, auf seinen Füßen und Händen allein zu stehen!</a:t>
            </a:r>
            <a:endParaRPr lang="bg-BG" sz="800" dirty="0" smtClean="0"/>
          </a:p>
          <a:p>
            <a:pPr lvl="0" algn="just"/>
            <a:r>
              <a:rPr lang="bg-BG" sz="800" dirty="0" smtClean="0"/>
              <a:t>21. </a:t>
            </a:r>
            <a:r>
              <a:rPr lang="de-DE" sz="800" dirty="0" smtClean="0"/>
              <a:t>Die Sitzposition nur für Kinder mit Mindestalter vo 6 Monate einstellen.</a:t>
            </a:r>
            <a:endParaRPr lang="bg-BG" sz="800" dirty="0" smtClean="0"/>
          </a:p>
          <a:p>
            <a:pPr lvl="0" algn="just"/>
            <a:r>
              <a:rPr lang="bg-BG" sz="800" dirty="0" smtClean="0"/>
              <a:t>22</a:t>
            </a:r>
            <a:r>
              <a:rPr lang="en-US" sz="800" dirty="0" smtClean="0"/>
              <a:t>.</a:t>
            </a:r>
            <a:r>
              <a:rPr lang="de-DE" sz="800" dirty="0" smtClean="0"/>
              <a:t> Falten Sie den Kinderwagen nicht und stellen Sie die Rückenlehneposition nicht ein, während das Kind drin ist!</a:t>
            </a:r>
            <a:endParaRPr lang="bg-BG" sz="800" dirty="0" smtClean="0"/>
          </a:p>
          <a:p>
            <a:pPr lvl="0"/>
            <a:r>
              <a:rPr lang="bg-BG" sz="800" dirty="0" smtClean="0"/>
              <a:t>23</a:t>
            </a:r>
            <a:r>
              <a:rPr lang="en-US" sz="800" dirty="0" smtClean="0"/>
              <a:t>. </a:t>
            </a:r>
            <a:r>
              <a:rPr lang="de-DE" sz="800" b="1" dirty="0" smtClean="0"/>
              <a:t>IMMER</a:t>
            </a:r>
            <a:r>
              <a:rPr lang="de-DE" sz="800" dirty="0" smtClean="0"/>
              <a:t> die Feststellbremse betätigen, wenn der Kinderwagen nicht verwendet wird.</a:t>
            </a:r>
            <a:endParaRPr lang="bg-BG" sz="800" dirty="0"/>
          </a:p>
          <a:p>
            <a:pPr lvl="0"/>
            <a:r>
              <a:rPr lang="bg-BG" sz="800" dirty="0" smtClean="0"/>
              <a:t>24</a:t>
            </a:r>
            <a:r>
              <a:rPr lang="en-US" sz="800" dirty="0" smtClean="0"/>
              <a:t>. </a:t>
            </a:r>
            <a:r>
              <a:rPr lang="de-DE" sz="800" dirty="0" smtClean="0"/>
              <a:t>Wenn der Korb installiert ist, öffnen Sie bitte den Klappmechanismus nicht.</a:t>
            </a:r>
            <a:endParaRPr lang="bg-BG" sz="800" dirty="0" smtClean="0"/>
          </a:p>
          <a:p>
            <a:pPr lvl="0"/>
            <a:r>
              <a:rPr lang="de-DE" sz="800" dirty="0" smtClean="0"/>
              <a:t>25. Benutzen Sie den Kinderwagen nicht auf Treppen oder Bordsteinen. Dies kann die Festigkeit der Konstruktion beeinflussen.</a:t>
            </a:r>
            <a:endParaRPr lang="bg-BG" sz="800" dirty="0" smtClean="0"/>
          </a:p>
          <a:p>
            <a:pPr lvl="0"/>
            <a:r>
              <a:rPr lang="de-DE" sz="800" dirty="0" smtClean="0"/>
              <a:t>26. Der Autokindersitz ersetzt kein Babybett oder Bett. Wenn Ihr Kind schlafen muss, sollte es in einen dazu geeigneten Kinderwagen, Babybett oder Bett gelegt werden.</a:t>
            </a:r>
            <a:endParaRPr lang="bg-BG" sz="800" dirty="0" smtClean="0"/>
          </a:p>
          <a:p>
            <a:pPr lvl="0"/>
            <a:r>
              <a:rPr lang="de-DE" sz="800" dirty="0" smtClean="0"/>
              <a:t>27. Nur Ersatzteile verwenden, die vom Hersteller / Händler geliefert und / oder empfohlen sind.</a:t>
            </a:r>
            <a:endParaRPr lang="bg-BG" sz="800" dirty="0" smtClean="0"/>
          </a:p>
          <a:p>
            <a:pPr lvl="0"/>
            <a:r>
              <a:rPr lang="de-DE" sz="800" dirty="0" smtClean="0"/>
              <a:t>28. Der Zusammenbau, das Falten und Einfalten soll nur von einem Erwachsenen unternommen werden.</a:t>
            </a:r>
            <a:endParaRPr lang="bg-BG" sz="800" dirty="0" smtClean="0"/>
          </a:p>
          <a:p>
            <a:pPr lvl="0"/>
            <a:r>
              <a:rPr lang="de-DE" sz="800" dirty="0" smtClean="0"/>
              <a:t>29. Der Bauchbügel soll immer eingebaut sein, wenn das Kind drin ist! Es ist gefährlich der Bauchbügel als Hebegriff zu benutzen!</a:t>
            </a:r>
            <a:endParaRPr lang="bg-BG" sz="800" dirty="0" smtClean="0"/>
          </a:p>
          <a:p>
            <a:pPr lvl="0"/>
            <a:r>
              <a:rPr lang="de-DE" sz="800" dirty="0" smtClean="0"/>
              <a:t>30. Lassen Sie nicht zu, dass das Kind in dem Kinderwagen aufsteht, klettert oder anhängt!</a:t>
            </a:r>
            <a:endParaRPr lang="bg-BG" sz="800" dirty="0" smtClean="0"/>
          </a:p>
          <a:p>
            <a:pPr lvl="0"/>
            <a:r>
              <a:rPr lang="de-DE" sz="800" dirty="0" smtClean="0"/>
              <a:t>31. Lassen Sie das Kind nicht mit dem Kinderwagen spielen! Es ist gefährlich wenn Kinder oder Tiere in der Nähe von dem Kinderwagen spielen!</a:t>
            </a:r>
            <a:endParaRPr lang="bg-BG" sz="800" dirty="0" smtClean="0"/>
          </a:p>
          <a:p>
            <a:pPr lvl="0"/>
            <a:r>
              <a:rPr lang="de-DE" sz="800" dirty="0" smtClean="0"/>
              <a:t>32. Verwenden Sie den Kinerwagen nicht auf Treppen oder Rolltreppen, weil Sie die Kontrolle über das Produkt verlieren können, und das zum Fallen oder Verletzung des Kindes führen kann! Sie sollen vorsichtig einer Stufe oder Bürgersteigs aus- und einsteigen.</a:t>
            </a:r>
            <a:endParaRPr lang="bg-BG" sz="800" dirty="0" smtClean="0"/>
          </a:p>
          <a:p>
            <a:pPr lvl="0"/>
            <a:r>
              <a:rPr lang="de-DE" sz="800" b="1" dirty="0" smtClean="0"/>
              <a:t>33. ACHTUNG! SCHÜTZEN VOR FEUER. Verwenden Sie das Produkt nicht in der Nähe von Wärmequellen - Heizungen, Herden oder Feuer.</a:t>
            </a:r>
            <a:endParaRPr lang="bg-BG" sz="800" dirty="0" smtClean="0"/>
          </a:p>
          <a:p>
            <a:pPr lvl="0"/>
            <a:r>
              <a:rPr lang="de-DE" sz="800" b="1" dirty="0" smtClean="0"/>
              <a:t>34. Vermeiden Sie die Verwendung in der Nähe von Gewässern (Schwimmbäder, etc.)!</a:t>
            </a:r>
            <a:endParaRPr lang="bg-BG" sz="800" dirty="0" smtClean="0"/>
          </a:p>
          <a:p>
            <a:pPr lvl="0"/>
            <a:r>
              <a:rPr lang="de-DE" sz="800" b="1" dirty="0" smtClean="0"/>
              <a:t>35. Nicht auf unebenen Gelände, Kiesflächen, in Oberflächen mit Rasen (auf Wiesen oder Rasen), schlammigen Gebieten verwenden.</a:t>
            </a:r>
            <a:endParaRPr lang="bg-BG" sz="800" dirty="0" smtClean="0"/>
          </a:p>
          <a:p>
            <a:pPr lvl="0"/>
            <a:r>
              <a:rPr lang="de-DE" sz="800" b="1" dirty="0" smtClean="0"/>
              <a:t>36. Nach dem Auspacken die Verpackungen entsorgen. Die Verpackung ist kein Spielzeug und lassen Sie die Kinder nicht mit dieser spielen.</a:t>
            </a:r>
            <a:endParaRPr lang="bg-BG" sz="800" dirty="0"/>
          </a:p>
        </p:txBody>
      </p:sp>
      <p:sp>
        <p:nvSpPr>
          <p:cNvPr id="35" name="TextBox 34"/>
          <p:cNvSpPr txBox="1"/>
          <p:nvPr/>
        </p:nvSpPr>
        <p:spPr>
          <a:xfrm>
            <a:off x="4932040" y="4663079"/>
            <a:ext cx="3960000" cy="215444"/>
          </a:xfrm>
          <a:prstGeom prst="rect">
            <a:avLst/>
          </a:prstGeom>
          <a:noFill/>
        </p:spPr>
        <p:txBody>
          <a:bodyPr wrap="square" rtlCol="0">
            <a:spAutoFit/>
          </a:bodyPr>
          <a:lstStyle/>
          <a:p>
            <a:pPr algn="ctr"/>
            <a:r>
              <a:rPr lang="en-US" sz="800" b="1" dirty="0" smtClean="0"/>
              <a:t>II. </a:t>
            </a:r>
            <a:r>
              <a:rPr lang="de-DE" sz="800" b="1" dirty="0" smtClean="0"/>
              <a:t>Teile</a:t>
            </a:r>
            <a:endParaRPr lang="bg-BG" sz="800" b="1" dirty="0"/>
          </a:p>
        </p:txBody>
      </p:sp>
      <p:sp>
        <p:nvSpPr>
          <p:cNvPr id="36" name="TextBox 35"/>
          <p:cNvSpPr txBox="1"/>
          <p:nvPr/>
        </p:nvSpPr>
        <p:spPr>
          <a:xfrm>
            <a:off x="4932040" y="5455167"/>
            <a:ext cx="1467068" cy="215444"/>
          </a:xfrm>
          <a:prstGeom prst="rect">
            <a:avLst/>
          </a:prstGeom>
          <a:noFill/>
        </p:spPr>
        <p:txBody>
          <a:bodyPr wrap="none" rtlCol="0">
            <a:spAutoFit/>
          </a:bodyPr>
          <a:lstStyle/>
          <a:p>
            <a:r>
              <a:rPr lang="de-DE" sz="800" dirty="0" smtClean="0"/>
              <a:t>Gestell und Sportwagenaufsat</a:t>
            </a:r>
            <a:endParaRPr lang="bg-BG" sz="800" dirty="0" smtClean="0"/>
          </a:p>
        </p:txBody>
      </p:sp>
      <p:sp>
        <p:nvSpPr>
          <p:cNvPr id="37" name="TextBox 36"/>
          <p:cNvSpPr txBox="1"/>
          <p:nvPr/>
        </p:nvSpPr>
        <p:spPr>
          <a:xfrm>
            <a:off x="6444208" y="5455167"/>
            <a:ext cx="1071570" cy="215444"/>
          </a:xfrm>
          <a:prstGeom prst="rect">
            <a:avLst/>
          </a:prstGeom>
          <a:noFill/>
        </p:spPr>
        <p:txBody>
          <a:bodyPr wrap="square" rtlCol="0">
            <a:spAutoFit/>
          </a:bodyPr>
          <a:lstStyle/>
          <a:p>
            <a:pPr algn="ctr"/>
            <a:r>
              <a:rPr lang="de-DE" sz="800" dirty="0" smtClean="0"/>
              <a:t>Kinderwagenwanne</a:t>
            </a:r>
            <a:endParaRPr lang="bg-BG" sz="800" dirty="0" smtClean="0"/>
          </a:p>
        </p:txBody>
      </p:sp>
      <p:sp>
        <p:nvSpPr>
          <p:cNvPr id="39" name="TextBox 38"/>
          <p:cNvSpPr txBox="1"/>
          <p:nvPr/>
        </p:nvSpPr>
        <p:spPr>
          <a:xfrm>
            <a:off x="7668344" y="5455167"/>
            <a:ext cx="1000132" cy="215444"/>
          </a:xfrm>
          <a:prstGeom prst="rect">
            <a:avLst/>
          </a:prstGeom>
          <a:noFill/>
        </p:spPr>
        <p:txBody>
          <a:bodyPr wrap="square" rtlCol="0">
            <a:spAutoFit/>
          </a:bodyPr>
          <a:lstStyle/>
          <a:p>
            <a:pPr algn="ctr"/>
            <a:r>
              <a:rPr lang="de-DE" sz="800" dirty="0" smtClean="0"/>
              <a:t>vordere Räder</a:t>
            </a:r>
            <a:endParaRPr lang="bg-BG" sz="800" dirty="0" smtClean="0"/>
          </a:p>
        </p:txBody>
      </p:sp>
      <p:sp>
        <p:nvSpPr>
          <p:cNvPr id="40" name="TextBox 39"/>
          <p:cNvSpPr txBox="1"/>
          <p:nvPr/>
        </p:nvSpPr>
        <p:spPr>
          <a:xfrm>
            <a:off x="6490753" y="6463279"/>
            <a:ext cx="1000132" cy="215444"/>
          </a:xfrm>
          <a:prstGeom prst="rect">
            <a:avLst/>
          </a:prstGeom>
          <a:noFill/>
        </p:spPr>
        <p:txBody>
          <a:bodyPr wrap="square" rtlCol="0">
            <a:spAutoFit/>
          </a:bodyPr>
          <a:lstStyle/>
          <a:p>
            <a:r>
              <a:rPr lang="de-DE" sz="800" dirty="0" smtClean="0"/>
              <a:t>Sonnenverdeck</a:t>
            </a:r>
            <a:endParaRPr lang="bg-BG" sz="800" dirty="0" smtClean="0"/>
          </a:p>
        </p:txBody>
      </p:sp>
      <p:sp>
        <p:nvSpPr>
          <p:cNvPr id="41" name="TextBox 40"/>
          <p:cNvSpPr txBox="1"/>
          <p:nvPr/>
        </p:nvSpPr>
        <p:spPr>
          <a:xfrm>
            <a:off x="7642881" y="6463279"/>
            <a:ext cx="1000132" cy="215444"/>
          </a:xfrm>
          <a:prstGeom prst="rect">
            <a:avLst/>
          </a:prstGeom>
          <a:noFill/>
        </p:spPr>
        <p:txBody>
          <a:bodyPr wrap="square" rtlCol="0">
            <a:spAutoFit/>
          </a:bodyPr>
          <a:lstStyle/>
          <a:p>
            <a:r>
              <a:rPr lang="de-DE" sz="800" dirty="0" smtClean="0"/>
              <a:t>hintere Räder</a:t>
            </a:r>
            <a:endParaRPr lang="bg-BG" sz="800" dirty="0" smtClean="0"/>
          </a:p>
        </p:txBody>
      </p:sp>
      <p:sp>
        <p:nvSpPr>
          <p:cNvPr id="45" name="TextBox 44"/>
          <p:cNvSpPr txBox="1"/>
          <p:nvPr/>
        </p:nvSpPr>
        <p:spPr>
          <a:xfrm>
            <a:off x="5338625" y="6463279"/>
            <a:ext cx="1000132" cy="215444"/>
          </a:xfrm>
          <a:prstGeom prst="rect">
            <a:avLst/>
          </a:prstGeom>
          <a:noFill/>
        </p:spPr>
        <p:txBody>
          <a:bodyPr wrap="square" rtlCol="0">
            <a:spAutoFit/>
          </a:bodyPr>
          <a:lstStyle/>
          <a:p>
            <a:r>
              <a:rPr lang="de-DE" sz="800" dirty="0" smtClean="0"/>
              <a:t>Bauchbügel</a:t>
            </a:r>
            <a:endParaRPr lang="bg-BG" sz="800" dirty="0" smtClean="0"/>
          </a:p>
        </p:txBody>
      </p:sp>
      <p:sp>
        <p:nvSpPr>
          <p:cNvPr id="46" name="TextBox 45"/>
          <p:cNvSpPr txBox="1"/>
          <p:nvPr/>
        </p:nvSpPr>
        <p:spPr>
          <a:xfrm>
            <a:off x="8571958" y="6507397"/>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27</a:t>
            </a:r>
            <a:endParaRPr lang="bg-BG" sz="900" b="1" dirty="0">
              <a:latin typeface="Arial" pitchFamily="34" charset="0"/>
              <a:cs typeface="Arial" pitchFamily="34" charset="0"/>
            </a:endParaRPr>
          </a:p>
        </p:txBody>
      </p:sp>
      <p:pic>
        <p:nvPicPr>
          <p:cNvPr id="47" name="Picture 46"/>
          <p:cNvPicPr>
            <a:picLocks noChangeAspect="1"/>
          </p:cNvPicPr>
          <p:nvPr/>
        </p:nvPicPr>
        <p:blipFill>
          <a:blip r:embed="rId6"/>
          <a:stretch>
            <a:fillRect/>
          </a:stretch>
        </p:blipFill>
        <p:spPr>
          <a:xfrm>
            <a:off x="6490753" y="5671191"/>
            <a:ext cx="909598" cy="809328"/>
          </a:xfrm>
          <a:prstGeom prst="rect">
            <a:avLst/>
          </a:prstGeom>
        </p:spPr>
      </p:pic>
      <p:pic>
        <p:nvPicPr>
          <p:cNvPr id="48" name="Picture 47"/>
          <p:cNvPicPr>
            <a:picLocks noChangeAspect="1"/>
          </p:cNvPicPr>
          <p:nvPr/>
        </p:nvPicPr>
        <p:blipFill>
          <a:blip r:embed="rId7"/>
          <a:stretch>
            <a:fillRect/>
          </a:stretch>
        </p:blipFill>
        <p:spPr>
          <a:xfrm>
            <a:off x="5194609" y="4807095"/>
            <a:ext cx="1008110" cy="533438"/>
          </a:xfrm>
          <a:prstGeom prst="rect">
            <a:avLst/>
          </a:prstGeom>
        </p:spPr>
      </p:pic>
      <p:pic>
        <p:nvPicPr>
          <p:cNvPr id="49" name="Picture 48"/>
          <p:cNvPicPr>
            <a:picLocks noChangeAspect="1"/>
          </p:cNvPicPr>
          <p:nvPr/>
        </p:nvPicPr>
        <p:blipFill>
          <a:blip r:embed="rId8"/>
          <a:stretch>
            <a:fillRect/>
          </a:stretch>
        </p:blipFill>
        <p:spPr>
          <a:xfrm>
            <a:off x="6490753" y="4879103"/>
            <a:ext cx="1152128" cy="576064"/>
          </a:xfrm>
          <a:prstGeom prst="rect">
            <a:avLst/>
          </a:prstGeom>
        </p:spPr>
      </p:pic>
      <p:pic>
        <p:nvPicPr>
          <p:cNvPr id="50" name="Picture 49"/>
          <p:cNvPicPr>
            <a:picLocks noChangeAspect="1"/>
          </p:cNvPicPr>
          <p:nvPr/>
        </p:nvPicPr>
        <p:blipFill>
          <a:blip r:embed="rId9"/>
          <a:stretch>
            <a:fillRect/>
          </a:stretch>
        </p:blipFill>
        <p:spPr>
          <a:xfrm>
            <a:off x="7858905" y="4807095"/>
            <a:ext cx="864096" cy="583266"/>
          </a:xfrm>
          <a:prstGeom prst="rect">
            <a:avLst/>
          </a:prstGeom>
        </p:spPr>
      </p:pic>
      <p:pic>
        <p:nvPicPr>
          <p:cNvPr id="51" name="Picture 50"/>
          <p:cNvPicPr>
            <a:picLocks noChangeAspect="1"/>
          </p:cNvPicPr>
          <p:nvPr/>
        </p:nvPicPr>
        <p:blipFill>
          <a:blip r:embed="rId10"/>
          <a:stretch>
            <a:fillRect/>
          </a:stretch>
        </p:blipFill>
        <p:spPr>
          <a:xfrm>
            <a:off x="5122601" y="5815207"/>
            <a:ext cx="1080120" cy="335835"/>
          </a:xfrm>
          <a:prstGeom prst="rect">
            <a:avLst/>
          </a:prstGeom>
        </p:spPr>
      </p:pic>
      <p:pic>
        <p:nvPicPr>
          <p:cNvPr id="52" name="Picture 51"/>
          <p:cNvPicPr>
            <a:picLocks noChangeAspect="1"/>
          </p:cNvPicPr>
          <p:nvPr/>
        </p:nvPicPr>
        <p:blipFill>
          <a:blip r:embed="rId11"/>
          <a:stretch>
            <a:fillRect/>
          </a:stretch>
        </p:blipFill>
        <p:spPr>
          <a:xfrm>
            <a:off x="7714889" y="5671191"/>
            <a:ext cx="1013528" cy="576066"/>
          </a:xfrm>
          <a:prstGeom prst="rect">
            <a:avLst/>
          </a:prstGeom>
        </p:spPr>
      </p:pic>
    </p:spTree>
    <p:extLst>
      <p:ext uri="{BB962C8B-B14F-4D97-AF65-F5344CB8AC3E}">
        <p14:creationId xmlns:p14="http://schemas.microsoft.com/office/powerpoint/2010/main" val="223081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453336"/>
            <a:ext cx="396000" cy="272415"/>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19</a:t>
            </a:r>
          </a:p>
        </p:txBody>
      </p:sp>
      <p:sp>
        <p:nvSpPr>
          <p:cNvPr id="3" name="TextBox 2"/>
          <p:cNvSpPr txBox="1"/>
          <p:nvPr/>
        </p:nvSpPr>
        <p:spPr>
          <a:xfrm>
            <a:off x="47964" y="5439246"/>
            <a:ext cx="1787732" cy="923330"/>
          </a:xfrm>
          <a:prstGeom prst="rect">
            <a:avLst/>
          </a:prstGeom>
          <a:noFill/>
        </p:spPr>
        <p:txBody>
          <a:bodyPr wrap="square" rtlCol="0">
            <a:spAutoFit/>
          </a:bodyPr>
          <a:lstStyle/>
          <a:p>
            <a:r>
              <a:rPr lang="el-GR" sz="900" b="1" dirty="0" smtClean="0"/>
              <a:t>ΚΑΤΑΣΚΕΥΑΣΤΗΚΕ ΓΙΑ </a:t>
            </a:r>
            <a:r>
              <a:rPr lang="en-US" sz="900" b="1" dirty="0" smtClean="0"/>
              <a:t>MONI</a:t>
            </a:r>
            <a:endParaRPr lang="bg-BG" sz="900" b="1" dirty="0" smtClean="0"/>
          </a:p>
          <a:p>
            <a:r>
              <a:rPr lang="el-GR" sz="900" b="1" dirty="0" smtClean="0"/>
              <a:t>Εισαγωγέας</a:t>
            </a:r>
            <a:r>
              <a:rPr lang="bg-BG" sz="900" b="1" dirty="0" smtClean="0"/>
              <a:t>: </a:t>
            </a:r>
            <a:r>
              <a:rPr lang="el-GR" sz="900" b="1" dirty="0" smtClean="0"/>
              <a:t>Moni Trade Ltd</a:t>
            </a:r>
            <a:r>
              <a:rPr lang="bg-BG" sz="900" b="1" dirty="0" smtClean="0"/>
              <a:t> </a:t>
            </a:r>
          </a:p>
          <a:p>
            <a:r>
              <a:rPr lang="el-GR" sz="900" b="1" dirty="0" smtClean="0"/>
              <a:t>Διεύθυνση</a:t>
            </a:r>
            <a:r>
              <a:rPr lang="bg-BG" sz="900" b="1" dirty="0" smtClean="0"/>
              <a:t>: </a:t>
            </a:r>
            <a:r>
              <a:rPr lang="el-GR" sz="900" b="1" dirty="0" smtClean="0"/>
              <a:t>Αγρόκτημα</a:t>
            </a:r>
            <a:r>
              <a:rPr lang="bg-BG" sz="900" b="1" dirty="0" smtClean="0"/>
              <a:t> –</a:t>
            </a:r>
          </a:p>
          <a:p>
            <a:r>
              <a:rPr lang="bg-BG" sz="900" b="1" dirty="0" smtClean="0"/>
              <a:t> </a:t>
            </a:r>
            <a:r>
              <a:rPr lang="el-GR" sz="900" b="1" dirty="0" smtClean="0"/>
              <a:t>Trebich</a:t>
            </a:r>
            <a:r>
              <a:rPr lang="bg-BG" sz="900" b="1" dirty="0" smtClean="0"/>
              <a:t>, </a:t>
            </a:r>
            <a:r>
              <a:rPr lang="el-GR" sz="900" b="1" dirty="0" smtClean="0"/>
              <a:t>Σόφια</a:t>
            </a:r>
            <a:r>
              <a:rPr lang="bg-BG" sz="900" b="1" dirty="0" smtClean="0"/>
              <a:t>, </a:t>
            </a:r>
            <a:r>
              <a:rPr lang="el-GR" sz="900" b="1" dirty="0" smtClean="0"/>
              <a:t>Βουλγαρία</a:t>
            </a:r>
            <a:endParaRPr lang="bg-BG" sz="900" b="1" dirty="0" smtClean="0"/>
          </a:p>
          <a:p>
            <a:r>
              <a:rPr lang="el-GR" sz="900" b="1" dirty="0" smtClean="0"/>
              <a:t>Τηλέφωνο επικοινωνίας:</a:t>
            </a:r>
            <a:endParaRPr lang="bg-BG" sz="900" b="1" dirty="0" smtClean="0"/>
          </a:p>
          <a:p>
            <a:r>
              <a:rPr lang="bg-BG" sz="900" b="1" dirty="0" smtClean="0"/>
              <a:t> +359 2/ 936 07 90;</a:t>
            </a:r>
            <a:endParaRPr lang="bg-BG" sz="900" b="1" dirty="0"/>
          </a:p>
        </p:txBody>
      </p:sp>
      <p:sp>
        <p:nvSpPr>
          <p:cNvPr id="4" name="TextBox 1"/>
          <p:cNvSpPr txBox="1"/>
          <p:nvPr/>
        </p:nvSpPr>
        <p:spPr>
          <a:xfrm>
            <a:off x="47964" y="1427422"/>
            <a:ext cx="3960000" cy="1938992"/>
          </a:xfrm>
          <a:prstGeom prst="rect">
            <a:avLst/>
          </a:prstGeom>
          <a:noFill/>
        </p:spPr>
        <p:txBody>
          <a:bodyPr wrap="square" rtlCol="0">
            <a:spAutoFit/>
          </a:bodyPr>
          <a:lstStyle/>
          <a:p>
            <a:pPr algn="ctr"/>
            <a:r>
              <a:rPr lang="el-GR" sz="800" b="1" dirty="0" smtClean="0"/>
              <a:t>V. ΟΔΗΓΙΑ ΓΙΑ ΤΗ ΣΥΝΤΗΡΗΣΗ ΚΑΙ ΤΗΝ ΠΡΟΛΗΨΗ</a:t>
            </a:r>
            <a:r>
              <a:rPr lang="bg-BG" sz="800" b="1" dirty="0" smtClean="0"/>
              <a:t> </a:t>
            </a:r>
          </a:p>
          <a:p>
            <a:pPr algn="just"/>
            <a:r>
              <a:rPr lang="bg-BG" sz="800" dirty="0" smtClean="0"/>
              <a:t>1. </a:t>
            </a:r>
            <a:r>
              <a:rPr lang="el-GR" sz="800" dirty="0" smtClean="0"/>
              <a:t>Ελέγξτε τακτικά τα συστήματα κλειδώματος, τα φρένα, τις ζώνες ασφαλείας και τις πόρπες, τις αρθρώσεις και τους μηχανισμούς κλειδώματος για να βεβαιωθείτε ότι είναι ακέραια, δεν είναι φθαρμένα ή κατεστραμμένα.</a:t>
            </a:r>
            <a:endParaRPr lang="bg-BG" sz="800" dirty="0" smtClean="0"/>
          </a:p>
          <a:p>
            <a:pPr algn="just"/>
            <a:r>
              <a:rPr lang="bg-BG" sz="800" dirty="0" smtClean="0"/>
              <a:t>2. </a:t>
            </a:r>
            <a:r>
              <a:rPr lang="el-GR" sz="800" dirty="0" smtClean="0"/>
              <a:t>Εάν βρείτε χαλαρά, σκισμένα ή κατεστραμμένα εξαρτήματα, αυτά θα πρέπει να επισκευαστούν από εξουσιοδοτημένη υπηρεσία ή να αντικατασταθούν με πρωτότυπα ανταλλακτικά.  Διαφορετικά η εγγύησή του καροτσιού θα ακυρωθεί.</a:t>
            </a:r>
            <a:endParaRPr lang="bg-BG" sz="800" dirty="0" smtClean="0"/>
          </a:p>
          <a:p>
            <a:pPr algn="just"/>
            <a:r>
              <a:rPr lang="bg-BG" sz="800" dirty="0" smtClean="0"/>
              <a:t>3. </a:t>
            </a:r>
            <a:r>
              <a:rPr lang="el-GR" sz="800" dirty="0" smtClean="0"/>
              <a:t>Μην κάνετε τροποποιήσεις στη δομή και μην αντικαταστήστε τα φθαρμένα μέρη με μέρη που δεν είναι κατάλληλα και δεν είναι πρωτότυπα. Αυτό μπορεί να οδηγήσει σε δυσλειτουργία του καροτσιού και σε βλάβη για το παιδί σας. Και, επίσης, να ακυρώσει την εγγύηση του καροτσιού.</a:t>
            </a:r>
            <a:endParaRPr lang="bg-BG" sz="800" dirty="0" smtClean="0"/>
          </a:p>
          <a:p>
            <a:pPr algn="just"/>
            <a:r>
              <a:rPr lang="bg-BG" sz="800" dirty="0" smtClean="0"/>
              <a:t>4. </a:t>
            </a:r>
            <a:r>
              <a:rPr lang="el-GR" sz="800" dirty="0" smtClean="0"/>
              <a:t>Για να καθαρίσετε την ταπετσαρία, τα μολυσμένα πλαστικά ή μεταλλικά μέρη του προϊόντος, χρησιμοποιήστε ένα μαλακό βαμβακερό πανί ή σφουγγάρι βρεγμένο με νερό.</a:t>
            </a:r>
            <a:endParaRPr lang="en-US" sz="800" dirty="0" smtClean="0"/>
          </a:p>
          <a:p>
            <a:pPr algn="just"/>
            <a:r>
              <a:rPr lang="bg-BG" sz="800" dirty="0" smtClean="0"/>
              <a:t>5. </a:t>
            </a:r>
            <a:r>
              <a:rPr lang="el-GR" sz="800" dirty="0" smtClean="0"/>
              <a:t>Ποτέ μην καθαρίζετε με καθαριστικά που περιέχουν λειαντικά σωματίδια, αμμωνία, χλωρίνη ή οινόπνευμα. ΜΗΝ πλένετε στο</a:t>
            </a:r>
            <a:r>
              <a:rPr lang="en-US" sz="800" dirty="0" smtClean="0"/>
              <a:t> </a:t>
            </a:r>
            <a:r>
              <a:rPr lang="el-GR" sz="800" dirty="0" smtClean="0"/>
              <a:t>πλυντήριο τα αποσπώμενα μέρη και εξαρτήματα</a:t>
            </a:r>
            <a:endParaRPr lang="bg-BG" sz="800" dirty="0" smtClean="0"/>
          </a:p>
        </p:txBody>
      </p:sp>
      <p:sp>
        <p:nvSpPr>
          <p:cNvPr id="5" name="TextBox 4"/>
          <p:cNvSpPr txBox="1"/>
          <p:nvPr/>
        </p:nvSpPr>
        <p:spPr>
          <a:xfrm>
            <a:off x="47964" y="3284810"/>
            <a:ext cx="3960000" cy="2185214"/>
          </a:xfrm>
          <a:prstGeom prst="rect">
            <a:avLst/>
          </a:prstGeom>
          <a:noFill/>
        </p:spPr>
        <p:txBody>
          <a:bodyPr wrap="square" rtlCol="0">
            <a:spAutoFit/>
          </a:bodyPr>
          <a:lstStyle/>
          <a:p>
            <a:pPr algn="just"/>
            <a:r>
              <a:rPr lang="el-GR" sz="800" dirty="0" smtClean="0"/>
              <a:t>– την τέντα κτλ., επειδή αυτό μπορεί να οδηγήσει στη βλάβη τους. Διαφορετικά η εγγύησή θα ακυρωθεί.</a:t>
            </a:r>
            <a:endParaRPr lang="bg-BG" sz="800" dirty="0" smtClean="0"/>
          </a:p>
          <a:p>
            <a:pPr algn="just"/>
            <a:r>
              <a:rPr lang="bg-BG" sz="800" dirty="0" smtClean="0"/>
              <a:t>6. </a:t>
            </a:r>
            <a:r>
              <a:rPr lang="el-GR" sz="800" dirty="0" smtClean="0"/>
              <a:t>Πάντα μετά από καθαρισμό αφήστε το καρότσι να στεγνώσει εντελώς, στη συνέχεια, το χρησιμοποιήσετε ή το αποθηκεύστε.</a:t>
            </a:r>
            <a:endParaRPr lang="bg-BG" sz="800" dirty="0" smtClean="0"/>
          </a:p>
          <a:p>
            <a:pPr algn="just"/>
            <a:r>
              <a:rPr lang="bg-BG" sz="800" dirty="0" smtClean="0"/>
              <a:t>7. </a:t>
            </a:r>
            <a:r>
              <a:rPr lang="el-GR" sz="800" dirty="0" smtClean="0"/>
              <a:t>Διατηρήστε το καρότσι σε κλεισμένο χώρο. Οι επιδράσεις του περιβάλλοντος – ο αέρας της θάλασσας, πασπαλισμένοι αλάτι δρόμοι, όξινες βροχές και άλλα, καθώς και η διατήρηση στο ύπαιθρο προκαλούν διάβρωση.</a:t>
            </a:r>
            <a:endParaRPr lang="bg-BG" sz="800" dirty="0" smtClean="0"/>
          </a:p>
          <a:p>
            <a:pPr algn="just"/>
            <a:r>
              <a:rPr lang="bg-BG" sz="800" dirty="0" smtClean="0"/>
              <a:t>8. </a:t>
            </a:r>
            <a:r>
              <a:rPr lang="el-GR" sz="800" dirty="0" smtClean="0"/>
              <a:t>Μην αποθηκεύετε το καρότσι σε υγρό περιβάλλον. Σε περίπτωση που έχετε χρησιμοποιήσει το καρότσι σε υγρό περιβάλλον, θα πρέπει να το ξεδιπλώσετε, να το στεγνώσετε με ένα στεγνό πανί και να το αφήσετε να στεγνώσει εντελώς φυσικά.  Είναι δυνατόν να εμφανιστεί μούχλα στο καρότσι, εάν το αποθηκεύσετε υγρό.</a:t>
            </a:r>
            <a:endParaRPr lang="bg-BG" sz="800" dirty="0" smtClean="0"/>
          </a:p>
          <a:p>
            <a:pPr algn="just"/>
            <a:r>
              <a:rPr lang="bg-BG" sz="800" dirty="0" smtClean="0"/>
              <a:t>9. </a:t>
            </a:r>
            <a:r>
              <a:rPr lang="el-GR" sz="800" dirty="0" smtClean="0"/>
              <a:t>Η υπερβολική έκθεση στον ήλιο συμβάλλει στην ταχεία γήρανση των πλαστικών μερών και στο ξεθώριασμα του υφάσματος.</a:t>
            </a:r>
            <a:endParaRPr lang="bg-BG" sz="800" dirty="0" smtClean="0"/>
          </a:p>
          <a:p>
            <a:pPr algn="just"/>
            <a:r>
              <a:rPr lang="bg-BG" sz="800" dirty="0" smtClean="0"/>
              <a:t>10. </a:t>
            </a:r>
            <a:r>
              <a:rPr lang="el-GR" sz="800" dirty="0" smtClean="0"/>
              <a:t>Μην τοποθετείτε άλλα αντικείμενα πάνω στο καρότσι - τσάντες με τις αποσκευές και τα ψώνια, τσάντες κτλ, όταν το χρησιμοποιείτε ή το αποθηκεύετε, επειδή αυτό μπορεί να το καταστρέψει και να προκαλέσει τραυματισμό του παιδιού σε αυτό. Σε μη τήρηση αυτής της οδηγίας, η εγγύηση ακυρώνεται.</a:t>
            </a:r>
            <a:endParaRPr lang="bg-BG" sz="800" dirty="0" smtClean="0"/>
          </a:p>
        </p:txBody>
      </p:sp>
      <p:pic>
        <p:nvPicPr>
          <p:cNvPr id="12" name="Picture 2" descr="C:\Users\user\Desktop\black moni version_2015.jpg"/>
          <p:cNvPicPr>
            <a:picLocks noChangeAspect="1" noChangeArrowheads="1"/>
          </p:cNvPicPr>
          <p:nvPr/>
        </p:nvPicPr>
        <p:blipFill>
          <a:blip r:embed="rId2" cstate="print"/>
          <a:srcRect/>
          <a:stretch>
            <a:fillRect/>
          </a:stretch>
        </p:blipFill>
        <p:spPr bwMode="auto">
          <a:xfrm>
            <a:off x="2483768" y="5517232"/>
            <a:ext cx="864000" cy="864000"/>
          </a:xfrm>
          <a:prstGeom prst="rect">
            <a:avLst/>
          </a:prstGeom>
          <a:noFill/>
        </p:spPr>
      </p:pic>
      <p:pic>
        <p:nvPicPr>
          <p:cNvPr id="13" name="Picture 12"/>
          <p:cNvPicPr>
            <a:picLocks noChangeAspect="1"/>
          </p:cNvPicPr>
          <p:nvPr/>
        </p:nvPicPr>
        <p:blipFill>
          <a:blip r:embed="rId3"/>
          <a:stretch>
            <a:fillRect/>
          </a:stretch>
        </p:blipFill>
        <p:spPr>
          <a:xfrm>
            <a:off x="683568" y="188640"/>
            <a:ext cx="2880320" cy="1008112"/>
          </a:xfrm>
          <a:prstGeom prst="rect">
            <a:avLst/>
          </a:prstGeom>
        </p:spPr>
      </p:pic>
      <p:sp>
        <p:nvSpPr>
          <p:cNvPr id="24" name="TextBox 23"/>
          <p:cNvSpPr txBox="1"/>
          <p:nvPr/>
        </p:nvSpPr>
        <p:spPr>
          <a:xfrm>
            <a:off x="5580112" y="91342"/>
            <a:ext cx="2304256" cy="784830"/>
          </a:xfrm>
          <a:prstGeom prst="rect">
            <a:avLst/>
          </a:prstGeom>
          <a:noFill/>
        </p:spPr>
        <p:txBody>
          <a:bodyPr wrap="square" rtlCol="0">
            <a:spAutoFit/>
          </a:bodyPr>
          <a:lstStyle/>
          <a:p>
            <a:r>
              <a:rPr lang="ro-RO" sz="900" b="1" dirty="0" smtClean="0"/>
              <a:t>FABRICAT PENTRU </a:t>
            </a:r>
            <a:r>
              <a:rPr lang="en-US" sz="900" b="1" dirty="0" smtClean="0"/>
              <a:t>MONI</a:t>
            </a:r>
            <a:endParaRPr lang="bg-BG" sz="900" b="1" dirty="0" smtClean="0"/>
          </a:p>
          <a:p>
            <a:r>
              <a:rPr lang="ro-RO" sz="900" b="1" dirty="0" smtClean="0"/>
              <a:t>Importator: Moni trade SRL  </a:t>
            </a:r>
            <a:endParaRPr lang="bg-BG" sz="900" b="1" dirty="0" smtClean="0"/>
          </a:p>
          <a:p>
            <a:r>
              <a:rPr lang="ro-RO" sz="900" b="1" dirty="0" smtClean="0"/>
              <a:t>Adresă: Stopanski dvor (Curtea industrială) </a:t>
            </a:r>
            <a:endParaRPr lang="bg-BG" sz="900" b="1" dirty="0" smtClean="0"/>
          </a:p>
          <a:p>
            <a:r>
              <a:rPr lang="ro-RO" sz="900" b="1" dirty="0" smtClean="0"/>
              <a:t>– Trebich, Sofia, Bulgaria </a:t>
            </a:r>
            <a:endParaRPr lang="bg-BG" sz="900" b="1" dirty="0" smtClean="0"/>
          </a:p>
          <a:p>
            <a:r>
              <a:rPr lang="ro-RO" sz="900" b="1" dirty="0" smtClean="0"/>
              <a:t>Tel.: +359 2/ 936 07 90; +359 2/ 838 04 59 </a:t>
            </a:r>
            <a:endParaRPr lang="bg-BG" sz="900" b="1" dirty="0"/>
          </a:p>
        </p:txBody>
      </p:sp>
      <p:sp>
        <p:nvSpPr>
          <p:cNvPr id="25" name="TextBox 24"/>
          <p:cNvSpPr txBox="1"/>
          <p:nvPr/>
        </p:nvSpPr>
        <p:spPr>
          <a:xfrm>
            <a:off x="5076056" y="693207"/>
            <a:ext cx="396000" cy="272415"/>
          </a:xfrm>
          <a:prstGeom prst="round2DiagRect">
            <a:avLst/>
          </a:prstGeom>
          <a:noFill/>
          <a:ln w="28575">
            <a:solidFill>
              <a:schemeClr val="tx1"/>
            </a:solidFill>
          </a:ln>
        </p:spPr>
        <p:txBody>
          <a:bodyPr wrap="square" rtlCol="0" anchor="ctr">
            <a:spAutoFit/>
          </a:bodyPr>
          <a:lstStyle/>
          <a:p>
            <a:pPr algn="ctr"/>
            <a:r>
              <a:rPr lang="en-US" sz="1000" b="1" dirty="0" smtClean="0"/>
              <a:t>DE</a:t>
            </a:r>
            <a:endParaRPr lang="bg-BG" sz="1000" b="1" dirty="0"/>
          </a:p>
        </p:txBody>
      </p:sp>
      <p:sp>
        <p:nvSpPr>
          <p:cNvPr id="26" name="TextBox 25"/>
          <p:cNvSpPr txBox="1"/>
          <p:nvPr/>
        </p:nvSpPr>
        <p:spPr>
          <a:xfrm>
            <a:off x="5004048" y="955438"/>
            <a:ext cx="3960000" cy="2520280"/>
          </a:xfrm>
          <a:prstGeom prst="rect">
            <a:avLst/>
          </a:prstGeom>
          <a:noFill/>
        </p:spPr>
        <p:txBody>
          <a:bodyPr wrap="square" rtlCol="0">
            <a:spAutoFit/>
          </a:bodyPr>
          <a:lstStyle/>
          <a:p>
            <a:pPr algn="just"/>
            <a:r>
              <a:rPr lang="de-DE" sz="800" dirty="0" smtClean="0"/>
              <a:t>Dieser Kinderwagen ist für Kinder mit einem Höchstgewicht von 15 kg geeignet. Ein Fünf-Punkt-Gurt gewährleistet die Kindersicherheit. Die Positionen der Rückenlehne, der Fußstütze und der Baldachin sind verstellbar.</a:t>
            </a:r>
            <a:endParaRPr lang="bg-BG" sz="800" dirty="0" smtClean="0"/>
          </a:p>
          <a:p>
            <a:pPr algn="just"/>
            <a:r>
              <a:rPr lang="de-DE" sz="800" dirty="0" smtClean="0"/>
              <a:t>Der Sitz kann in zwei Positionen eingebaut werden, so dass das Kind in der Bewegungsrichtung oder gegenüber der Bewegungsrichtung zugewandt ist. Die Sicherung ist einstellbar und kann ausgebaut werden. Der Griff kann in die gewünschte Höhe eigestellt werden. Die vorne Räder können bis zum 360 Grad schwenken. Der Schieber kann ausgebaut werden, so dass der Kinderwagen Sportkinderwagen ist.</a:t>
            </a:r>
            <a:endParaRPr lang="bg-BG" sz="800" dirty="0" smtClean="0"/>
          </a:p>
          <a:p>
            <a:pPr algn="just"/>
            <a:r>
              <a:rPr lang="de-DE" sz="800" dirty="0" smtClean="0"/>
              <a:t>Ein Kindersitz kann drauf eingebaut werden. Der Kinderwagen ist laut des  EU Standards EN 1888:2018 hergestellt- „Austattung für Kindererziehung, Anforderungen für Sicherheit und Testmethoden“.</a:t>
            </a:r>
            <a:endParaRPr lang="bg-BG" sz="800" dirty="0" smtClean="0"/>
          </a:p>
          <a:p>
            <a:pPr algn="just"/>
            <a:r>
              <a:rPr lang="de-DE" sz="800" dirty="0" smtClean="0"/>
              <a:t>ACHTUNG! Ihr Kind ist maximal geschutzt wenn Sie sich an der Bedienungsanleitung und die Hinweise halten! Beachten Sie die Warnungen und nehmen Sie alle notwendigen Vorsorgemaßnahmen, um das Risiko einer Verletzung oder Beschädigung des Kindes zu vermeiden und seine Sicherheit zu gewährleisten! Falls die Hinweise nicht gefolgt sind, sind Sie selbst für die Sicherheit des Kindes verantwortlich! Stellen Sie sich sicher, dass Jeder, der der Kinderwagen benutzt, die Anleitung gelesen hat. Verwenden Sie keine Ersatztele oder Zubehör, die nicht vom Hersteller oder Händler zugelassen sind, da dies Ihr Kind gefährden kann und die Garantie ungültig machen kann.</a:t>
            </a:r>
            <a:endParaRPr lang="bg-BG" sz="800" dirty="0"/>
          </a:p>
        </p:txBody>
      </p:sp>
      <p:sp>
        <p:nvSpPr>
          <p:cNvPr id="27" name="TextBox 26"/>
          <p:cNvSpPr txBox="1"/>
          <p:nvPr/>
        </p:nvSpPr>
        <p:spPr>
          <a:xfrm>
            <a:off x="5004048" y="3331702"/>
            <a:ext cx="3960000" cy="3416320"/>
          </a:xfrm>
          <a:prstGeom prst="rect">
            <a:avLst/>
          </a:prstGeom>
          <a:noFill/>
        </p:spPr>
        <p:txBody>
          <a:bodyPr wrap="square" rtlCol="0">
            <a:spAutoFit/>
          </a:bodyPr>
          <a:lstStyle/>
          <a:p>
            <a:pPr marL="285750" lvl="0" indent="-285750" algn="ctr">
              <a:buFontTx/>
              <a:buAutoNum type="romanUcPeriod"/>
            </a:pPr>
            <a:r>
              <a:rPr lang="de-DE" sz="800" b="1" dirty="0" smtClean="0"/>
              <a:t>Sicherheitshinweise</a:t>
            </a:r>
            <a:endParaRPr lang="bg-BG" sz="800" b="1" dirty="0" smtClean="0"/>
          </a:p>
          <a:p>
            <a:r>
              <a:rPr lang="de-DE" sz="800" b="1" dirty="0" smtClean="0"/>
              <a:t>ACHTUNG!</a:t>
            </a:r>
            <a:endParaRPr lang="bg-BG" sz="800" dirty="0" smtClean="0"/>
          </a:p>
          <a:p>
            <a:pPr lvl="0"/>
            <a:r>
              <a:rPr lang="en-US" sz="800" dirty="0" smtClean="0"/>
              <a:t>1.</a:t>
            </a:r>
            <a:r>
              <a:rPr lang="en-US" sz="800" b="1" dirty="0" smtClean="0"/>
              <a:t> </a:t>
            </a:r>
            <a:r>
              <a:rPr lang="de-DE" sz="800" dirty="0" smtClean="0"/>
              <a:t>Bitte lesen Sie diese Anleitung sorgfältig, bevor Sie das Produkt verwenden, um die ordnungsgemäße Verwendung des Kinderwagens zu gewährleisten und bewahren Sie diese für zukünftige Referenz.</a:t>
            </a:r>
            <a:endParaRPr lang="bg-BG" sz="800" dirty="0" smtClean="0"/>
          </a:p>
          <a:p>
            <a:pPr lvl="0"/>
            <a:r>
              <a:rPr lang="de-DE" sz="800" b="1" dirty="0" smtClean="0"/>
              <a:t>2. WARNUNG: NIE DAS KIND UNBEACHTET LASSEN!</a:t>
            </a:r>
            <a:endParaRPr lang="bg-BG" sz="800" dirty="0" smtClean="0"/>
          </a:p>
          <a:p>
            <a:pPr lvl="0"/>
            <a:r>
              <a:rPr lang="de-DE" sz="800" b="1" dirty="0" smtClean="0"/>
              <a:t>3. WARNUNG: Stellen Sie sich vor dem Gebrauch sicher, dass alle Verriegelungen Eeingestellt sind.</a:t>
            </a:r>
            <a:endParaRPr lang="bg-BG" sz="800" dirty="0" smtClean="0"/>
          </a:p>
          <a:p>
            <a:pPr lvl="0"/>
            <a:r>
              <a:rPr lang="de-DE" sz="800" b="1" dirty="0" smtClean="0"/>
              <a:t>4. WARNUNG: Um Verletzungen zu vermeiden, vergewissern Sie sich, dass das Kind beim Entfalten und Falten dieses Produkts in einem sicheren Abstand ist.</a:t>
            </a:r>
            <a:endParaRPr lang="bg-BG" sz="800" dirty="0" smtClean="0"/>
          </a:p>
          <a:p>
            <a:pPr lvl="0"/>
            <a:r>
              <a:rPr lang="de-DE" sz="800" b="1" dirty="0" smtClean="0"/>
              <a:t>5. WARNUNG: Lassen Sie das Kind nicht mit dem Produkt spielen.</a:t>
            </a:r>
            <a:endParaRPr lang="bg-BG" sz="800" dirty="0" smtClean="0"/>
          </a:p>
          <a:p>
            <a:pPr lvl="0"/>
            <a:r>
              <a:rPr lang="de-DE" sz="800" b="1" dirty="0" smtClean="0"/>
              <a:t>6. WARNUNG: Für Kinder im Sitzalter die Sicherheitgurt benutzen.</a:t>
            </a:r>
            <a:endParaRPr lang="bg-BG" sz="800" dirty="0" smtClean="0"/>
          </a:p>
          <a:p>
            <a:pPr lvl="0"/>
            <a:r>
              <a:rPr lang="de-DE" sz="800" b="1" dirty="0" smtClean="0"/>
              <a:t>7. WARNUNG: Stellen Sie sich sicher vor der Verwendung , dass der Korb, der Sitz und der Autokindersitz richtig eingebaut und verriegelt sind.</a:t>
            </a:r>
            <a:endParaRPr lang="bg-BG" sz="800" dirty="0" smtClean="0"/>
          </a:p>
          <a:p>
            <a:pPr lvl="0"/>
            <a:r>
              <a:rPr lang="de-DE" sz="800" b="1" dirty="0" smtClean="0"/>
              <a:t>8. Für Neugeborene bitte die Schlafposition benutzen.</a:t>
            </a:r>
            <a:endParaRPr lang="bg-BG" sz="800" dirty="0" smtClean="0"/>
          </a:p>
          <a:p>
            <a:pPr lvl="0"/>
            <a:r>
              <a:rPr lang="de-DE" sz="800" b="1" dirty="0" smtClean="0"/>
              <a:t>9. Die Feststellbremse soll ein sein, wenn Sie das Kind reinlegen oder rausnehmen.</a:t>
            </a:r>
            <a:endParaRPr lang="bg-BG" sz="800" dirty="0" smtClean="0"/>
          </a:p>
          <a:p>
            <a:pPr lvl="0"/>
            <a:r>
              <a:rPr lang="de-DE" sz="800" b="1" dirty="0" smtClean="0"/>
              <a:t>10. Jede Last an den Kinderwagen angehängt beinflusst die Stabilität.</a:t>
            </a:r>
            <a:endParaRPr lang="bg-BG" sz="800" dirty="0" smtClean="0"/>
          </a:p>
          <a:p>
            <a:pPr lvl="0"/>
            <a:r>
              <a:rPr lang="de-DE" sz="800" dirty="0" smtClean="0"/>
              <a:t>11. Der Kinderwagen nicht überladen. Andernfalls kann der Kinderwagen sich kippen und das Kind kann verletzt werden.</a:t>
            </a:r>
            <a:endParaRPr lang="bg-BG" sz="800" dirty="0" smtClean="0"/>
          </a:p>
          <a:p>
            <a:pPr lvl="0"/>
            <a:r>
              <a:rPr lang="de-DE" sz="800" dirty="0" smtClean="0"/>
              <a:t>12. Kein Zubehör benutzen, das nicht vom Herrsteller genehmigt ist.</a:t>
            </a:r>
            <a:endParaRPr lang="bg-BG" sz="800" dirty="0" smtClean="0"/>
          </a:p>
          <a:p>
            <a:pPr lvl="0"/>
            <a:r>
              <a:rPr lang="de-DE" sz="800" dirty="0" smtClean="0"/>
              <a:t>13. Bitte nur ein Kind in den Kinderwagen setzen. Nicht zulassen, dass mehrere Kinder gleichzeitig drin sind.</a:t>
            </a:r>
            <a:endParaRPr lang="bg-BG" sz="800" dirty="0" smtClean="0"/>
          </a:p>
          <a:p>
            <a:pPr lvl="0"/>
            <a:r>
              <a:rPr lang="de-DE" sz="800" dirty="0" smtClean="0"/>
              <a:t>14. Die max. Belastung des Kofferraums darf 3 kg nicht überschreiten. Überladen Sie den Gepäckraum nicht und legen Sie das Kind nicht drin. Falls diese Hinweise nicht beachtet werden, ist die Garantie ungültig.</a:t>
            </a:r>
          </a:p>
          <a:p>
            <a:r>
              <a:rPr lang="de-DE" sz="800" b="1" dirty="0" smtClean="0"/>
              <a:t>15. WARNUNG!Immer die Feststellbremse benutzen.</a:t>
            </a:r>
            <a:endParaRPr lang="bg-BG" sz="800" dirty="0" smtClean="0"/>
          </a:p>
        </p:txBody>
      </p:sp>
      <p:sp>
        <p:nvSpPr>
          <p:cNvPr id="28" name="TextBox 27"/>
          <p:cNvSpPr txBox="1"/>
          <p:nvPr/>
        </p:nvSpPr>
        <p:spPr>
          <a:xfrm>
            <a:off x="8604448" y="6427556"/>
            <a:ext cx="36351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26</a:t>
            </a:r>
            <a:endParaRPr lang="bg-BG" sz="900" b="1" dirty="0">
              <a:latin typeface="Arial" pitchFamily="34" charset="0"/>
              <a:cs typeface="Arial" pitchFamily="34" charset="0"/>
            </a:endParaRPr>
          </a:p>
        </p:txBody>
      </p:sp>
      <p:pic>
        <p:nvPicPr>
          <p:cNvPr id="29" name="Picture 2" descr="C:\Users\user\Desktop\black moni version_2015.jpg"/>
          <p:cNvPicPr>
            <a:picLocks noChangeAspect="1" noChangeArrowheads="1"/>
          </p:cNvPicPr>
          <p:nvPr/>
        </p:nvPicPr>
        <p:blipFill>
          <a:blip r:embed="rId2" cstate="print"/>
          <a:srcRect/>
          <a:stretch>
            <a:fillRect/>
          </a:stretch>
        </p:blipFill>
        <p:spPr bwMode="auto">
          <a:xfrm>
            <a:off x="7956376" y="-25290"/>
            <a:ext cx="864000" cy="864000"/>
          </a:xfrm>
          <a:prstGeom prst="rect">
            <a:avLst/>
          </a:prstGeom>
          <a:noFill/>
        </p:spPr>
      </p:pic>
    </p:spTree>
    <p:extLst>
      <p:ext uri="{BB962C8B-B14F-4D97-AF65-F5344CB8AC3E}">
        <p14:creationId xmlns:p14="http://schemas.microsoft.com/office/powerpoint/2010/main" val="322528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a:t>
            </a:r>
            <a:endParaRPr lang="bg-BG" sz="900" b="1" dirty="0">
              <a:latin typeface="Arial" pitchFamily="34" charset="0"/>
              <a:cs typeface="Arial" pitchFamily="34" charset="0"/>
            </a:endParaRPr>
          </a:p>
        </p:txBody>
      </p:sp>
      <p:sp>
        <p:nvSpPr>
          <p:cNvPr id="8" name="TextBox 7"/>
          <p:cNvSpPr txBox="1"/>
          <p:nvPr/>
        </p:nvSpPr>
        <p:spPr>
          <a:xfrm>
            <a:off x="40496" y="242921"/>
            <a:ext cx="3960000" cy="2800767"/>
          </a:xfrm>
          <a:prstGeom prst="rect">
            <a:avLst/>
          </a:prstGeom>
          <a:noFill/>
        </p:spPr>
        <p:txBody>
          <a:bodyPr wrap="square" rtlCol="0">
            <a:spAutoFit/>
          </a:bodyPr>
          <a:lstStyle/>
          <a:p>
            <a:pPr algn="just"/>
            <a:r>
              <a:rPr lang="en-US" sz="800" dirty="0"/>
              <a:t> </a:t>
            </a:r>
            <a:r>
              <a:rPr lang="ru-RU" sz="800" dirty="0"/>
              <a:t>Тази количка е подходяща за новородени бебета и деца на възраст </a:t>
            </a:r>
            <a:r>
              <a:rPr lang="ru-RU" sz="800" dirty="0" smtClean="0"/>
              <a:t>от 0 до </a:t>
            </a:r>
            <a:r>
              <a:rPr lang="en-US" sz="800" dirty="0" smtClean="0"/>
              <a:t>36</a:t>
            </a:r>
            <a:r>
              <a:rPr lang="en-US" sz="800" dirty="0"/>
              <a:t> </a:t>
            </a:r>
            <a:r>
              <a:rPr lang="bg-BG" sz="800" dirty="0" smtClean="0"/>
              <a:t>месеца</a:t>
            </a:r>
            <a:r>
              <a:rPr lang="ru-RU" sz="800" dirty="0" smtClean="0"/>
              <a:t> </a:t>
            </a:r>
            <a:r>
              <a:rPr lang="ru-RU" sz="800" dirty="0"/>
              <a:t>или до </a:t>
            </a:r>
            <a:r>
              <a:rPr lang="ru-RU" sz="800" dirty="0" smtClean="0"/>
              <a:t>15кг </a:t>
            </a:r>
            <a:r>
              <a:rPr lang="ru-RU" sz="800" dirty="0"/>
              <a:t>(което от двете настъпи първо) .</a:t>
            </a:r>
            <a:r>
              <a:rPr lang="en-US" sz="800" dirty="0"/>
              <a:t> </a:t>
            </a:r>
            <a:r>
              <a:rPr lang="ru-RU" sz="800" dirty="0"/>
              <a:t>Количката е произведена в съответствие с изискванията на Европейски стандарт EN 1888-1 - „Предмети за отглеждане на малки деца. Колесни средства за придвижване на деца. Част 1: Детски колички и кошче за бебешка количка “. </a:t>
            </a:r>
            <a:r>
              <a:rPr lang="ru-RU" sz="800" dirty="0" smtClean="0"/>
              <a:t>Пет-точковия </a:t>
            </a:r>
            <a:r>
              <a:rPr lang="ru-RU" sz="800" dirty="0"/>
              <a:t>колан осигурява безопасност на детето. Положенията на облегалката за гръбчето на детето, на поставката за крачетата и на сенника се регулират.</a:t>
            </a:r>
          </a:p>
          <a:p>
            <a:pPr algn="just"/>
            <a:r>
              <a:rPr lang="ru-RU" sz="800" dirty="0"/>
              <a:t>Седалката се монтира в две положения, като се осигурява възможност детето да бъде с лице по посоката или срещу посоката на движение. Предпазителят е регулируем и може да се сваля по желание. Дръжката също е регулируема и може да я нагласите в желаното положение. Предното колело се върти на 360°. Сенникът може да се сваля, като така Вашата количка преминава в летен вариант.</a:t>
            </a:r>
          </a:p>
          <a:p>
            <a:pPr algn="just"/>
            <a:r>
              <a:rPr lang="ru-RU" sz="800" dirty="0"/>
              <a:t>ВНИМАНИЕ! Вашето дете ще бъде максимално защитено при условие, че спазвате указанията и препоръките от инструкцията! Обърнете внимание на предупрежденията и осигурете всички необходими предпазни мерки, за да предотвратите риска от нараняване или увреждане на детето и да осигурите неговата безопасност! Вие носите отговорност за безопасността на детето, ако не спазвате и не се съобразявате с тези указания и препоръки! Уверете се, че всеки, който ползва количката, е запознат с инструкцията и я спазва. Не използвайте части или аксесоари за количката, които не са одобрени от производителя или дистрибутора, защото това може да изложи на риск Вашето дете и да доведе до анулиране на гаранцията на количката.</a:t>
            </a:r>
            <a:endParaRPr lang="bg-BG" sz="800" dirty="0"/>
          </a:p>
        </p:txBody>
      </p:sp>
      <p:sp>
        <p:nvSpPr>
          <p:cNvPr id="9" name="TextBox 8"/>
          <p:cNvSpPr txBox="1"/>
          <p:nvPr/>
        </p:nvSpPr>
        <p:spPr>
          <a:xfrm>
            <a:off x="23811" y="3068960"/>
            <a:ext cx="3960000" cy="3416320"/>
          </a:xfrm>
          <a:prstGeom prst="rect">
            <a:avLst/>
          </a:prstGeom>
          <a:noFill/>
        </p:spPr>
        <p:txBody>
          <a:bodyPr wrap="square" rtlCol="0">
            <a:spAutoFit/>
          </a:bodyPr>
          <a:lstStyle/>
          <a:p>
            <a:pPr marL="285750" indent="-285750" algn="ctr">
              <a:buAutoNum type="romanUcPeriod"/>
            </a:pPr>
            <a:r>
              <a:rPr lang="bg-BG" sz="800" b="1" dirty="0" smtClean="0"/>
              <a:t>Предупреждения за безопасна употреба</a:t>
            </a:r>
          </a:p>
          <a:p>
            <a:pPr algn="just"/>
            <a:r>
              <a:rPr lang="bg-BG" sz="800" b="1" dirty="0" smtClean="0"/>
              <a:t>ВНИМАНИЕ!</a:t>
            </a:r>
          </a:p>
          <a:p>
            <a:pPr algn="just"/>
            <a:r>
              <a:rPr lang="en-US" sz="800" b="1" dirty="0"/>
              <a:t>01.</a:t>
            </a:r>
            <a:r>
              <a:rPr lang="bg-BG" sz="800" b="1" dirty="0"/>
              <a:t> ВАЖНО! ПРОЧЕТЕТЕ ВНИМАТЕЛНО И ЗАПАЗЕТЕ ЗА БЪДЕЩИ СПРАВКИ.</a:t>
            </a:r>
          </a:p>
          <a:p>
            <a:pPr algn="just"/>
            <a:r>
              <a:rPr lang="bg-BG" sz="800" b="1" dirty="0"/>
              <a:t>0</a:t>
            </a:r>
            <a:r>
              <a:rPr lang="en-US" sz="800" b="1" dirty="0"/>
              <a:t>2</a:t>
            </a:r>
            <a:r>
              <a:rPr lang="bg-BG" sz="800" b="1" dirty="0"/>
              <a:t>. НИКОГА НЕ ОСТАВЯЙТЕ ДЕТЕТО БЕЗ НАДЗОР.</a:t>
            </a:r>
          </a:p>
          <a:p>
            <a:pPr algn="just"/>
            <a:r>
              <a:rPr lang="bg-BG" sz="800" b="1" dirty="0"/>
              <a:t>0</a:t>
            </a:r>
            <a:r>
              <a:rPr lang="en-US" sz="800" b="1" dirty="0"/>
              <a:t>3</a:t>
            </a:r>
            <a:r>
              <a:rPr lang="bg-BG" sz="800" b="1" dirty="0"/>
              <a:t>. Уверете се, че всички устройства за заключване са активирани преди използване</a:t>
            </a:r>
          </a:p>
          <a:p>
            <a:pPr algn="just"/>
            <a:r>
              <a:rPr lang="bg-BG" sz="800" b="1" dirty="0"/>
              <a:t>0</a:t>
            </a:r>
            <a:r>
              <a:rPr lang="en-US" sz="800" b="1" dirty="0"/>
              <a:t>4</a:t>
            </a:r>
            <a:r>
              <a:rPr lang="bg-BG" sz="800" b="1" dirty="0"/>
              <a:t>. За да избегнете нараняване, уверете се, че детето е на безопасно разстояние, преди да разгънете или сгънете този продукт.</a:t>
            </a:r>
          </a:p>
          <a:p>
            <a:pPr algn="just"/>
            <a:r>
              <a:rPr lang="bg-BG" sz="800" b="1" dirty="0"/>
              <a:t>05. Не оставяйте детето да си играе с този продукт.</a:t>
            </a:r>
          </a:p>
          <a:p>
            <a:pPr algn="just"/>
            <a:r>
              <a:rPr lang="bg-BG" sz="800" b="1" dirty="0"/>
              <a:t>0</a:t>
            </a:r>
            <a:r>
              <a:rPr lang="en-US" sz="800" b="1" dirty="0"/>
              <a:t>6</a:t>
            </a:r>
            <a:r>
              <a:rPr lang="bg-BG" sz="800" b="1" dirty="0"/>
              <a:t>. Да се използва обезопасителен колан, след като детето започне да сяда без чужда помощ.</a:t>
            </a:r>
          </a:p>
          <a:p>
            <a:pPr algn="just"/>
            <a:r>
              <a:rPr lang="bg-BG" sz="800" b="1" dirty="0"/>
              <a:t>0</a:t>
            </a:r>
            <a:r>
              <a:rPr lang="en-US" sz="800" b="1" dirty="0"/>
              <a:t>7</a:t>
            </a:r>
            <a:r>
              <a:rPr lang="bg-BG" sz="800" b="1" dirty="0"/>
              <a:t>. Преди употреба да се провери дали са правилно задействани приспособленията за закрепване на кошчето за бебешката количка, на седалката или на автомобилното детско столче.</a:t>
            </a:r>
          </a:p>
          <a:p>
            <a:r>
              <a:rPr lang="ru-RU" sz="800" b="1" dirty="0"/>
              <a:t>08. За ползване от новородени бебета се препоръчва най – наклонената позиция.</a:t>
            </a:r>
          </a:p>
          <a:p>
            <a:r>
              <a:rPr lang="ru-RU" sz="800" b="1" dirty="0"/>
              <a:t>09. Приспособлението за паркиране (спирачната система) трябва да се задейства при поставяне и изваждане на деца.</a:t>
            </a:r>
          </a:p>
          <a:p>
            <a:r>
              <a:rPr lang="ru-RU" sz="800" b="1" dirty="0"/>
              <a:t>10. Всеки товар, закрепен на дръжката и/ или на гърба на облегалката, и/ или на страните на количката, може да повлияе на стабилността на количката.</a:t>
            </a:r>
          </a:p>
          <a:p>
            <a:r>
              <a:rPr lang="ru-RU" sz="800" b="1" dirty="0"/>
              <a:t>11. Не претоварвайте количката. В противен случай тя може да се обърне и детето да се нарани.</a:t>
            </a:r>
          </a:p>
          <a:p>
            <a:r>
              <a:rPr lang="ru-RU" sz="800" b="1" dirty="0"/>
              <a:t>12. Не трябва да се използват принадлежности, които не са одобрени от производителя. </a:t>
            </a:r>
          </a:p>
          <a:p>
            <a:pPr algn="just"/>
            <a:r>
              <a:rPr lang="ru-RU" sz="800" dirty="0"/>
              <a:t>13. Количката е предназначена за ползване от едно дете, не позволявайте на две или повече деца да се возят в нея.</a:t>
            </a:r>
            <a:endParaRPr lang="en-US" sz="800" dirty="0"/>
          </a:p>
          <a:p>
            <a:pPr algn="just"/>
            <a:r>
              <a:rPr lang="ru-RU" sz="800" dirty="0"/>
              <a:t>14. Максималното натоварване на коша за багаж не трябва да надвишава 3 кг. Не претоварвайте коша за багаж и не го използвайте за возене на деца в него. Ако не</a:t>
            </a:r>
          </a:p>
          <a:p>
            <a:pPr algn="just"/>
            <a:r>
              <a:rPr lang="ru-RU" sz="800" dirty="0"/>
              <a:t>спазвате тези указания, се анулира гаранцията на количката.</a:t>
            </a:r>
            <a:endParaRPr lang="en-US" sz="800" dirty="0"/>
          </a:p>
        </p:txBody>
      </p:sp>
      <p:sp>
        <p:nvSpPr>
          <p:cNvPr id="10" name="TextBox 9"/>
          <p:cNvSpPr txBox="1"/>
          <p:nvPr/>
        </p:nvSpPr>
        <p:spPr>
          <a:xfrm>
            <a:off x="71406" y="60241"/>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BG</a:t>
            </a:r>
            <a:endParaRPr lang="bg-BG" sz="1000" b="1" dirty="0"/>
          </a:p>
        </p:txBody>
      </p:sp>
      <p:sp>
        <p:nvSpPr>
          <p:cNvPr id="34" name="TextBox 33"/>
          <p:cNvSpPr txBox="1"/>
          <p:nvPr/>
        </p:nvSpPr>
        <p:spPr>
          <a:xfrm>
            <a:off x="8567313" y="6523525"/>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43</a:t>
            </a:r>
            <a:endParaRPr lang="bg-BG" sz="900" b="1" dirty="0">
              <a:latin typeface="Arial" pitchFamily="34" charset="0"/>
              <a:cs typeface="Arial" pitchFamily="34" charset="0"/>
            </a:endParaRPr>
          </a:p>
        </p:txBody>
      </p:sp>
      <p:sp>
        <p:nvSpPr>
          <p:cNvPr id="35" name="TextBox 34"/>
          <p:cNvSpPr txBox="1"/>
          <p:nvPr/>
        </p:nvSpPr>
        <p:spPr>
          <a:xfrm>
            <a:off x="4859937" y="12664"/>
            <a:ext cx="3960000" cy="215444"/>
          </a:xfrm>
          <a:prstGeom prst="rect">
            <a:avLst/>
          </a:prstGeom>
          <a:noFill/>
        </p:spPr>
        <p:txBody>
          <a:bodyPr wrap="square" rtlCol="0">
            <a:spAutoFit/>
          </a:bodyPr>
          <a:lstStyle/>
          <a:p>
            <a:r>
              <a:rPr lang="bg-BG" sz="800" dirty="0" smtClean="0">
                <a:cs typeface="Arial" pitchFamily="34" charset="0"/>
              </a:rPr>
              <a:t>13. Позиции на коша:</a:t>
            </a:r>
          </a:p>
        </p:txBody>
      </p:sp>
      <p:pic>
        <p:nvPicPr>
          <p:cNvPr id="36" name="Picture 35"/>
          <p:cNvPicPr>
            <a:picLocks noChangeAspect="1"/>
          </p:cNvPicPr>
          <p:nvPr/>
        </p:nvPicPr>
        <p:blipFill>
          <a:blip r:embed="rId2"/>
          <a:stretch>
            <a:fillRect/>
          </a:stretch>
        </p:blipFill>
        <p:spPr>
          <a:xfrm>
            <a:off x="5508104" y="253784"/>
            <a:ext cx="2520280" cy="882554"/>
          </a:xfrm>
          <a:prstGeom prst="rect">
            <a:avLst/>
          </a:prstGeom>
        </p:spPr>
      </p:pic>
      <p:pic>
        <p:nvPicPr>
          <p:cNvPr id="37" name="Picture 36"/>
          <p:cNvPicPr>
            <a:picLocks noChangeAspect="1"/>
          </p:cNvPicPr>
          <p:nvPr/>
        </p:nvPicPr>
        <p:blipFill>
          <a:blip r:embed="rId3"/>
          <a:stretch>
            <a:fillRect/>
          </a:stretch>
        </p:blipFill>
        <p:spPr>
          <a:xfrm>
            <a:off x="5508104" y="1162014"/>
            <a:ext cx="2520280" cy="919766"/>
          </a:xfrm>
          <a:prstGeom prst="rect">
            <a:avLst/>
          </a:prstGeom>
        </p:spPr>
      </p:pic>
      <p:sp>
        <p:nvSpPr>
          <p:cNvPr id="38" name="TextBox 37"/>
          <p:cNvSpPr txBox="1"/>
          <p:nvPr/>
        </p:nvSpPr>
        <p:spPr>
          <a:xfrm>
            <a:off x="4891170" y="2052766"/>
            <a:ext cx="3960000" cy="4154984"/>
          </a:xfrm>
          <a:prstGeom prst="rect">
            <a:avLst/>
          </a:prstGeom>
          <a:noFill/>
        </p:spPr>
        <p:txBody>
          <a:bodyPr wrap="square" rtlCol="0">
            <a:spAutoFit/>
          </a:bodyPr>
          <a:lstStyle/>
          <a:p>
            <a:pPr algn="just"/>
            <a:endParaRPr lang="ru-RU" sz="800" dirty="0"/>
          </a:p>
          <a:p>
            <a:pPr algn="ctr"/>
            <a:r>
              <a:rPr lang="ru-RU" sz="800" b="1" dirty="0"/>
              <a:t>V. ИНСТРУКЦИИ ПО ОБСЛУЖИВАНИЮ И </a:t>
            </a:r>
            <a:r>
              <a:rPr lang="ru-RU" sz="800" b="1" dirty="0" smtClean="0"/>
              <a:t>ПРОФИЛАКТИКЕ</a:t>
            </a:r>
          </a:p>
          <a:p>
            <a:pPr algn="just"/>
            <a:r>
              <a:rPr lang="ru-RU" sz="800" dirty="0"/>
              <a:t>1. Регулярно проверяйте замки, тормоза, ремни безопасности и крепеж, муфты и механизмы блокировки, чтобы убедиться, что они не повреждены, не повреждены и не повреждены.</a:t>
            </a:r>
          </a:p>
          <a:p>
            <a:pPr algn="just"/>
            <a:r>
              <a:rPr lang="ru-RU" sz="800" dirty="0"/>
              <a:t>2. Если вы обнаружили ослабленные, порванные или поврежденные детали, они должны быть отремонтированы в авторизованной мастерской или заменены оригинальными деталями. В противном случае гарантия на корзину будет аннулирована</a:t>
            </a:r>
            <a:r>
              <a:rPr lang="ru-RU" sz="800" dirty="0" smtClean="0"/>
              <a:t>.</a:t>
            </a:r>
          </a:p>
          <a:p>
            <a:pPr algn="just"/>
            <a:r>
              <a:rPr lang="ru-RU" sz="800" dirty="0" smtClean="0"/>
              <a:t>3</a:t>
            </a:r>
            <a:r>
              <a:rPr lang="ru-RU" sz="800" dirty="0"/>
              <a:t>. Не изменяйте конструкцию и не заменяйте изношенные детали неподходящими или оригинальными. Это может привести к неисправности коляски и травмировать вашего ребенка. А также аннулировать гарантию корзины.</a:t>
            </a:r>
          </a:p>
          <a:p>
            <a:pPr algn="just"/>
            <a:r>
              <a:rPr lang="ru-RU" sz="800" dirty="0"/>
              <a:t>4. Для очистки ткани, загрязненных пластиковых или металлических частей изделия используйте мягкую хлопчатобумажную ткань или губку, смоченную водой</a:t>
            </a:r>
            <a:r>
              <a:rPr lang="ru-RU" sz="800" dirty="0" smtClean="0"/>
              <a:t>.</a:t>
            </a:r>
          </a:p>
          <a:p>
            <a:pPr algn="just"/>
            <a:r>
              <a:rPr lang="ru-RU" sz="800" dirty="0" smtClean="0"/>
              <a:t>5</a:t>
            </a:r>
            <a:r>
              <a:rPr lang="ru-RU" sz="800" dirty="0"/>
              <a:t>. Никогда не чистите препаратами, содержащими абразивные частицы, аммиак, отбеливатель или спирт. НЕ мойте съемные детали и принадлежности в стиральной машине - зонтик от солнца и т. Д., Так как это может привести к их повреждению. В противном случае гарантия будет недействительной. </a:t>
            </a:r>
            <a:endParaRPr lang="ru-RU" sz="800" dirty="0" smtClean="0"/>
          </a:p>
          <a:p>
            <a:pPr algn="just"/>
            <a:r>
              <a:rPr lang="ru-RU" sz="800" dirty="0" smtClean="0"/>
              <a:t>6</a:t>
            </a:r>
            <a:r>
              <a:rPr lang="ru-RU" sz="800" dirty="0"/>
              <a:t>. После чистки всегда дайте тележке полностью высохнуть, а затем используйте или храните ее</a:t>
            </a:r>
            <a:r>
              <a:rPr lang="ru-RU" sz="800" dirty="0" smtClean="0"/>
              <a:t>.</a:t>
            </a:r>
            <a:r>
              <a:rPr lang="ru-RU" sz="800" dirty="0"/>
              <a:t/>
            </a:r>
            <a:br>
              <a:rPr lang="ru-RU" sz="800" dirty="0"/>
            </a:br>
            <a:r>
              <a:rPr lang="ru-RU" sz="800" dirty="0"/>
              <a:t>7. Храните тележку в помещении. Воздействие на окружающую среду - морской воздух, засоленные дороги, кислотные дожди и т. Д., А также хранение вне помещений приводят к коррозии.</a:t>
            </a:r>
          </a:p>
          <a:p>
            <a:pPr algn="just"/>
            <a:r>
              <a:rPr lang="ru-RU" sz="800" dirty="0"/>
              <a:t>8. Не храните тележку во влажной среде. Если вы использовали тележку во влажной среде, вы должны раскрыть ее, высушить сухой тканью и дать ей полностью высохнуть. </a:t>
            </a:r>
            <a:r>
              <a:rPr lang="ru-RU" sz="800" dirty="0" smtClean="0"/>
              <a:t>Можно плесень </a:t>
            </a:r>
            <a:r>
              <a:rPr lang="ru-RU" sz="800" dirty="0"/>
              <a:t>появляется на тележке, если вы держите ее влажной</a:t>
            </a:r>
            <a:r>
              <a:rPr lang="ru-RU" sz="800" dirty="0" smtClean="0"/>
              <a:t>.</a:t>
            </a:r>
          </a:p>
          <a:p>
            <a:pPr algn="just"/>
            <a:r>
              <a:rPr lang="ru-RU" sz="800" dirty="0" smtClean="0"/>
              <a:t>9</a:t>
            </a:r>
            <a:r>
              <a:rPr lang="ru-RU" sz="800" dirty="0"/>
              <a:t>. Чрезмерное пребывание на солнце способствует более быстрому старению пластиковых деталей и выцветанию ткани.</a:t>
            </a:r>
          </a:p>
          <a:p>
            <a:pPr algn="just"/>
            <a:r>
              <a:rPr lang="ru-RU" sz="800" dirty="0"/>
              <a:t>10. Не кладите на тележку другие предметы - багаж и хозяйственные сумки, сумки и т. Д. При использовании или хранении, поскольку это может привести к его повреждению и причинению вреда ребенку. Следуя этой инструкции, гарантия аннулируется.</a:t>
            </a:r>
            <a:endParaRPr lang="ru-RU" sz="800" dirty="0" smtClean="0"/>
          </a:p>
        </p:txBody>
      </p:sp>
      <p:sp>
        <p:nvSpPr>
          <p:cNvPr id="39" name="TextBox 38"/>
          <p:cNvSpPr txBox="1"/>
          <p:nvPr/>
        </p:nvSpPr>
        <p:spPr>
          <a:xfrm>
            <a:off x="5616115" y="5999881"/>
            <a:ext cx="1727728" cy="738664"/>
          </a:xfrm>
          <a:prstGeom prst="rect">
            <a:avLst/>
          </a:prstGeom>
          <a:noFill/>
        </p:spPr>
        <p:txBody>
          <a:bodyPr wrap="square" rtlCol="0">
            <a:spAutoFit/>
          </a:bodyPr>
          <a:lstStyle/>
          <a:p>
            <a:pPr algn="just"/>
            <a:r>
              <a:rPr lang="bg-BG" sz="700" b="1" dirty="0" smtClean="0"/>
              <a:t>ПРОИЗВЕДЕНО ЗА </a:t>
            </a:r>
            <a:r>
              <a:rPr lang="en-US" sz="700" b="1" dirty="0" smtClean="0"/>
              <a:t>MONI</a:t>
            </a:r>
            <a:endParaRPr lang="bg-BG" sz="700" b="1" dirty="0" smtClean="0"/>
          </a:p>
          <a:p>
            <a:pPr algn="just"/>
            <a:r>
              <a:rPr lang="bg-BG" sz="700" b="1" dirty="0" smtClean="0"/>
              <a:t>Вносител:</a:t>
            </a:r>
            <a:r>
              <a:rPr lang="en-US" sz="700" b="1" dirty="0" smtClean="0"/>
              <a:t> </a:t>
            </a:r>
            <a:r>
              <a:rPr lang="bg-BG" sz="700" b="1" dirty="0" smtClean="0"/>
              <a:t>Мони Трейд ООД</a:t>
            </a:r>
            <a:endParaRPr lang="en-US" sz="700" b="1" dirty="0" smtClean="0"/>
          </a:p>
          <a:p>
            <a:pPr algn="just"/>
            <a:r>
              <a:rPr lang="bg-BG" sz="700" b="1" dirty="0" smtClean="0"/>
              <a:t>Адрес</a:t>
            </a:r>
            <a:r>
              <a:rPr lang="en-US" sz="700" b="1" dirty="0" smtClean="0"/>
              <a:t>: </a:t>
            </a:r>
            <a:r>
              <a:rPr lang="bg-BG" sz="700" b="1" dirty="0" smtClean="0"/>
              <a:t>Стопански двор </a:t>
            </a:r>
            <a:r>
              <a:rPr lang="en-US" sz="700" b="1" dirty="0" smtClean="0"/>
              <a:t>– </a:t>
            </a:r>
            <a:r>
              <a:rPr lang="bg-BG" sz="700" b="1" dirty="0" smtClean="0"/>
              <a:t>Требич</a:t>
            </a:r>
            <a:r>
              <a:rPr lang="en-US" sz="700" b="1" dirty="0" smtClean="0"/>
              <a:t>, </a:t>
            </a:r>
            <a:r>
              <a:rPr lang="bg-BG" sz="700" b="1" dirty="0" smtClean="0"/>
              <a:t>София</a:t>
            </a:r>
            <a:r>
              <a:rPr lang="en-US" sz="700" b="1" dirty="0" smtClean="0"/>
              <a:t>, </a:t>
            </a:r>
            <a:r>
              <a:rPr lang="bg-BG" sz="700" b="1" dirty="0" smtClean="0"/>
              <a:t>България</a:t>
            </a:r>
          </a:p>
          <a:p>
            <a:pPr algn="just"/>
            <a:r>
              <a:rPr lang="bg-BG" sz="700" b="1" dirty="0" smtClean="0"/>
              <a:t>Тел.: </a:t>
            </a:r>
            <a:r>
              <a:rPr lang="en-US" sz="700" b="1" dirty="0" smtClean="0"/>
              <a:t>+359 </a:t>
            </a:r>
            <a:r>
              <a:rPr lang="bg-BG" sz="700" b="1" dirty="0" smtClean="0"/>
              <a:t>2/ 936 07 90; </a:t>
            </a:r>
            <a:r>
              <a:rPr lang="en-US" sz="700" b="1" dirty="0" smtClean="0"/>
              <a:t>+359 </a:t>
            </a:r>
            <a:r>
              <a:rPr lang="bg-BG" sz="700" b="1" dirty="0" smtClean="0"/>
              <a:t>2/ 838 04 59</a:t>
            </a:r>
            <a:endParaRPr lang="bg-BG" sz="700" b="1" dirty="0"/>
          </a:p>
        </p:txBody>
      </p:sp>
      <p:pic>
        <p:nvPicPr>
          <p:cNvPr id="40" name="Picture 39" descr="C:\Users\user\Desktop\black moni version_2015.jpg"/>
          <p:cNvPicPr>
            <a:picLocks noChangeAspect="1" noChangeArrowheads="1"/>
          </p:cNvPicPr>
          <p:nvPr/>
        </p:nvPicPr>
        <p:blipFill>
          <a:blip r:embed="rId4" cstate="print"/>
          <a:srcRect/>
          <a:stretch>
            <a:fillRect/>
          </a:stretch>
        </p:blipFill>
        <p:spPr bwMode="auto">
          <a:xfrm>
            <a:off x="7506342" y="6184283"/>
            <a:ext cx="538786" cy="53878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24" y="6584962"/>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20</a:t>
            </a:r>
            <a:endParaRPr lang="bg-BG" sz="900" b="1" dirty="0">
              <a:latin typeface="Arial" pitchFamily="34" charset="0"/>
              <a:cs typeface="Arial" pitchFamily="34" charset="0"/>
            </a:endParaRPr>
          </a:p>
        </p:txBody>
      </p:sp>
      <p:sp>
        <p:nvSpPr>
          <p:cNvPr id="3" name="TextBox 2"/>
          <p:cNvSpPr txBox="1"/>
          <p:nvPr/>
        </p:nvSpPr>
        <p:spPr>
          <a:xfrm>
            <a:off x="210422" y="80576"/>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RO</a:t>
            </a:r>
            <a:endParaRPr lang="bg-BG" sz="1000" b="1" dirty="0"/>
          </a:p>
        </p:txBody>
      </p:sp>
      <p:sp>
        <p:nvSpPr>
          <p:cNvPr id="4" name="TextBox 3"/>
          <p:cNvSpPr txBox="1"/>
          <p:nvPr/>
        </p:nvSpPr>
        <p:spPr>
          <a:xfrm>
            <a:off x="217487" y="2834984"/>
            <a:ext cx="3960000" cy="3785652"/>
          </a:xfrm>
          <a:prstGeom prst="rect">
            <a:avLst/>
          </a:prstGeom>
          <a:noFill/>
        </p:spPr>
        <p:txBody>
          <a:bodyPr wrap="square" rtlCol="0">
            <a:spAutoFit/>
          </a:bodyPr>
          <a:lstStyle/>
          <a:p>
            <a:pPr lvl="0" algn="ctr"/>
            <a:r>
              <a:rPr lang="en-US" sz="800" b="1" dirty="0" smtClean="0"/>
              <a:t>I. </a:t>
            </a:r>
            <a:r>
              <a:rPr lang="ro-RO" sz="800" b="1" dirty="0" smtClean="0"/>
              <a:t>Avertisment pentru utilizare în condiții de siguranță  </a:t>
            </a:r>
            <a:endParaRPr lang="bg-BG" sz="800" b="1" dirty="0" smtClean="0"/>
          </a:p>
          <a:p>
            <a:pPr algn="just"/>
            <a:r>
              <a:rPr lang="ro-RO" sz="800" b="1" dirty="0" smtClean="0"/>
              <a:t>ATENȚIE! </a:t>
            </a:r>
            <a:endParaRPr lang="bg-BG" sz="800" b="1" dirty="0" smtClean="0"/>
          </a:p>
          <a:p>
            <a:pPr algn="just"/>
            <a:r>
              <a:rPr lang="ro-RO" sz="800" dirty="0" smtClean="0"/>
              <a:t>01. Vă rugăm să citiți cu atenție aceste instrucțiuni înainte de a proceda la utilizarea produsului,  pentru a asigura utilizarea corectă a căruciorului, păstrați-le pentru a le consulta în viitor. </a:t>
            </a:r>
            <a:endParaRPr lang="bg-BG" sz="800" dirty="0" smtClean="0"/>
          </a:p>
          <a:p>
            <a:pPr algn="just"/>
            <a:r>
              <a:rPr lang="ro-RO" sz="800" b="1" dirty="0" smtClean="0"/>
              <a:t>02. AVERTIZARE: NICIODATĂ NU LĂSAȚI COPILUL FĂRĂ SUPRAVEGHERE.  </a:t>
            </a:r>
            <a:endParaRPr lang="bg-BG" sz="800" b="1" dirty="0" smtClean="0"/>
          </a:p>
          <a:p>
            <a:pPr algn="just"/>
            <a:r>
              <a:rPr lang="ro-RO" sz="800" b="1" dirty="0" smtClean="0"/>
              <a:t>03. AVERTIZARE: Înainte de utilizare asigurați-vă că toate dispozitivele de blocare sunt pornite. </a:t>
            </a:r>
            <a:endParaRPr lang="bg-BG" sz="800" b="1" dirty="0" smtClean="0"/>
          </a:p>
          <a:p>
            <a:pPr algn="just"/>
            <a:r>
              <a:rPr lang="ro-RO" sz="800" b="1" dirty="0" smtClean="0"/>
              <a:t>04. AVERTIZARE: Pentru a preveni vătămare, asigurați-vă că copilul este la o distanță corespunzătoare la plierea și desfacerea acestui produs.  </a:t>
            </a:r>
            <a:endParaRPr lang="bg-BG" sz="800" b="1" dirty="0" smtClean="0"/>
          </a:p>
          <a:p>
            <a:pPr algn="just"/>
            <a:r>
              <a:rPr lang="ro-RO" sz="800" b="1" dirty="0" smtClean="0"/>
              <a:t>05. AVERTIZARE: Nu lăsați copilul a se juca cu acest produs.  </a:t>
            </a:r>
            <a:endParaRPr lang="bg-BG" sz="800" b="1" dirty="0" smtClean="0"/>
          </a:p>
          <a:p>
            <a:pPr algn="just"/>
            <a:r>
              <a:rPr lang="ro-RO" sz="800" b="1" dirty="0" smtClean="0"/>
              <a:t>06. AVERTIZARE: După ce copilul poate stă jos în poziție verticală, întotdeauna folosiți centura de siguranță. </a:t>
            </a:r>
            <a:endParaRPr lang="bg-BG" sz="800" b="1" dirty="0" smtClean="0"/>
          </a:p>
          <a:p>
            <a:pPr algn="just"/>
            <a:r>
              <a:rPr lang="ro-RO" sz="800" b="1" dirty="0" smtClean="0"/>
              <a:t>07. AVERTIZARE: Înainte de utilizare, a se verifica dacă dispozitivele de fixare a coșului la căruciorul de bebeluși, a scaunului sau a scaunului auto pentru copii sunt acționate corect. </a:t>
            </a:r>
            <a:endParaRPr lang="bg-BG" sz="800" b="1" dirty="0" smtClean="0"/>
          </a:p>
          <a:p>
            <a:pPr algn="just"/>
            <a:r>
              <a:rPr lang="ro-RO" sz="800" b="1" dirty="0" smtClean="0"/>
              <a:t>08. Poziția cea mai inclinată a căruciorului este cea mai potrivită când acesta este utilizat de nou-născuți.  </a:t>
            </a:r>
            <a:endParaRPr lang="bg-BG" sz="800" b="1" dirty="0" smtClean="0"/>
          </a:p>
          <a:p>
            <a:pPr algn="just"/>
            <a:r>
              <a:rPr lang="ro-RO" sz="800" b="1" dirty="0" smtClean="0"/>
              <a:t>09. Dispozitivul de parcare (sistemul de frânare) trebuie acționat la așezarea și scoaterea copiilor din cărucior.</a:t>
            </a:r>
            <a:endParaRPr lang="bg-BG" sz="800" b="1" dirty="0" smtClean="0"/>
          </a:p>
          <a:p>
            <a:pPr algn="just"/>
            <a:r>
              <a:rPr lang="ro-RO" sz="800" b="1" dirty="0" smtClean="0"/>
              <a:t>10. Orice greutate, agățată pe mânerul și/sau pe spatele spătarului și/sau lateral căruciorului, se va reflecta asupra stabilității căruciorului.</a:t>
            </a:r>
            <a:endParaRPr lang="bg-BG" sz="800" b="1" dirty="0" smtClean="0"/>
          </a:p>
          <a:p>
            <a:pPr algn="just"/>
            <a:r>
              <a:rPr lang="ro-RO" sz="800" dirty="0" smtClean="0"/>
              <a:t>11. Nu supraîncărcați căruciorul. În caz contrar căruciorul se poate răsturna cea ce poate provoca vătămarea copilului. </a:t>
            </a:r>
            <a:endParaRPr lang="bg-BG" sz="800" dirty="0" smtClean="0"/>
          </a:p>
          <a:p>
            <a:pPr algn="just"/>
            <a:r>
              <a:rPr lang="ro-RO" sz="800" dirty="0" smtClean="0"/>
              <a:t>12. Nu folosiți accesorii care nu sunt aprobate de către producătorul. </a:t>
            </a:r>
            <a:endParaRPr lang="bg-BG" sz="800" dirty="0" smtClean="0"/>
          </a:p>
          <a:p>
            <a:pPr algn="just"/>
            <a:r>
              <a:rPr lang="ro-RO" sz="800" dirty="0" smtClean="0"/>
              <a:t>13. Căruciorul este destinat a fi folosit de către un singur copil, nu permiteți folosirea căruciorului de către doi sau mai mulți copii.  </a:t>
            </a:r>
            <a:endParaRPr lang="bg-BG" sz="800" dirty="0" smtClean="0"/>
          </a:p>
          <a:p>
            <a:pPr algn="just"/>
            <a:r>
              <a:rPr lang="ro-RO" sz="800" dirty="0" smtClean="0"/>
              <a:t>14. Sarcina maximă a coșului de bagaj nu trebuie să depășească 3 kg. Nu supraîncărcați coșul de bagaj, nu-l folosiți pentru transportarea unor copii în coș. Dacă nu respectați aceste instrucțiuni, garanția căruciorului este anulată. </a:t>
            </a:r>
            <a:endParaRPr lang="bg-BG" sz="800" dirty="0" smtClean="0"/>
          </a:p>
        </p:txBody>
      </p:sp>
      <p:sp>
        <p:nvSpPr>
          <p:cNvPr id="5" name="TextBox 4"/>
          <p:cNvSpPr txBox="1"/>
          <p:nvPr/>
        </p:nvSpPr>
        <p:spPr>
          <a:xfrm>
            <a:off x="207318" y="246396"/>
            <a:ext cx="3960000" cy="2677656"/>
          </a:xfrm>
          <a:prstGeom prst="rect">
            <a:avLst/>
          </a:prstGeom>
          <a:noFill/>
        </p:spPr>
        <p:txBody>
          <a:bodyPr wrap="square" rtlCol="0">
            <a:spAutoFit/>
          </a:bodyPr>
          <a:lstStyle/>
          <a:p>
            <a:pPr algn="just"/>
            <a:r>
              <a:rPr lang="ro-RO" sz="800" dirty="0" smtClean="0"/>
              <a:t>Căruciorul este potrivit copiilor în vârstă de la 0 la 36 luni, cu greutate maximă admisă de până în 15 kg. </a:t>
            </a:r>
            <a:endParaRPr lang="en-US" sz="800" dirty="0" smtClean="0"/>
          </a:p>
          <a:p>
            <a:r>
              <a:rPr lang="ro-RO" sz="800" dirty="0" smtClean="0"/>
              <a:t>Pozițiile spătarului pentru spatele copilului, ale suportului de picioare și ale umbrelei de soare sunt reglabile.   </a:t>
            </a:r>
            <a:endParaRPr lang="bg-BG" sz="800" dirty="0" smtClean="0"/>
          </a:p>
          <a:p>
            <a:r>
              <a:rPr lang="ro-RO" sz="800" dirty="0" smtClean="0"/>
              <a:t>Scaunul se montează în două poziții, asigurând posibilitatea copilului a fi cu fața sau invers direcției de deplasare. Protectorul este reglabil și se poate demonta dacă este cazul. Mânerul de asemenea este reglabil și îl puteți fixa în poziția dorită. Roata de față se rotește la 360°. Umbrela de soare se poate demonta, astfel căruciorul transformându-se în varianta de vară.  </a:t>
            </a:r>
            <a:endParaRPr lang="bg-BG" sz="800" dirty="0" smtClean="0"/>
          </a:p>
          <a:p>
            <a:r>
              <a:rPr lang="ro-RO" sz="800" dirty="0" smtClean="0"/>
              <a:t>Pe construcția se poate monta scaun de copii pentru automobil. Căruciorul este fabricat în conformitate cu cerințele Standardului european EN 1888:201</a:t>
            </a:r>
            <a:r>
              <a:rPr lang="en-US" sz="800" dirty="0" smtClean="0"/>
              <a:t>8</a:t>
            </a:r>
            <a:r>
              <a:rPr lang="ro-RO" sz="800" dirty="0" smtClean="0"/>
              <a:t> - „Articole pentru creșterea copiilor mici. Cerințe de siguranță și metode de încercare “.  </a:t>
            </a:r>
            <a:endParaRPr lang="en-US" sz="800" dirty="0" smtClean="0"/>
          </a:p>
          <a:p>
            <a:r>
              <a:rPr lang="ro-RO" sz="800" b="1" dirty="0" smtClean="0"/>
              <a:t>Important: Păstrați acest instrucțiuni pentru a le consulta în viitor.  </a:t>
            </a:r>
            <a:endParaRPr lang="bg-BG" sz="800" b="1" dirty="0" smtClean="0"/>
          </a:p>
          <a:p>
            <a:pPr algn="just"/>
            <a:r>
              <a:rPr lang="ro-RO" sz="800" b="1" dirty="0" smtClean="0"/>
              <a:t>ATENȚIE! </a:t>
            </a:r>
            <a:r>
              <a:rPr lang="ro-RO" sz="800" dirty="0" smtClean="0"/>
              <a:t>Veți asigura protecția maximă a copilului vostru dacă respectați sfaturile și recomandările conținute în instrucțiunile! Acordați atenție avertizărilor, asigurați toate măsurile de precauție pentru a preveni riscul de rănire sau de vătămare a copilului pentru  a asigura siguranța acestuia! Sunteți responsabil pentru siguranța copilului, dacă nu respectați și nu vă conformați acestor instrucțiuni și recomandări ! Asigurați-vă că persoana care utilizează căruciorul cunoaște și respectă instrucțiunile. Nu folosiți piese sau accesorii pentru căruciorul, care nu sunt aprobate de către producatorul sau distribuitorul, deaorece astfel ați putea pune în pericol copilul vostru  și va provoca anularea garanției căruciorului. </a:t>
            </a:r>
            <a:endParaRPr lang="bg-BG" sz="800" dirty="0"/>
          </a:p>
        </p:txBody>
      </p:sp>
      <p:sp>
        <p:nvSpPr>
          <p:cNvPr id="17" name="TextBox 16"/>
          <p:cNvSpPr txBox="1"/>
          <p:nvPr/>
        </p:nvSpPr>
        <p:spPr>
          <a:xfrm>
            <a:off x="8571958" y="6371756"/>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25</a:t>
            </a:r>
          </a:p>
        </p:txBody>
      </p:sp>
      <p:sp>
        <p:nvSpPr>
          <p:cNvPr id="18" name="TextBox 17"/>
          <p:cNvSpPr txBox="1"/>
          <p:nvPr/>
        </p:nvSpPr>
        <p:spPr>
          <a:xfrm>
            <a:off x="5000058" y="2916180"/>
            <a:ext cx="3960000" cy="1815882"/>
          </a:xfrm>
          <a:prstGeom prst="rect">
            <a:avLst/>
          </a:prstGeom>
          <a:noFill/>
        </p:spPr>
        <p:txBody>
          <a:bodyPr wrap="square" rtlCol="0">
            <a:spAutoFit/>
          </a:bodyPr>
          <a:lstStyle/>
          <a:p>
            <a:pPr algn="ctr"/>
            <a:r>
              <a:rPr lang="ro-RO" sz="800" b="1" dirty="0" smtClean="0"/>
              <a:t>V. INSTRUCȚIUNI DE ÎNTREȚINERE ȘI  PREVENIRE  </a:t>
            </a:r>
            <a:endParaRPr lang="bg-BG" sz="800" b="1" dirty="0" smtClean="0"/>
          </a:p>
          <a:p>
            <a:pPr algn="just"/>
            <a:r>
              <a:rPr lang="ro-RO" sz="800" dirty="0" smtClean="0"/>
              <a:t>1. Verificați regulat dispozitivele de blocare, frânele, centurile de siguranță, închiderile, îmbinările și mecanismele de fixare pentru a vă asigura în bună stare de funcționare a acestora, că nu sunt uzate sau defectate.</a:t>
            </a:r>
            <a:endParaRPr lang="bg-BG" sz="800" dirty="0" smtClean="0"/>
          </a:p>
          <a:p>
            <a:pPr algn="just"/>
            <a:r>
              <a:rPr lang="ro-RO" sz="800" dirty="0" smtClean="0"/>
              <a:t>2. La constatarea unor piese slăbite, rupte sau defectate, ele trebuie reparate de către un service autorizat cu piese originale.  În caz contrar, garanția căruciorului va fi anulată. </a:t>
            </a:r>
            <a:endParaRPr lang="bg-BG" sz="800" dirty="0" smtClean="0"/>
          </a:p>
          <a:p>
            <a:pPr algn="just"/>
            <a:r>
              <a:rPr lang="ro-RO" sz="800" dirty="0" smtClean="0"/>
              <a:t>3. Nu aduceți modificări  construcției, nu înlocuiți piesele uzate cu piese care nu sunt potrivite sau nu sunt originale. Aceasta poate duce la funcționarea incorectă a căruciorului și la vătămarea copilului vostru, precum și la anularea garanției căruciorului. </a:t>
            </a:r>
            <a:endParaRPr lang="bg-BG" sz="800" dirty="0" smtClean="0"/>
          </a:p>
          <a:p>
            <a:pPr algn="just"/>
            <a:r>
              <a:rPr lang="ro-RO" sz="800" dirty="0" smtClean="0"/>
              <a:t>4. Pentru a curăța tapițeria, piesele metalice sau din plastic murdărite ale produsului, folosiți o cârpă moale din bumbac sau burete, umezite cu apă. </a:t>
            </a:r>
            <a:endParaRPr lang="bg-BG" sz="800" dirty="0" smtClean="0"/>
          </a:p>
          <a:p>
            <a:pPr algn="just"/>
            <a:r>
              <a:rPr lang="ro-RO" sz="800" dirty="0" smtClean="0"/>
              <a:t>5. Niciodată nu curățați cu preparate care conțin particule abrazive, amoniac, albitor sau spirt. NU spălați în mașina de spălat piesele și accesoriile detașabile – copertină, etc., pentru că astfel veți provoca defectarea acestora. În caz contrar, garanția va fi anulată. </a:t>
            </a:r>
            <a:endParaRPr lang="bg-BG" sz="800" dirty="0" smtClean="0"/>
          </a:p>
        </p:txBody>
      </p:sp>
      <p:sp>
        <p:nvSpPr>
          <p:cNvPr id="19" name="TextBox 18"/>
          <p:cNvSpPr txBox="1"/>
          <p:nvPr/>
        </p:nvSpPr>
        <p:spPr>
          <a:xfrm>
            <a:off x="5071496" y="16024"/>
            <a:ext cx="1357322" cy="215444"/>
          </a:xfrm>
          <a:prstGeom prst="rect">
            <a:avLst/>
          </a:prstGeom>
          <a:noFill/>
        </p:spPr>
        <p:txBody>
          <a:bodyPr wrap="square" rtlCol="0">
            <a:spAutoFit/>
          </a:bodyPr>
          <a:lstStyle/>
          <a:p>
            <a:r>
              <a:rPr lang="ro-RO" sz="800" dirty="0" smtClean="0"/>
              <a:t>13. Pozițiile coșului:  </a:t>
            </a:r>
            <a:endParaRPr lang="bg-BG" sz="800" dirty="0" smtClean="0"/>
          </a:p>
        </p:txBody>
      </p:sp>
      <p:sp>
        <p:nvSpPr>
          <p:cNvPr id="20" name="TextBox 19"/>
          <p:cNvSpPr txBox="1"/>
          <p:nvPr/>
        </p:nvSpPr>
        <p:spPr>
          <a:xfrm>
            <a:off x="5000058" y="4630692"/>
            <a:ext cx="3960000" cy="1815882"/>
          </a:xfrm>
          <a:prstGeom prst="rect">
            <a:avLst/>
          </a:prstGeom>
          <a:noFill/>
        </p:spPr>
        <p:txBody>
          <a:bodyPr wrap="square" rtlCol="0">
            <a:spAutoFit/>
          </a:bodyPr>
          <a:lstStyle/>
          <a:p>
            <a:pPr algn="just"/>
            <a:r>
              <a:rPr lang="ro-RO" sz="800" dirty="0" smtClean="0"/>
              <a:t>6. Întotdeauna după curățare, lăsați căruciorul a se usca complet înainte de a-l utiliza sau stânge.  </a:t>
            </a:r>
            <a:endParaRPr lang="bg-BG" sz="800" dirty="0" smtClean="0"/>
          </a:p>
          <a:p>
            <a:pPr algn="just"/>
            <a:r>
              <a:rPr lang="ro-RO" sz="800" dirty="0" smtClean="0"/>
              <a:t>7. Păstrați căruciorul în încăperi acoperite. Influențele mediului înconjurător – aer maritim, drumuri  presărate cu sare, ploi acide etc., precum și păstrarea în aer liber, pot provoca apariția coroziunii.  </a:t>
            </a:r>
            <a:endParaRPr lang="bg-BG" sz="800" dirty="0" smtClean="0"/>
          </a:p>
          <a:p>
            <a:pPr algn="just"/>
            <a:r>
              <a:rPr lang="ro-RO" sz="800" dirty="0" smtClean="0"/>
              <a:t>8. Nu păstrați căruciorul în mediu umed. În cazul în care ați folosit căruciorul în mediu umed, acesta trebuie desfăcut, uscat cu o cârpă uscată și lăsat a se usca complet. Este posibilă apariția mucegaiului pe cărucior dacă este păstrat în mediu umed. </a:t>
            </a:r>
            <a:endParaRPr lang="bg-BG" sz="800" dirty="0" smtClean="0"/>
          </a:p>
          <a:p>
            <a:pPr algn="just"/>
            <a:r>
              <a:rPr lang="ro-RO" sz="800" dirty="0" smtClean="0"/>
              <a:t>9. Expunerea excesivă la razele solare contribuie la învechirea mai rapidă a pieselor din plastic și la decolorarea tapițeriei.  </a:t>
            </a:r>
            <a:endParaRPr lang="bg-BG" sz="800" dirty="0" smtClean="0"/>
          </a:p>
          <a:p>
            <a:pPr algn="just"/>
            <a:r>
              <a:rPr lang="ro-RO" sz="800" dirty="0" smtClean="0"/>
              <a:t>10. Nu așezați alte obiecte pe cărucior – genți cu bagaje și cumpărături,  genți de damă etc., când este utilizat sau păstrat, pentru că astfel acesta se poate defecta și poate provoca vătămarea copilului din incinta sa. La nerespectarea acestor instrucțiuni, garanția este anulată. </a:t>
            </a:r>
            <a:endParaRPr lang="bg-BG" sz="800" dirty="0"/>
          </a:p>
        </p:txBody>
      </p:sp>
      <p:pic>
        <p:nvPicPr>
          <p:cNvPr id="21" name="Picture 20"/>
          <p:cNvPicPr>
            <a:picLocks noChangeAspect="1"/>
          </p:cNvPicPr>
          <p:nvPr/>
        </p:nvPicPr>
        <p:blipFill>
          <a:blip r:embed="rId2"/>
          <a:stretch>
            <a:fillRect/>
          </a:stretch>
        </p:blipFill>
        <p:spPr>
          <a:xfrm>
            <a:off x="5652120" y="422982"/>
            <a:ext cx="2880318" cy="1028368"/>
          </a:xfrm>
          <a:prstGeom prst="rect">
            <a:avLst/>
          </a:prstGeom>
        </p:spPr>
      </p:pic>
      <p:pic>
        <p:nvPicPr>
          <p:cNvPr id="22" name="Picture 21"/>
          <p:cNvPicPr>
            <a:picLocks noChangeAspect="1"/>
          </p:cNvPicPr>
          <p:nvPr/>
        </p:nvPicPr>
        <p:blipFill>
          <a:blip r:embed="rId3"/>
          <a:stretch>
            <a:fillRect/>
          </a:stretch>
        </p:blipFill>
        <p:spPr>
          <a:xfrm>
            <a:off x="5652120" y="1503102"/>
            <a:ext cx="2880320" cy="1008112"/>
          </a:xfrm>
          <a:prstGeom prst="rect">
            <a:avLst/>
          </a:prstGeom>
        </p:spPr>
      </p:pic>
    </p:spTree>
    <p:extLst>
      <p:ext uri="{BB962C8B-B14F-4D97-AF65-F5344CB8AC3E}">
        <p14:creationId xmlns:p14="http://schemas.microsoft.com/office/powerpoint/2010/main" val="3875952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448" y="6507968"/>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21</a:t>
            </a:r>
            <a:endParaRPr lang="bg-BG" sz="900" b="1" dirty="0">
              <a:latin typeface="Arial" pitchFamily="34" charset="0"/>
              <a:cs typeface="Arial" pitchFamily="34" charset="0"/>
            </a:endParaRPr>
          </a:p>
        </p:txBody>
      </p:sp>
      <p:sp>
        <p:nvSpPr>
          <p:cNvPr id="3" name="TextBox 2"/>
          <p:cNvSpPr txBox="1"/>
          <p:nvPr/>
        </p:nvSpPr>
        <p:spPr>
          <a:xfrm>
            <a:off x="215448" y="2683"/>
            <a:ext cx="3960000" cy="5632311"/>
          </a:xfrm>
          <a:prstGeom prst="rect">
            <a:avLst/>
          </a:prstGeom>
          <a:noFill/>
        </p:spPr>
        <p:txBody>
          <a:bodyPr wrap="square" rtlCol="0">
            <a:spAutoFit/>
          </a:bodyPr>
          <a:lstStyle/>
          <a:p>
            <a:pPr algn="just"/>
            <a:r>
              <a:rPr lang="ro-RO" sz="800" dirty="0" smtClean="0"/>
              <a:t>15. AVERTIZARE: Întotdeauna a se folosi sistemul de blocare.  </a:t>
            </a:r>
            <a:endParaRPr lang="bg-BG" sz="800" dirty="0" smtClean="0"/>
          </a:p>
          <a:p>
            <a:pPr algn="just"/>
            <a:r>
              <a:rPr lang="ro-RO" sz="800" dirty="0" smtClean="0"/>
              <a:t>16. AVERTIZARE: A se folosi centuri de protecție după ce copilul poate stă jos în poziția verticală fără ajutor. </a:t>
            </a:r>
            <a:endParaRPr lang="en-US" sz="800" dirty="0" smtClean="0"/>
          </a:p>
          <a:p>
            <a:pPr algn="just"/>
            <a:r>
              <a:rPr lang="ro-RO" sz="800" dirty="0" smtClean="0"/>
              <a:t>17. Înainte de așeza copilul în cărucior,  asigurați-vă că căruciorul este complet desfăcut și că toate mecanismele de blocare sunt acționate pentru a preveni vătămarea copilului cauzată de o pliere neașteptată. </a:t>
            </a:r>
            <a:endParaRPr lang="bg-BG" sz="800" dirty="0" smtClean="0"/>
          </a:p>
          <a:p>
            <a:pPr algn="just"/>
            <a:r>
              <a:rPr lang="ro-RO" sz="800" dirty="0" smtClean="0"/>
              <a:t>18. Înainte de utilizare verificați dacă căruciorul este desfăcut corect, dacă toate piesele sunt în bună stare de funcționare  și sunt fixate corect în poziția selectată. Încetați utilizarea la prezența unor îmbinări slăbite au uzate, sau a unor piese defectate sau lipsă.</a:t>
            </a:r>
            <a:endParaRPr lang="bg-BG" sz="800" dirty="0" smtClean="0"/>
          </a:p>
          <a:p>
            <a:pPr algn="just"/>
            <a:r>
              <a:rPr lang="ro-RO" sz="800" dirty="0" smtClean="0"/>
              <a:t>19. AVERTIZARE: Acest produs nu este potrivit a se folosi în timp de alergați sau vă alunecați.  </a:t>
            </a:r>
            <a:endParaRPr lang="bg-BG" sz="800" dirty="0" smtClean="0"/>
          </a:p>
          <a:p>
            <a:pPr algn="just"/>
            <a:r>
              <a:rPr lang="ro-RO" sz="800" dirty="0" smtClean="0"/>
              <a:t>20. Niciodată nu așezați în cărucior pernă sau salteluță cu grosime de peste 25 mm. </a:t>
            </a:r>
            <a:endParaRPr lang="bg-BG" sz="800" dirty="0" smtClean="0"/>
          </a:p>
          <a:p>
            <a:pPr algn="just"/>
            <a:r>
              <a:rPr lang="ro-RO" sz="800" dirty="0" smtClean="0"/>
              <a:t>21. Întotdeauna fixați centura care trece între picioarele la centura de spate, pentru o protecție și siguranță maximă, când copilul vostru începe a se ridica singur pe picioare și mâini!  </a:t>
            </a:r>
            <a:endParaRPr lang="bg-BG" sz="800" dirty="0" smtClean="0"/>
          </a:p>
          <a:p>
            <a:pPr algn="just"/>
            <a:r>
              <a:rPr lang="ro-RO" sz="800" dirty="0" smtClean="0"/>
              <a:t>22. Folosiți funcțiunea spătarului pentru poziția așezată a copilului după ce împlinește vârsta de 6 luni.  </a:t>
            </a:r>
            <a:endParaRPr lang="bg-BG" sz="800" dirty="0" smtClean="0"/>
          </a:p>
          <a:p>
            <a:pPr algn="just"/>
            <a:r>
              <a:rPr lang="ro-RO" sz="800" dirty="0" smtClean="0"/>
              <a:t>23. Nu pliați căruciorul și nu reglați pozițiile spătarului când copilul este în incinta sa!   </a:t>
            </a:r>
            <a:endParaRPr lang="bg-BG" sz="800" dirty="0" smtClean="0"/>
          </a:p>
          <a:p>
            <a:pPr algn="just"/>
            <a:r>
              <a:rPr lang="ro-RO" sz="800" dirty="0" smtClean="0"/>
              <a:t>24. ÎNTOTDEAUNA activați frânele/ dispozitivul de parcare, când nu țineți căruciorul, chiar dacă-l lăsați pentru câteva secunde.  </a:t>
            </a:r>
            <a:endParaRPr lang="bg-BG" sz="800" dirty="0" smtClean="0"/>
          </a:p>
          <a:p>
            <a:pPr algn="just"/>
            <a:r>
              <a:rPr lang="ro-RO" sz="800" dirty="0" smtClean="0"/>
              <a:t>25. Când coșul este montat pe cărucior, vă rugăm a nu desface mecanismul de pliere. </a:t>
            </a:r>
            <a:endParaRPr lang="bg-BG" sz="800" dirty="0" smtClean="0"/>
          </a:p>
          <a:p>
            <a:pPr algn="just"/>
            <a:r>
              <a:rPr lang="ro-RO" sz="800" dirty="0" smtClean="0"/>
              <a:t>26. Nu utilizați căruciorul pe scări sau borduri. Aceasta poate reflecta asupra soliditatea construcției și îmbinării.</a:t>
            </a:r>
            <a:endParaRPr lang="bg-BG" sz="800" dirty="0" smtClean="0"/>
          </a:p>
          <a:p>
            <a:pPr algn="just"/>
            <a:r>
              <a:rPr lang="ro-RO" sz="800" dirty="0" smtClean="0"/>
              <a:t>27. Scaunul de copii automat nu înlocuiește coșul sau patul pentru copii. Dacă copilul vostru are nevoie de somn, acesta trebuie așezați în cărucior de copii potrivit, coș sau pat de copii. </a:t>
            </a:r>
            <a:endParaRPr lang="bg-BG" sz="800" dirty="0" smtClean="0"/>
          </a:p>
          <a:p>
            <a:pPr algn="just"/>
            <a:r>
              <a:rPr lang="ro-RO" sz="800" dirty="0" smtClean="0"/>
              <a:t>28. Trebuie folosite numai piesele de schimb, care sunt livrate și/sau recomandate de către producătorul/ distribuitorul.  </a:t>
            </a:r>
            <a:endParaRPr lang="bg-BG" sz="800" dirty="0" smtClean="0"/>
          </a:p>
          <a:p>
            <a:pPr algn="just"/>
            <a:r>
              <a:rPr lang="ro-RO" sz="800" dirty="0" smtClean="0"/>
              <a:t>29. Montarea, plierea și desfacerea căruciorului trebuie efectuate numai de adulți.</a:t>
            </a:r>
            <a:endParaRPr lang="bg-BG" sz="800" dirty="0" smtClean="0"/>
          </a:p>
          <a:p>
            <a:pPr algn="just"/>
            <a:r>
              <a:rPr lang="ro-RO" sz="800" dirty="0" smtClean="0"/>
              <a:t>30. Întotdeauna țineți bordul de protecție fixat la rama căruciorului când copilul este în cărucior! Ridicarea copilului peste bord prezintă pericol pentru copil! </a:t>
            </a:r>
            <a:endParaRPr lang="bg-BG" sz="800" dirty="0" smtClean="0"/>
          </a:p>
          <a:p>
            <a:pPr algn="just"/>
            <a:r>
              <a:rPr lang="ro-RO" sz="800" dirty="0" smtClean="0"/>
              <a:t>31. Nu permiteți copilului vostru a se ridica în cărucior, a cățăra sau a se agăța de cărucior! </a:t>
            </a:r>
            <a:endParaRPr lang="bg-BG" sz="800" dirty="0" smtClean="0"/>
          </a:p>
          <a:p>
            <a:pPr algn="just"/>
            <a:r>
              <a:rPr lang="ro-RO" sz="800" dirty="0" smtClean="0"/>
              <a:t>32. Nu permiteți copiilor a se juca cu căruciorul! Jocurile sau alergarea copiilor sau animalelor  în apropierea sau sub cărucior prezintă pericol! </a:t>
            </a:r>
            <a:endParaRPr lang="bg-BG" sz="800" dirty="0" smtClean="0"/>
          </a:p>
          <a:p>
            <a:pPr algn="just"/>
            <a:r>
              <a:rPr lang="ro-RO" sz="800" dirty="0" smtClean="0"/>
              <a:t>33. Nu folosiți căruciorul pe scări sau scări rulante, pentru că ați putea pierde control asupra produsului, fiind posibilă căderea copilului vostru și vătămarea acestuia! Atenție sporită la coborârea sau urcarea unei borduri sau scări. </a:t>
            </a:r>
            <a:br>
              <a:rPr lang="ro-RO" sz="800" dirty="0" smtClean="0"/>
            </a:br>
            <a:r>
              <a:rPr lang="ro-RO" sz="800" dirty="0" smtClean="0"/>
              <a:t>34. ATENȚIE! FERIȚI DE FOC. Nu folosiți produsul în apropierea unor surse de căldură directe – aparate de încălzire, mașini de gătit sau foc deschis.  </a:t>
            </a:r>
            <a:endParaRPr lang="bg-BG" sz="800" dirty="0" smtClean="0"/>
          </a:p>
          <a:p>
            <a:pPr algn="just"/>
            <a:r>
              <a:rPr lang="ro-RO" sz="800" dirty="0" smtClean="0"/>
              <a:t>35. Evitați folosirea produsului în apropierea unor corpuri obiective de apă (piscine și altele)!</a:t>
            </a:r>
            <a:endParaRPr lang="bg-BG" sz="800" dirty="0" smtClean="0"/>
          </a:p>
          <a:p>
            <a:pPr algn="just"/>
            <a:r>
              <a:rPr lang="ro-RO" sz="800" dirty="0" smtClean="0"/>
              <a:t>36. Nu utilizați pe teren neregulat, pe suprafețe cu pietriș, pe terenuri acoperite cu iarbă (pe pajiști sau peluze), în zone pline de noroi.  </a:t>
            </a:r>
            <a:endParaRPr lang="bg-BG" sz="800" dirty="0" smtClean="0"/>
          </a:p>
          <a:p>
            <a:pPr algn="just"/>
            <a:r>
              <a:rPr lang="ro-RO" sz="800" dirty="0" smtClean="0"/>
              <a:t>37. După dezambalarea produsului, îndepărtați toate materialele de ambalare. Acestea nu sunt jucării, nu permiteți copiilor a se juca cu ele. </a:t>
            </a:r>
            <a:endParaRPr lang="bg-BG" sz="800" dirty="0" smtClean="0"/>
          </a:p>
        </p:txBody>
      </p:sp>
      <p:sp>
        <p:nvSpPr>
          <p:cNvPr id="4" name="TextBox 3"/>
          <p:cNvSpPr txBox="1"/>
          <p:nvPr/>
        </p:nvSpPr>
        <p:spPr>
          <a:xfrm>
            <a:off x="215448" y="5497105"/>
            <a:ext cx="3960000" cy="215444"/>
          </a:xfrm>
          <a:prstGeom prst="rect">
            <a:avLst/>
          </a:prstGeom>
          <a:noFill/>
        </p:spPr>
        <p:txBody>
          <a:bodyPr wrap="square" rtlCol="0">
            <a:spAutoFit/>
          </a:bodyPr>
          <a:lstStyle/>
          <a:p>
            <a:pPr algn="ctr"/>
            <a:r>
              <a:rPr lang="en-US" sz="800" b="1" dirty="0" smtClean="0"/>
              <a:t>II. </a:t>
            </a:r>
            <a:r>
              <a:rPr lang="en-US" sz="800" b="1" dirty="0" err="1" smtClean="0"/>
              <a:t>Piese</a:t>
            </a:r>
            <a:endParaRPr lang="en-US" sz="800" b="1" dirty="0" smtClean="0"/>
          </a:p>
        </p:txBody>
      </p:sp>
      <p:sp>
        <p:nvSpPr>
          <p:cNvPr id="5" name="TextBox 4"/>
          <p:cNvSpPr txBox="1"/>
          <p:nvPr/>
        </p:nvSpPr>
        <p:spPr>
          <a:xfrm>
            <a:off x="460672" y="6281793"/>
            <a:ext cx="1128835" cy="215444"/>
          </a:xfrm>
          <a:prstGeom prst="rect">
            <a:avLst/>
          </a:prstGeom>
          <a:noFill/>
        </p:spPr>
        <p:txBody>
          <a:bodyPr wrap="none" rtlCol="0">
            <a:spAutoFit/>
          </a:bodyPr>
          <a:lstStyle/>
          <a:p>
            <a:r>
              <a:rPr lang="vi-VN" sz="800" dirty="0" smtClean="0"/>
              <a:t>cadru și cărucior coș</a:t>
            </a:r>
            <a:endParaRPr lang="bg-BG" sz="800" dirty="0" smtClean="0"/>
          </a:p>
        </p:txBody>
      </p:sp>
      <p:sp>
        <p:nvSpPr>
          <p:cNvPr id="6" name="TextBox 5"/>
          <p:cNvSpPr txBox="1"/>
          <p:nvPr/>
        </p:nvSpPr>
        <p:spPr>
          <a:xfrm>
            <a:off x="1715646" y="6281793"/>
            <a:ext cx="1071570" cy="215444"/>
          </a:xfrm>
          <a:prstGeom prst="rect">
            <a:avLst/>
          </a:prstGeom>
          <a:noFill/>
        </p:spPr>
        <p:txBody>
          <a:bodyPr wrap="square" rtlCol="0">
            <a:spAutoFit/>
          </a:bodyPr>
          <a:lstStyle/>
          <a:p>
            <a:pPr algn="ctr"/>
            <a:r>
              <a:rPr lang="en-GB" sz="800" dirty="0" err="1" smtClean="0">
                <a:latin typeface="Arial" pitchFamily="34" charset="0"/>
                <a:cs typeface="Arial" pitchFamily="34" charset="0"/>
              </a:rPr>
              <a:t>scaun</a:t>
            </a:r>
            <a:r>
              <a:rPr lang="en-GB" sz="800" dirty="0" smtClean="0">
                <a:latin typeface="Arial" pitchFamily="34" charset="0"/>
                <a:cs typeface="Arial" pitchFamily="34" charset="0"/>
              </a:rPr>
              <a:t> </a:t>
            </a:r>
            <a:endParaRPr lang="bg-BG" sz="800" dirty="0" smtClean="0">
              <a:latin typeface="Arial" pitchFamily="34" charset="0"/>
              <a:cs typeface="Arial" pitchFamily="34" charset="0"/>
            </a:endParaRPr>
          </a:p>
        </p:txBody>
      </p:sp>
      <p:sp>
        <p:nvSpPr>
          <p:cNvPr id="7" name="TextBox 6"/>
          <p:cNvSpPr txBox="1"/>
          <p:nvPr/>
        </p:nvSpPr>
        <p:spPr>
          <a:xfrm>
            <a:off x="3001530" y="6281793"/>
            <a:ext cx="1000132" cy="215444"/>
          </a:xfrm>
          <a:prstGeom prst="rect">
            <a:avLst/>
          </a:prstGeom>
          <a:noFill/>
        </p:spPr>
        <p:txBody>
          <a:bodyPr wrap="square" rtlCol="0">
            <a:spAutoFit/>
          </a:bodyPr>
          <a:lstStyle/>
          <a:p>
            <a:pPr algn="ctr"/>
            <a:r>
              <a:rPr lang="en-GB" sz="800" dirty="0" err="1" smtClean="0"/>
              <a:t>Roți</a:t>
            </a:r>
            <a:r>
              <a:rPr lang="en-GB" sz="800" dirty="0" smtClean="0"/>
              <a:t> de </a:t>
            </a:r>
            <a:r>
              <a:rPr lang="en-GB" sz="800" dirty="0" err="1" smtClean="0"/>
              <a:t>fata</a:t>
            </a:r>
            <a:endParaRPr lang="bg-BG" sz="800" dirty="0" smtClean="0"/>
          </a:p>
        </p:txBody>
      </p:sp>
      <p:pic>
        <p:nvPicPr>
          <p:cNvPr id="8" name="Picture 7"/>
          <p:cNvPicPr>
            <a:picLocks noChangeAspect="1"/>
          </p:cNvPicPr>
          <p:nvPr/>
        </p:nvPicPr>
        <p:blipFill>
          <a:blip r:embed="rId2"/>
          <a:stretch>
            <a:fillRect/>
          </a:stretch>
        </p:blipFill>
        <p:spPr>
          <a:xfrm>
            <a:off x="467544" y="5609929"/>
            <a:ext cx="1008110" cy="533438"/>
          </a:xfrm>
          <a:prstGeom prst="rect">
            <a:avLst/>
          </a:prstGeom>
        </p:spPr>
      </p:pic>
      <p:pic>
        <p:nvPicPr>
          <p:cNvPr id="9" name="Picture 8"/>
          <p:cNvPicPr>
            <a:picLocks noChangeAspect="1"/>
          </p:cNvPicPr>
          <p:nvPr/>
        </p:nvPicPr>
        <p:blipFill>
          <a:blip r:embed="rId3"/>
          <a:stretch>
            <a:fillRect/>
          </a:stretch>
        </p:blipFill>
        <p:spPr>
          <a:xfrm>
            <a:off x="1763688" y="5681937"/>
            <a:ext cx="1152128" cy="576064"/>
          </a:xfrm>
          <a:prstGeom prst="rect">
            <a:avLst/>
          </a:prstGeom>
        </p:spPr>
      </p:pic>
      <p:pic>
        <p:nvPicPr>
          <p:cNvPr id="10" name="Picture 9"/>
          <p:cNvPicPr>
            <a:picLocks noChangeAspect="1"/>
          </p:cNvPicPr>
          <p:nvPr/>
        </p:nvPicPr>
        <p:blipFill>
          <a:blip r:embed="rId4"/>
          <a:stretch>
            <a:fillRect/>
          </a:stretch>
        </p:blipFill>
        <p:spPr>
          <a:xfrm>
            <a:off x="3131840" y="5609929"/>
            <a:ext cx="864096" cy="583266"/>
          </a:xfrm>
          <a:prstGeom prst="rect">
            <a:avLst/>
          </a:prstGeom>
        </p:spPr>
      </p:pic>
      <p:sp>
        <p:nvSpPr>
          <p:cNvPr id="11" name="TextBox 10"/>
          <p:cNvSpPr txBox="1"/>
          <p:nvPr/>
        </p:nvSpPr>
        <p:spPr>
          <a:xfrm>
            <a:off x="8499950" y="6484429"/>
            <a:ext cx="396000" cy="272415"/>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24</a:t>
            </a:r>
            <a:endParaRPr lang="bg-BG" sz="1000" b="1" dirty="0">
              <a:latin typeface="Arial" pitchFamily="34" charset="0"/>
              <a:cs typeface="Arial" pitchFamily="34" charset="0"/>
            </a:endParaRPr>
          </a:p>
        </p:txBody>
      </p:sp>
      <p:sp>
        <p:nvSpPr>
          <p:cNvPr id="12" name="TextBox 11"/>
          <p:cNvSpPr txBox="1"/>
          <p:nvPr/>
        </p:nvSpPr>
        <p:spPr>
          <a:xfrm>
            <a:off x="4932040" y="1264248"/>
            <a:ext cx="3960000" cy="707886"/>
          </a:xfrm>
          <a:prstGeom prst="rect">
            <a:avLst/>
          </a:prstGeom>
          <a:noFill/>
        </p:spPr>
        <p:txBody>
          <a:bodyPr wrap="square" rtlCol="0">
            <a:spAutoFit/>
          </a:bodyPr>
          <a:lstStyle/>
          <a:p>
            <a:pPr algn="just"/>
            <a:r>
              <a:rPr lang="ro-RO" sz="800" dirty="0" smtClean="0"/>
              <a:t>10. Montarea și folosirea umbrelei de soare </a:t>
            </a:r>
            <a:endParaRPr lang="bg-BG" sz="800" dirty="0" smtClean="0"/>
          </a:p>
          <a:p>
            <a:pPr algn="just"/>
            <a:r>
              <a:rPr lang="ro-RO" sz="800" dirty="0" smtClean="0"/>
              <a:t>Montarea umbrelei de soare: Fixați umbrela de soare pe partea superioară a ramei. Trageți fermoarul.  </a:t>
            </a:r>
            <a:endParaRPr lang="bg-BG" sz="800" dirty="0" smtClean="0"/>
          </a:p>
          <a:p>
            <a:pPr algn="just"/>
            <a:r>
              <a:rPr lang="ro-RO" sz="800" dirty="0" smtClean="0"/>
              <a:t>Folosirea umbrelei de soare: Trageți în față umbrela de soare, desfaceți-o, trageți în spate pentru a o strânge. </a:t>
            </a:r>
            <a:endParaRPr lang="bg-BG" sz="800" dirty="0"/>
          </a:p>
        </p:txBody>
      </p:sp>
      <p:sp>
        <p:nvSpPr>
          <p:cNvPr id="13" name="TextBox 12"/>
          <p:cNvSpPr txBox="1"/>
          <p:nvPr/>
        </p:nvSpPr>
        <p:spPr>
          <a:xfrm>
            <a:off x="4958992" y="3000764"/>
            <a:ext cx="3960000" cy="584775"/>
          </a:xfrm>
          <a:prstGeom prst="rect">
            <a:avLst/>
          </a:prstGeom>
          <a:noFill/>
        </p:spPr>
        <p:txBody>
          <a:bodyPr wrap="square" rtlCol="0">
            <a:spAutoFit/>
          </a:bodyPr>
          <a:lstStyle/>
          <a:p>
            <a:pPr algn="just"/>
            <a:r>
              <a:rPr lang="ro-RO" sz="800" dirty="0" smtClean="0"/>
              <a:t> 11. Reglarea spătarului de spate </a:t>
            </a:r>
            <a:endParaRPr lang="bg-BG" sz="800" dirty="0" smtClean="0"/>
          </a:p>
          <a:p>
            <a:pPr algn="just"/>
            <a:r>
              <a:rPr lang="ro-RO" sz="800" dirty="0" smtClean="0"/>
              <a:t>Pe spatele căruciorului sunt 3 catarame de siguranță. Pentru a trece în regim de ședere – închideți cele trei catarame. Pentru a trece în regim de culcare – desfaceți cele trei catarame.  </a:t>
            </a:r>
            <a:endParaRPr lang="bg-BG" sz="800" dirty="0"/>
          </a:p>
        </p:txBody>
      </p:sp>
      <p:sp>
        <p:nvSpPr>
          <p:cNvPr id="14" name="TextBox 13"/>
          <p:cNvSpPr txBox="1"/>
          <p:nvPr/>
        </p:nvSpPr>
        <p:spPr>
          <a:xfrm>
            <a:off x="4958992" y="4720632"/>
            <a:ext cx="3933488" cy="584775"/>
          </a:xfrm>
          <a:prstGeom prst="rect">
            <a:avLst/>
          </a:prstGeom>
          <a:noFill/>
        </p:spPr>
        <p:txBody>
          <a:bodyPr wrap="square" rtlCol="0">
            <a:spAutoFit/>
          </a:bodyPr>
          <a:lstStyle/>
          <a:p>
            <a:pPr algn="just"/>
            <a:r>
              <a:rPr lang="ro-RO" sz="800" dirty="0" smtClean="0"/>
              <a:t>12. Strângere:</a:t>
            </a:r>
            <a:endParaRPr lang="bg-BG" sz="800" dirty="0" smtClean="0"/>
          </a:p>
          <a:p>
            <a:pPr algn="just"/>
            <a:r>
              <a:rPr lang="ro-RO" sz="800" dirty="0" smtClean="0"/>
              <a:t>Apăsați mecanismele de blocare simultan în ambele părți. Apăsați în spate simultan cu ambele mâini. </a:t>
            </a:r>
            <a:endParaRPr lang="bg-BG" sz="800" dirty="0" smtClean="0"/>
          </a:p>
          <a:p>
            <a:pPr algn="just"/>
            <a:r>
              <a:rPr lang="ro-RO" sz="800" dirty="0" smtClean="0"/>
              <a:t>După plierea căruciorului, acesta este compact și comod de purtat. </a:t>
            </a:r>
            <a:endParaRPr lang="en-US" sz="800" dirty="0" smtClean="0"/>
          </a:p>
        </p:txBody>
      </p:sp>
      <p:pic>
        <p:nvPicPr>
          <p:cNvPr id="15" name="Picture 14"/>
          <p:cNvPicPr>
            <a:picLocks noChangeAspect="1"/>
          </p:cNvPicPr>
          <p:nvPr/>
        </p:nvPicPr>
        <p:blipFill rotWithShape="1">
          <a:blip r:embed="rId5"/>
          <a:srcRect t="10395" b="9312"/>
          <a:stretch/>
        </p:blipFill>
        <p:spPr>
          <a:xfrm>
            <a:off x="4950192" y="184128"/>
            <a:ext cx="864096" cy="852392"/>
          </a:xfrm>
          <a:prstGeom prst="rect">
            <a:avLst/>
          </a:prstGeom>
        </p:spPr>
      </p:pic>
      <p:pic>
        <p:nvPicPr>
          <p:cNvPr id="16" name="Picture 15"/>
          <p:cNvPicPr>
            <a:picLocks noChangeAspect="1"/>
          </p:cNvPicPr>
          <p:nvPr/>
        </p:nvPicPr>
        <p:blipFill>
          <a:blip r:embed="rId6"/>
          <a:stretch>
            <a:fillRect/>
          </a:stretch>
        </p:blipFill>
        <p:spPr>
          <a:xfrm>
            <a:off x="5921792" y="184128"/>
            <a:ext cx="1008113" cy="864096"/>
          </a:xfrm>
          <a:prstGeom prst="rect">
            <a:avLst/>
          </a:prstGeom>
        </p:spPr>
      </p:pic>
      <p:pic>
        <p:nvPicPr>
          <p:cNvPr id="17" name="Picture 16"/>
          <p:cNvPicPr>
            <a:picLocks noChangeAspect="1"/>
          </p:cNvPicPr>
          <p:nvPr/>
        </p:nvPicPr>
        <p:blipFill rotWithShape="1">
          <a:blip r:embed="rId7"/>
          <a:srcRect l="10247" r="5461"/>
          <a:stretch/>
        </p:blipFill>
        <p:spPr>
          <a:xfrm>
            <a:off x="7001912" y="184128"/>
            <a:ext cx="952500" cy="865982"/>
          </a:xfrm>
          <a:prstGeom prst="rect">
            <a:avLst/>
          </a:prstGeom>
        </p:spPr>
      </p:pic>
      <p:pic>
        <p:nvPicPr>
          <p:cNvPr id="18" name="Picture 17"/>
          <p:cNvPicPr>
            <a:picLocks noChangeAspect="1"/>
          </p:cNvPicPr>
          <p:nvPr/>
        </p:nvPicPr>
        <p:blipFill rotWithShape="1">
          <a:blip r:embed="rId8"/>
          <a:srcRect l="11292" b="12077"/>
          <a:stretch/>
        </p:blipFill>
        <p:spPr>
          <a:xfrm>
            <a:off x="8010024" y="184128"/>
            <a:ext cx="1004425" cy="864096"/>
          </a:xfrm>
          <a:prstGeom prst="rect">
            <a:avLst/>
          </a:prstGeom>
        </p:spPr>
      </p:pic>
      <p:pic>
        <p:nvPicPr>
          <p:cNvPr id="19" name="Picture 18"/>
          <p:cNvPicPr>
            <a:picLocks noChangeAspect="1"/>
          </p:cNvPicPr>
          <p:nvPr/>
        </p:nvPicPr>
        <p:blipFill>
          <a:blip r:embed="rId9"/>
          <a:stretch>
            <a:fillRect/>
          </a:stretch>
        </p:blipFill>
        <p:spPr>
          <a:xfrm>
            <a:off x="5076056" y="2128344"/>
            <a:ext cx="3600400" cy="809960"/>
          </a:xfrm>
          <a:prstGeom prst="rect">
            <a:avLst/>
          </a:prstGeom>
        </p:spPr>
      </p:pic>
      <p:pic>
        <p:nvPicPr>
          <p:cNvPr id="20" name="Picture 19"/>
          <p:cNvPicPr>
            <a:picLocks noChangeAspect="1"/>
          </p:cNvPicPr>
          <p:nvPr/>
        </p:nvPicPr>
        <p:blipFill>
          <a:blip r:embed="rId10"/>
          <a:stretch>
            <a:fillRect/>
          </a:stretch>
        </p:blipFill>
        <p:spPr>
          <a:xfrm>
            <a:off x="5076056" y="3640512"/>
            <a:ext cx="3630560" cy="864094"/>
          </a:xfrm>
          <a:prstGeom prst="rect">
            <a:avLst/>
          </a:prstGeom>
        </p:spPr>
      </p:pic>
      <p:pic>
        <p:nvPicPr>
          <p:cNvPr id="21" name="Picture 20"/>
          <p:cNvPicPr>
            <a:picLocks noChangeAspect="1"/>
          </p:cNvPicPr>
          <p:nvPr/>
        </p:nvPicPr>
        <p:blipFill>
          <a:blip r:embed="rId11"/>
          <a:stretch>
            <a:fillRect/>
          </a:stretch>
        </p:blipFill>
        <p:spPr>
          <a:xfrm>
            <a:off x="5148064" y="5440712"/>
            <a:ext cx="3600400" cy="869447"/>
          </a:xfrm>
          <a:prstGeom prst="rect">
            <a:avLst/>
          </a:prstGeom>
        </p:spPr>
      </p:pic>
    </p:spTree>
    <p:extLst>
      <p:ext uri="{BB962C8B-B14F-4D97-AF65-F5344CB8AC3E}">
        <p14:creationId xmlns:p14="http://schemas.microsoft.com/office/powerpoint/2010/main" val="133020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3688" y="1340768"/>
            <a:ext cx="1141868" cy="1316544"/>
          </a:xfrm>
          <a:prstGeom prst="rect">
            <a:avLst/>
          </a:prstGeom>
        </p:spPr>
      </p:pic>
      <p:sp>
        <p:nvSpPr>
          <p:cNvPr id="3" name="TextBox 2"/>
          <p:cNvSpPr txBox="1"/>
          <p:nvPr/>
        </p:nvSpPr>
        <p:spPr>
          <a:xfrm>
            <a:off x="237352" y="6460568"/>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22</a:t>
            </a:r>
            <a:endParaRPr lang="bg-BG" sz="900" b="1" dirty="0">
              <a:latin typeface="Arial" pitchFamily="34" charset="0"/>
              <a:cs typeface="Arial" pitchFamily="34" charset="0"/>
            </a:endParaRPr>
          </a:p>
        </p:txBody>
      </p:sp>
      <p:sp>
        <p:nvSpPr>
          <p:cNvPr id="4" name="TextBox 3"/>
          <p:cNvSpPr txBox="1"/>
          <p:nvPr/>
        </p:nvSpPr>
        <p:spPr>
          <a:xfrm>
            <a:off x="179512" y="1412776"/>
            <a:ext cx="1714512" cy="1323439"/>
          </a:xfrm>
          <a:prstGeom prst="rect">
            <a:avLst/>
          </a:prstGeom>
          <a:noFill/>
        </p:spPr>
        <p:txBody>
          <a:bodyPr wrap="square" rtlCol="0">
            <a:spAutoFit/>
          </a:bodyPr>
          <a:lstStyle/>
          <a:p>
            <a:pPr algn="just"/>
            <a:r>
              <a:rPr lang="ro-RO" sz="800" dirty="0" smtClean="0"/>
              <a:t> 1-2 Desfacerea ramei căruciorului  </a:t>
            </a:r>
            <a:endParaRPr lang="bg-BG" sz="800" dirty="0" smtClean="0"/>
          </a:p>
          <a:p>
            <a:pPr algn="just"/>
            <a:r>
              <a:rPr lang="ro-RO" sz="800" dirty="0" smtClean="0"/>
              <a:t>Trageți mânerul în sus până la punctul în care tubul ajunge la poziția de capăt, se va auzi un sunet de înclichetare la fixarea tubului.</a:t>
            </a:r>
            <a:endParaRPr lang="en-US" sz="800" dirty="0" smtClean="0"/>
          </a:p>
          <a:p>
            <a:pPr algn="just"/>
            <a:r>
              <a:rPr lang="ro-RO" sz="800" dirty="0" smtClean="0"/>
              <a:t>3. Montarea roților de față: </a:t>
            </a:r>
            <a:endParaRPr lang="bg-BG" sz="800" dirty="0" smtClean="0"/>
          </a:p>
          <a:p>
            <a:pPr algn="just"/>
            <a:r>
              <a:rPr lang="ro-RO" sz="800" dirty="0" smtClean="0"/>
              <a:t>Introduceți roata de față în locașul respectiv din cărucior, la fixarea acesteia se va auzi un sunet de înclichetare.   </a:t>
            </a:r>
            <a:endParaRPr lang="bg-BG" sz="800" dirty="0" smtClean="0"/>
          </a:p>
        </p:txBody>
      </p:sp>
      <p:sp>
        <p:nvSpPr>
          <p:cNvPr id="5" name="TextBox 4"/>
          <p:cNvSpPr txBox="1"/>
          <p:nvPr/>
        </p:nvSpPr>
        <p:spPr>
          <a:xfrm>
            <a:off x="2982471" y="885400"/>
            <a:ext cx="1031042" cy="215444"/>
          </a:xfrm>
          <a:prstGeom prst="rect">
            <a:avLst/>
          </a:prstGeom>
          <a:noFill/>
        </p:spPr>
        <p:txBody>
          <a:bodyPr wrap="square" rtlCol="0">
            <a:spAutoFit/>
          </a:bodyPr>
          <a:lstStyle/>
          <a:p>
            <a:pPr algn="ctr"/>
            <a:r>
              <a:rPr lang="en-GB" sz="800" dirty="0" err="1" smtClean="0">
                <a:latin typeface="Arial" pitchFamily="34" charset="0"/>
                <a:cs typeface="Arial" pitchFamily="34" charset="0"/>
              </a:rPr>
              <a:t>roata</a:t>
            </a:r>
            <a:r>
              <a:rPr lang="en-GB" sz="800" dirty="0" smtClean="0">
                <a:latin typeface="Arial" pitchFamily="34" charset="0"/>
                <a:cs typeface="Arial" pitchFamily="34" charset="0"/>
              </a:rPr>
              <a:t> din spate</a:t>
            </a:r>
            <a:endParaRPr lang="bg-BG" sz="800" dirty="0" smtClean="0">
              <a:latin typeface="Arial" pitchFamily="34" charset="0"/>
              <a:cs typeface="Arial" pitchFamily="34" charset="0"/>
            </a:endParaRPr>
          </a:p>
        </p:txBody>
      </p:sp>
      <p:sp>
        <p:nvSpPr>
          <p:cNvPr id="6" name="TextBox 5"/>
          <p:cNvSpPr txBox="1"/>
          <p:nvPr/>
        </p:nvSpPr>
        <p:spPr>
          <a:xfrm>
            <a:off x="124951" y="1028276"/>
            <a:ext cx="3960000" cy="215444"/>
          </a:xfrm>
          <a:prstGeom prst="rect">
            <a:avLst/>
          </a:prstGeom>
          <a:noFill/>
        </p:spPr>
        <p:txBody>
          <a:bodyPr wrap="square" rtlCol="0">
            <a:spAutoFit/>
          </a:bodyPr>
          <a:lstStyle/>
          <a:p>
            <a:pPr algn="ctr"/>
            <a:r>
              <a:rPr lang="ro-RO" sz="800" b="1" dirty="0" smtClean="0"/>
              <a:t>III. Instrucțiuni pentru instalarea și utilizarea căruciorului   </a:t>
            </a:r>
            <a:endParaRPr lang="bg-BG" sz="800" b="1" dirty="0" smtClean="0"/>
          </a:p>
        </p:txBody>
      </p:sp>
      <p:sp>
        <p:nvSpPr>
          <p:cNvPr id="7" name="TextBox 6"/>
          <p:cNvSpPr txBox="1"/>
          <p:nvPr/>
        </p:nvSpPr>
        <p:spPr>
          <a:xfrm>
            <a:off x="298737" y="761160"/>
            <a:ext cx="1000132" cy="338554"/>
          </a:xfrm>
          <a:prstGeom prst="rect">
            <a:avLst/>
          </a:prstGeom>
          <a:noFill/>
        </p:spPr>
        <p:txBody>
          <a:bodyPr wrap="square" rtlCol="0">
            <a:spAutoFit/>
          </a:bodyPr>
          <a:lstStyle/>
          <a:p>
            <a:pPr algn="ctr"/>
            <a:r>
              <a:rPr lang="en-GB" sz="800" dirty="0" smtClean="0">
                <a:latin typeface="Arial" pitchFamily="34" charset="0"/>
                <a:cs typeface="Arial" pitchFamily="34" charset="0"/>
              </a:rPr>
              <a:t>BARA de </a:t>
            </a:r>
            <a:r>
              <a:rPr lang="en-GB" sz="800" dirty="0" err="1" smtClean="0">
                <a:latin typeface="Arial" pitchFamily="34" charset="0"/>
                <a:cs typeface="Arial" pitchFamily="34" charset="0"/>
              </a:rPr>
              <a:t>protectie</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reglabila</a:t>
            </a:r>
            <a:endParaRPr lang="bg-BG" sz="800" dirty="0" smtClean="0">
              <a:latin typeface="Arial" pitchFamily="34" charset="0"/>
              <a:cs typeface="Arial" pitchFamily="34" charset="0"/>
            </a:endParaRPr>
          </a:p>
        </p:txBody>
      </p:sp>
      <p:sp>
        <p:nvSpPr>
          <p:cNvPr id="8" name="TextBox 7"/>
          <p:cNvSpPr txBox="1"/>
          <p:nvPr/>
        </p:nvSpPr>
        <p:spPr>
          <a:xfrm>
            <a:off x="1553711" y="885400"/>
            <a:ext cx="1214446" cy="215444"/>
          </a:xfrm>
          <a:prstGeom prst="rect">
            <a:avLst/>
          </a:prstGeom>
          <a:noFill/>
        </p:spPr>
        <p:txBody>
          <a:bodyPr wrap="square" rtlCol="0">
            <a:spAutoFit/>
          </a:bodyPr>
          <a:lstStyle/>
          <a:p>
            <a:pPr algn="ctr"/>
            <a:r>
              <a:rPr lang="en-GB" sz="800" dirty="0" err="1" smtClean="0">
                <a:latin typeface="Arial" pitchFamily="34" charset="0"/>
                <a:cs typeface="Arial" pitchFamily="34" charset="0"/>
              </a:rPr>
              <a:t>copertina</a:t>
            </a:r>
            <a:endParaRPr lang="bg-BG" sz="800" dirty="0" smtClean="0">
              <a:latin typeface="Arial" pitchFamily="34" charset="0"/>
              <a:cs typeface="Arial" pitchFamily="34" charset="0"/>
            </a:endParaRPr>
          </a:p>
        </p:txBody>
      </p:sp>
      <p:sp>
        <p:nvSpPr>
          <p:cNvPr id="9" name="Rectangle 8"/>
          <p:cNvSpPr/>
          <p:nvPr/>
        </p:nvSpPr>
        <p:spPr>
          <a:xfrm>
            <a:off x="143440" y="2708920"/>
            <a:ext cx="3960000" cy="461665"/>
          </a:xfrm>
          <a:prstGeom prst="rect">
            <a:avLst/>
          </a:prstGeom>
        </p:spPr>
        <p:txBody>
          <a:bodyPr wrap="square">
            <a:spAutoFit/>
          </a:bodyPr>
          <a:lstStyle/>
          <a:p>
            <a:r>
              <a:rPr lang="ro-RO" sz="800" dirty="0" smtClean="0"/>
              <a:t>Asigurați-vă că roțile de față sunt bine fixate. Pentru fixarea deplasării căruciorului într-o direcție, apăsați mecanismul pentru blocarea roții de față în jos.  Ridicați-l în sus pentru mișcarea liberă a roților la 360 de grade.</a:t>
            </a:r>
            <a:endParaRPr lang="bg-BG" sz="800" dirty="0"/>
          </a:p>
        </p:txBody>
      </p:sp>
      <p:sp>
        <p:nvSpPr>
          <p:cNvPr id="10" name="TextBox 9"/>
          <p:cNvSpPr txBox="1"/>
          <p:nvPr/>
        </p:nvSpPr>
        <p:spPr>
          <a:xfrm>
            <a:off x="124951" y="4224570"/>
            <a:ext cx="3960000" cy="830997"/>
          </a:xfrm>
          <a:prstGeom prst="rect">
            <a:avLst/>
          </a:prstGeom>
          <a:noFill/>
        </p:spPr>
        <p:txBody>
          <a:bodyPr wrap="square" rtlCol="0">
            <a:spAutoFit/>
          </a:bodyPr>
          <a:lstStyle/>
          <a:p>
            <a:r>
              <a:rPr lang="ro-RO" sz="800" dirty="0" smtClean="0"/>
              <a:t>4. Montarea roților de spate:</a:t>
            </a:r>
            <a:endParaRPr lang="bg-BG" sz="800" dirty="0" smtClean="0"/>
          </a:p>
          <a:p>
            <a:r>
              <a:rPr lang="ro-RO" sz="800" dirty="0" smtClean="0"/>
              <a:t>Ridicați partea inferioară a ramei în sus, așezați roțile de spate pe axa, la fixarea bună a acestora trebuie auzit un sunet de înclichetare. </a:t>
            </a:r>
            <a:endParaRPr lang="bg-BG" sz="800" dirty="0" smtClean="0"/>
          </a:p>
          <a:p>
            <a:r>
              <a:rPr lang="ro-RO" sz="800" dirty="0" smtClean="0"/>
              <a:t> 5. Folosirea frânelor roții din spate: </a:t>
            </a:r>
            <a:endParaRPr lang="bg-BG" sz="800" dirty="0" smtClean="0"/>
          </a:p>
          <a:p>
            <a:r>
              <a:rPr lang="ro-RO" sz="800" dirty="0" smtClean="0"/>
              <a:t> Pentru acționarea dispozitivului de parcare și blocarea roților din spate, apăsați în jos pedala axei de spate. Ridicați-l în sus pentru a le elibera.  </a:t>
            </a:r>
            <a:endParaRPr lang="bg-BG" sz="800" dirty="0"/>
          </a:p>
        </p:txBody>
      </p:sp>
      <p:pic>
        <p:nvPicPr>
          <p:cNvPr id="11" name="Picture 10"/>
          <p:cNvPicPr>
            <a:picLocks noChangeAspect="1"/>
          </p:cNvPicPr>
          <p:nvPr/>
        </p:nvPicPr>
        <p:blipFill>
          <a:blip r:embed="rId3"/>
          <a:stretch>
            <a:fillRect/>
          </a:stretch>
        </p:blipFill>
        <p:spPr>
          <a:xfrm>
            <a:off x="1619672" y="116632"/>
            <a:ext cx="909598" cy="809328"/>
          </a:xfrm>
          <a:prstGeom prst="rect">
            <a:avLst/>
          </a:prstGeom>
        </p:spPr>
      </p:pic>
      <p:pic>
        <p:nvPicPr>
          <p:cNvPr id="12" name="Picture 11"/>
          <p:cNvPicPr>
            <a:picLocks noChangeAspect="1"/>
          </p:cNvPicPr>
          <p:nvPr/>
        </p:nvPicPr>
        <p:blipFill>
          <a:blip r:embed="rId4"/>
          <a:stretch>
            <a:fillRect/>
          </a:stretch>
        </p:blipFill>
        <p:spPr>
          <a:xfrm>
            <a:off x="323528" y="260648"/>
            <a:ext cx="1080120" cy="335835"/>
          </a:xfrm>
          <a:prstGeom prst="rect">
            <a:avLst/>
          </a:prstGeom>
        </p:spPr>
      </p:pic>
      <p:pic>
        <p:nvPicPr>
          <p:cNvPr id="13" name="Picture 12"/>
          <p:cNvPicPr>
            <a:picLocks noChangeAspect="1"/>
          </p:cNvPicPr>
          <p:nvPr/>
        </p:nvPicPr>
        <p:blipFill>
          <a:blip r:embed="rId5"/>
          <a:stretch>
            <a:fillRect/>
          </a:stretch>
        </p:blipFill>
        <p:spPr>
          <a:xfrm>
            <a:off x="2915816" y="116632"/>
            <a:ext cx="1013528" cy="576066"/>
          </a:xfrm>
          <a:prstGeom prst="rect">
            <a:avLst/>
          </a:prstGeom>
        </p:spPr>
      </p:pic>
      <p:pic>
        <p:nvPicPr>
          <p:cNvPr id="14" name="Picture 13"/>
          <p:cNvPicPr>
            <a:picLocks noChangeAspect="1"/>
          </p:cNvPicPr>
          <p:nvPr/>
        </p:nvPicPr>
        <p:blipFill>
          <a:blip r:embed="rId6"/>
          <a:stretch>
            <a:fillRect/>
          </a:stretch>
        </p:blipFill>
        <p:spPr>
          <a:xfrm>
            <a:off x="2987824" y="1844824"/>
            <a:ext cx="720080" cy="750817"/>
          </a:xfrm>
          <a:prstGeom prst="rect">
            <a:avLst/>
          </a:prstGeom>
        </p:spPr>
      </p:pic>
      <p:pic>
        <p:nvPicPr>
          <p:cNvPr id="15" name="Picture 14"/>
          <p:cNvPicPr>
            <a:picLocks noChangeAspect="1"/>
          </p:cNvPicPr>
          <p:nvPr/>
        </p:nvPicPr>
        <p:blipFill>
          <a:blip r:embed="rId7"/>
          <a:stretch>
            <a:fillRect/>
          </a:stretch>
        </p:blipFill>
        <p:spPr>
          <a:xfrm>
            <a:off x="2987824" y="1196752"/>
            <a:ext cx="720080" cy="664384"/>
          </a:xfrm>
          <a:prstGeom prst="rect">
            <a:avLst/>
          </a:prstGeom>
        </p:spPr>
      </p:pic>
      <p:pic>
        <p:nvPicPr>
          <p:cNvPr id="16" name="Picture 15"/>
          <p:cNvPicPr>
            <a:picLocks noChangeAspect="1"/>
          </p:cNvPicPr>
          <p:nvPr/>
        </p:nvPicPr>
        <p:blipFill>
          <a:blip r:embed="rId8"/>
          <a:stretch>
            <a:fillRect/>
          </a:stretch>
        </p:blipFill>
        <p:spPr>
          <a:xfrm>
            <a:off x="611560" y="3284984"/>
            <a:ext cx="2847316" cy="793056"/>
          </a:xfrm>
          <a:prstGeom prst="rect">
            <a:avLst/>
          </a:prstGeom>
        </p:spPr>
      </p:pic>
      <p:pic>
        <p:nvPicPr>
          <p:cNvPr id="17" name="Picture 16"/>
          <p:cNvPicPr>
            <a:picLocks noChangeAspect="1"/>
          </p:cNvPicPr>
          <p:nvPr/>
        </p:nvPicPr>
        <p:blipFill>
          <a:blip r:embed="rId9"/>
          <a:stretch>
            <a:fillRect/>
          </a:stretch>
        </p:blipFill>
        <p:spPr>
          <a:xfrm>
            <a:off x="539552" y="5157192"/>
            <a:ext cx="3165060" cy="848428"/>
          </a:xfrm>
          <a:prstGeom prst="rect">
            <a:avLst/>
          </a:prstGeom>
        </p:spPr>
      </p:pic>
      <p:sp>
        <p:nvSpPr>
          <p:cNvPr id="18" name="TextBox 17"/>
          <p:cNvSpPr txBox="1"/>
          <p:nvPr/>
        </p:nvSpPr>
        <p:spPr>
          <a:xfrm>
            <a:off x="4900438" y="1149306"/>
            <a:ext cx="3960000" cy="461665"/>
          </a:xfrm>
          <a:prstGeom prst="rect">
            <a:avLst/>
          </a:prstGeom>
          <a:noFill/>
        </p:spPr>
        <p:txBody>
          <a:bodyPr wrap="square" rtlCol="0">
            <a:spAutoFit/>
          </a:bodyPr>
          <a:lstStyle/>
          <a:p>
            <a:pPr algn="just"/>
            <a:r>
              <a:rPr lang="ro-RO" sz="800" dirty="0" smtClean="0"/>
              <a:t>6. Montarea bordului de protecție. Așezați bordul de protecție în locașurile din plastic, asigurați-vă că este fixat. Butonul roșu trebuie să iese prin orificiul destinat acestuia. Pentru a-l elibera, apăsați butonul roșu de pe bordul de protecție.  </a:t>
            </a:r>
            <a:endParaRPr lang="bg-BG" sz="800" dirty="0"/>
          </a:p>
        </p:txBody>
      </p:sp>
      <p:sp>
        <p:nvSpPr>
          <p:cNvPr id="19" name="TextBox 18"/>
          <p:cNvSpPr txBox="1"/>
          <p:nvPr/>
        </p:nvSpPr>
        <p:spPr>
          <a:xfrm>
            <a:off x="4900438" y="2580041"/>
            <a:ext cx="1714512" cy="1200329"/>
          </a:xfrm>
          <a:prstGeom prst="rect">
            <a:avLst/>
          </a:prstGeom>
          <a:noFill/>
        </p:spPr>
        <p:txBody>
          <a:bodyPr wrap="square" rtlCol="0">
            <a:spAutoFit/>
          </a:bodyPr>
          <a:lstStyle/>
          <a:p>
            <a:pPr algn="just"/>
            <a:r>
              <a:rPr lang="ro-RO" sz="800" dirty="0" smtClean="0"/>
              <a:t>7. Montarea coșului </a:t>
            </a:r>
            <a:endParaRPr lang="bg-BG" sz="800" dirty="0" smtClean="0"/>
          </a:p>
          <a:p>
            <a:pPr algn="just"/>
            <a:r>
              <a:rPr lang="ro-RO" sz="800" dirty="0" smtClean="0"/>
              <a:t>Așezați coșul în punctele de montare de pe toate părțile șasiului. Apăsați în jos până momentul în care butoanele se așează în orificiile destinate acestora. Apăsați butonul rotund pentru a regla unghiul coșului. Apoi fixați cu pârghia de blocare.</a:t>
            </a:r>
            <a:endParaRPr lang="bg-BG" sz="800" dirty="0"/>
          </a:p>
        </p:txBody>
      </p:sp>
      <p:sp>
        <p:nvSpPr>
          <p:cNvPr id="20" name="TextBox 19"/>
          <p:cNvSpPr txBox="1"/>
          <p:nvPr/>
        </p:nvSpPr>
        <p:spPr>
          <a:xfrm>
            <a:off x="8363045" y="6329720"/>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23</a:t>
            </a:r>
            <a:endParaRPr lang="bg-BG" sz="900" b="1" dirty="0">
              <a:latin typeface="Arial" pitchFamily="34" charset="0"/>
              <a:cs typeface="Arial" pitchFamily="34" charset="0"/>
            </a:endParaRPr>
          </a:p>
        </p:txBody>
      </p:sp>
      <p:sp>
        <p:nvSpPr>
          <p:cNvPr id="21" name="TextBox 20"/>
          <p:cNvSpPr txBox="1"/>
          <p:nvPr/>
        </p:nvSpPr>
        <p:spPr>
          <a:xfrm>
            <a:off x="4900438" y="4723181"/>
            <a:ext cx="3960000" cy="1200329"/>
          </a:xfrm>
          <a:prstGeom prst="rect">
            <a:avLst/>
          </a:prstGeom>
          <a:noFill/>
        </p:spPr>
        <p:txBody>
          <a:bodyPr wrap="square" rtlCol="0">
            <a:spAutoFit/>
          </a:bodyPr>
          <a:lstStyle/>
          <a:p>
            <a:pPr algn="just"/>
            <a:r>
              <a:rPr lang="ro-RO" sz="800" dirty="0" smtClean="0"/>
              <a:t>8. Montarea volanului</a:t>
            </a:r>
            <a:endParaRPr lang="bg-BG" sz="800" dirty="0" smtClean="0"/>
          </a:p>
          <a:p>
            <a:pPr algn="just"/>
            <a:r>
              <a:rPr lang="ro-RO" sz="800" dirty="0" smtClean="0"/>
              <a:t>Introduceți cele două dinți ale centurii transversale în cataramele din ambele părți, trebuie auzit un sunet de înclichetare la poziționarea corectă a acestora. Centurile de umeri sunt poziționate prin strângerea dinților metalici și introducerea acestora în catarama.  </a:t>
            </a:r>
            <a:endParaRPr lang="bg-BG" sz="800" dirty="0" smtClean="0"/>
          </a:p>
          <a:p>
            <a:pPr algn="just"/>
            <a:r>
              <a:rPr lang="ro-RO" sz="800" dirty="0" smtClean="0"/>
              <a:t>Dispozitivele alunecătoare de reglare sunt fixate și trebuie reglate cu atenție în fiecare parte, astfel încât centura să fie strânsă în jurul corpului copilului vostru fără a-i provoca un sentiment de disconfort.</a:t>
            </a:r>
            <a:endParaRPr lang="bg-BG" sz="800" dirty="0" smtClean="0"/>
          </a:p>
          <a:p>
            <a:pPr algn="just"/>
            <a:r>
              <a:rPr lang="ro-RO" sz="800" dirty="0" smtClean="0"/>
              <a:t>9. Eliberarea centurii </a:t>
            </a:r>
            <a:endParaRPr lang="bg-BG" sz="800" dirty="0" smtClean="0"/>
          </a:p>
          <a:p>
            <a:pPr algn="just"/>
            <a:r>
              <a:rPr lang="ro-RO" sz="800" dirty="0" smtClean="0"/>
              <a:t>Apăsați butonul cataramei, trageți pentru a-o deschide.  </a:t>
            </a:r>
            <a:endParaRPr lang="bg-BG" sz="800" dirty="0"/>
          </a:p>
        </p:txBody>
      </p:sp>
      <p:pic>
        <p:nvPicPr>
          <p:cNvPr id="22" name="Picture 21"/>
          <p:cNvPicPr>
            <a:picLocks noChangeAspect="1"/>
          </p:cNvPicPr>
          <p:nvPr/>
        </p:nvPicPr>
        <p:blipFill>
          <a:blip r:embed="rId10"/>
          <a:stretch>
            <a:fillRect/>
          </a:stretch>
        </p:blipFill>
        <p:spPr>
          <a:xfrm>
            <a:off x="5380751" y="137032"/>
            <a:ext cx="3320346" cy="935674"/>
          </a:xfrm>
          <a:prstGeom prst="rect">
            <a:avLst/>
          </a:prstGeom>
        </p:spPr>
      </p:pic>
      <p:pic>
        <p:nvPicPr>
          <p:cNvPr id="23" name="Picture 22"/>
          <p:cNvPicPr>
            <a:picLocks noChangeAspect="1"/>
          </p:cNvPicPr>
          <p:nvPr/>
        </p:nvPicPr>
        <p:blipFill>
          <a:blip r:embed="rId11"/>
          <a:stretch>
            <a:fillRect/>
          </a:stretch>
        </p:blipFill>
        <p:spPr>
          <a:xfrm>
            <a:off x="5020711" y="1721208"/>
            <a:ext cx="3741070" cy="842536"/>
          </a:xfrm>
          <a:prstGeom prst="rect">
            <a:avLst/>
          </a:prstGeom>
        </p:spPr>
      </p:pic>
      <p:pic>
        <p:nvPicPr>
          <p:cNvPr id="24" name="Picture 23"/>
          <p:cNvPicPr>
            <a:picLocks noChangeAspect="1"/>
          </p:cNvPicPr>
          <p:nvPr/>
        </p:nvPicPr>
        <p:blipFill>
          <a:blip r:embed="rId12"/>
          <a:stretch>
            <a:fillRect/>
          </a:stretch>
        </p:blipFill>
        <p:spPr>
          <a:xfrm>
            <a:off x="6676895" y="2657312"/>
            <a:ext cx="963947" cy="864096"/>
          </a:xfrm>
          <a:prstGeom prst="rect">
            <a:avLst/>
          </a:prstGeom>
        </p:spPr>
      </p:pic>
      <p:pic>
        <p:nvPicPr>
          <p:cNvPr id="25" name="Picture 24"/>
          <p:cNvPicPr>
            <a:picLocks noChangeAspect="1"/>
          </p:cNvPicPr>
          <p:nvPr/>
        </p:nvPicPr>
        <p:blipFill>
          <a:blip r:embed="rId13"/>
          <a:stretch>
            <a:fillRect/>
          </a:stretch>
        </p:blipFill>
        <p:spPr>
          <a:xfrm>
            <a:off x="7757015" y="2657312"/>
            <a:ext cx="936104" cy="860306"/>
          </a:xfrm>
          <a:prstGeom prst="rect">
            <a:avLst/>
          </a:prstGeom>
        </p:spPr>
      </p:pic>
      <p:pic>
        <p:nvPicPr>
          <p:cNvPr id="26" name="Picture 25"/>
          <p:cNvPicPr>
            <a:picLocks noChangeAspect="1"/>
          </p:cNvPicPr>
          <p:nvPr/>
        </p:nvPicPr>
        <p:blipFill>
          <a:blip r:embed="rId14"/>
          <a:stretch>
            <a:fillRect/>
          </a:stretch>
        </p:blipFill>
        <p:spPr>
          <a:xfrm>
            <a:off x="5380750" y="3737432"/>
            <a:ext cx="924103" cy="856486"/>
          </a:xfrm>
          <a:prstGeom prst="rect">
            <a:avLst/>
          </a:prstGeom>
        </p:spPr>
      </p:pic>
      <p:pic>
        <p:nvPicPr>
          <p:cNvPr id="27" name="Picture 26"/>
          <p:cNvPicPr>
            <a:picLocks noChangeAspect="1"/>
          </p:cNvPicPr>
          <p:nvPr/>
        </p:nvPicPr>
        <p:blipFill>
          <a:blip r:embed="rId15"/>
          <a:stretch>
            <a:fillRect/>
          </a:stretch>
        </p:blipFill>
        <p:spPr>
          <a:xfrm>
            <a:off x="6316855" y="3737432"/>
            <a:ext cx="1008112" cy="840093"/>
          </a:xfrm>
          <a:prstGeom prst="rect">
            <a:avLst/>
          </a:prstGeom>
        </p:spPr>
      </p:pic>
      <p:pic>
        <p:nvPicPr>
          <p:cNvPr id="28" name="Picture 27"/>
          <p:cNvPicPr>
            <a:picLocks noChangeAspect="1"/>
          </p:cNvPicPr>
          <p:nvPr/>
        </p:nvPicPr>
        <p:blipFill>
          <a:blip r:embed="rId16"/>
          <a:stretch>
            <a:fillRect/>
          </a:stretch>
        </p:blipFill>
        <p:spPr>
          <a:xfrm>
            <a:off x="7396975" y="3737431"/>
            <a:ext cx="1008112" cy="840093"/>
          </a:xfrm>
          <a:prstGeom prst="rect">
            <a:avLst/>
          </a:prstGeom>
        </p:spPr>
      </p:pic>
    </p:spTree>
    <p:extLst>
      <p:ext uri="{BB962C8B-B14F-4D97-AF65-F5344CB8AC3E}">
        <p14:creationId xmlns:p14="http://schemas.microsoft.com/office/powerpoint/2010/main" val="288557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3</a:t>
            </a:r>
            <a:endParaRPr lang="bg-BG" sz="1000" b="1" dirty="0">
              <a:latin typeface="Arial" pitchFamily="34" charset="0"/>
              <a:cs typeface="Arial" pitchFamily="34" charset="0"/>
            </a:endParaRPr>
          </a:p>
        </p:txBody>
      </p:sp>
      <p:sp>
        <p:nvSpPr>
          <p:cNvPr id="24" name="TextBox 23"/>
          <p:cNvSpPr txBox="1"/>
          <p:nvPr/>
        </p:nvSpPr>
        <p:spPr>
          <a:xfrm>
            <a:off x="71406" y="77718"/>
            <a:ext cx="3960000" cy="5755422"/>
          </a:xfrm>
          <a:prstGeom prst="rect">
            <a:avLst/>
          </a:prstGeom>
          <a:noFill/>
        </p:spPr>
        <p:txBody>
          <a:bodyPr wrap="square" rtlCol="0">
            <a:spAutoFit/>
          </a:bodyPr>
          <a:lstStyle/>
          <a:p>
            <a:pPr algn="just"/>
            <a:r>
              <a:rPr lang="bg-BG" sz="800" b="1" dirty="0"/>
              <a:t>1</a:t>
            </a:r>
            <a:r>
              <a:rPr lang="en-US" sz="800" b="1" dirty="0"/>
              <a:t>5</a:t>
            </a:r>
            <a:r>
              <a:rPr lang="bg-BG" sz="800" dirty="0"/>
              <a:t>. </a:t>
            </a:r>
            <a:r>
              <a:rPr lang="bg-BG" sz="800" b="1" dirty="0"/>
              <a:t>ПРЕДУПРЕЖДЕНИЕ: Винаги да се използва системата за задържане.</a:t>
            </a:r>
          </a:p>
          <a:p>
            <a:pPr algn="just"/>
            <a:r>
              <a:rPr lang="en-US" sz="800" b="1" dirty="0"/>
              <a:t>1</a:t>
            </a:r>
            <a:r>
              <a:rPr lang="bg-BG" sz="800" b="1" dirty="0"/>
              <a:t>6</a:t>
            </a:r>
            <a:r>
              <a:rPr lang="en-US" sz="800" b="1" dirty="0"/>
              <a:t>.</a:t>
            </a:r>
            <a:r>
              <a:rPr lang="bg-BG" sz="800" b="1" dirty="0"/>
              <a:t> </a:t>
            </a:r>
            <a:r>
              <a:rPr lang="en-US" sz="800" dirty="0" err="1"/>
              <a:t>Преди</a:t>
            </a:r>
            <a:r>
              <a:rPr lang="en-US" sz="800" dirty="0"/>
              <a:t> </a:t>
            </a:r>
            <a:r>
              <a:rPr lang="en-US" sz="800" dirty="0" err="1"/>
              <a:t>да</a:t>
            </a:r>
            <a:r>
              <a:rPr lang="en-US" sz="800" dirty="0"/>
              <a:t> </a:t>
            </a:r>
            <a:r>
              <a:rPr lang="en-US" sz="800" dirty="0" err="1"/>
              <a:t>поставите</a:t>
            </a:r>
            <a:r>
              <a:rPr lang="en-US" sz="800" dirty="0"/>
              <a:t> </a:t>
            </a:r>
            <a:r>
              <a:rPr lang="en-US" sz="800" dirty="0" err="1"/>
              <a:t>детето</a:t>
            </a:r>
            <a:r>
              <a:rPr lang="en-US" sz="800" dirty="0"/>
              <a:t> в </a:t>
            </a:r>
            <a:r>
              <a:rPr lang="en-US" sz="800" dirty="0" err="1"/>
              <a:t>количката</a:t>
            </a:r>
            <a:r>
              <a:rPr lang="en-US" sz="800" dirty="0"/>
              <a:t> </a:t>
            </a:r>
            <a:r>
              <a:rPr lang="en-US" sz="800" dirty="0" err="1"/>
              <a:t>се</a:t>
            </a:r>
            <a:r>
              <a:rPr lang="en-US" sz="800" dirty="0"/>
              <a:t> </a:t>
            </a:r>
            <a:r>
              <a:rPr lang="en-US" sz="800" dirty="0" err="1"/>
              <a:t>уверете</a:t>
            </a:r>
            <a:r>
              <a:rPr lang="en-US" sz="800" dirty="0"/>
              <a:t>, </a:t>
            </a:r>
            <a:r>
              <a:rPr lang="en-US" sz="800" dirty="0" err="1"/>
              <a:t>че</a:t>
            </a:r>
            <a:r>
              <a:rPr lang="en-US" sz="800" dirty="0"/>
              <a:t> е </a:t>
            </a:r>
            <a:r>
              <a:rPr lang="en-US" sz="800" dirty="0" err="1"/>
              <a:t>напълно</a:t>
            </a:r>
            <a:r>
              <a:rPr lang="en-US" sz="800" dirty="0"/>
              <a:t> </a:t>
            </a:r>
            <a:r>
              <a:rPr lang="en-US" sz="800" dirty="0" err="1"/>
              <a:t>разгъната</a:t>
            </a:r>
            <a:r>
              <a:rPr lang="en-US" sz="800" dirty="0"/>
              <a:t> и </a:t>
            </a:r>
            <a:r>
              <a:rPr lang="en-US" sz="800" dirty="0" err="1"/>
              <a:t>всички</a:t>
            </a:r>
            <a:r>
              <a:rPr lang="en-US" sz="800" dirty="0"/>
              <a:t> </a:t>
            </a:r>
            <a:r>
              <a:rPr lang="en-US" sz="800" dirty="0" err="1"/>
              <a:t>заключващи</a:t>
            </a:r>
            <a:r>
              <a:rPr lang="en-US" sz="800" dirty="0"/>
              <a:t> </a:t>
            </a:r>
            <a:r>
              <a:rPr lang="en-US" sz="800" dirty="0" err="1"/>
              <a:t>механизми</a:t>
            </a:r>
            <a:r>
              <a:rPr lang="en-US" sz="800" dirty="0"/>
              <a:t> </a:t>
            </a:r>
            <a:r>
              <a:rPr lang="en-US" sz="800" dirty="0" err="1"/>
              <a:t>са</a:t>
            </a:r>
            <a:r>
              <a:rPr lang="en-US" sz="800" dirty="0"/>
              <a:t> </a:t>
            </a:r>
            <a:r>
              <a:rPr lang="en-US" sz="800" dirty="0" err="1"/>
              <a:t>задействани</a:t>
            </a:r>
            <a:r>
              <a:rPr lang="en-US" sz="800" dirty="0"/>
              <a:t>, </a:t>
            </a:r>
            <a:r>
              <a:rPr lang="en-US" sz="800" dirty="0" err="1"/>
              <a:t>за</a:t>
            </a:r>
            <a:r>
              <a:rPr lang="en-US" sz="800" dirty="0"/>
              <a:t> </a:t>
            </a:r>
            <a:r>
              <a:rPr lang="en-US" sz="800" dirty="0" err="1"/>
              <a:t>да</a:t>
            </a:r>
            <a:r>
              <a:rPr lang="en-US" sz="800" dirty="0"/>
              <a:t> </a:t>
            </a:r>
            <a:r>
              <a:rPr lang="en-US" sz="800" dirty="0" err="1"/>
              <a:t>предотвратите</a:t>
            </a:r>
            <a:r>
              <a:rPr lang="en-US" sz="800" dirty="0"/>
              <a:t> </a:t>
            </a:r>
            <a:r>
              <a:rPr lang="en-US" sz="800" dirty="0" err="1"/>
              <a:t>нараняване</a:t>
            </a:r>
            <a:r>
              <a:rPr lang="en-US" sz="800" dirty="0"/>
              <a:t> </a:t>
            </a:r>
            <a:r>
              <a:rPr lang="en-US" sz="800" dirty="0" err="1"/>
              <a:t>на</a:t>
            </a:r>
            <a:r>
              <a:rPr lang="en-US" sz="800" dirty="0"/>
              <a:t> </a:t>
            </a:r>
            <a:r>
              <a:rPr lang="en-US" sz="800" dirty="0" err="1"/>
              <a:t>детето</a:t>
            </a:r>
            <a:r>
              <a:rPr lang="en-US" sz="800" dirty="0"/>
              <a:t> </a:t>
            </a:r>
            <a:r>
              <a:rPr lang="en-US" sz="800" dirty="0" err="1"/>
              <a:t>от</a:t>
            </a:r>
            <a:r>
              <a:rPr lang="en-US" sz="800" dirty="0"/>
              <a:t> </a:t>
            </a:r>
            <a:r>
              <a:rPr lang="en-US" sz="800" dirty="0" err="1"/>
              <a:t>внезапно</a:t>
            </a:r>
            <a:r>
              <a:rPr lang="en-US" sz="800" dirty="0"/>
              <a:t> </a:t>
            </a:r>
            <a:r>
              <a:rPr lang="en-US" sz="800" dirty="0" err="1"/>
              <a:t>сгъване</a:t>
            </a:r>
            <a:r>
              <a:rPr lang="en-US" sz="800" dirty="0"/>
              <a:t>.</a:t>
            </a:r>
            <a:endParaRPr lang="bg-BG" sz="800" dirty="0"/>
          </a:p>
          <a:p>
            <a:pPr algn="just"/>
            <a:r>
              <a:rPr lang="en-US" sz="800" b="1" dirty="0"/>
              <a:t>1</a:t>
            </a:r>
            <a:r>
              <a:rPr lang="bg-BG" sz="800" b="1" dirty="0"/>
              <a:t>7. </a:t>
            </a:r>
            <a:r>
              <a:rPr lang="en-US" sz="800" dirty="0" err="1"/>
              <a:t>Преди</a:t>
            </a:r>
            <a:r>
              <a:rPr lang="en-US" sz="800" dirty="0"/>
              <a:t> </a:t>
            </a:r>
            <a:r>
              <a:rPr lang="en-US" sz="800" dirty="0" err="1"/>
              <a:t>употреба</a:t>
            </a:r>
            <a:r>
              <a:rPr lang="en-US" sz="800" dirty="0"/>
              <a:t> </a:t>
            </a:r>
            <a:r>
              <a:rPr lang="en-US" sz="800" dirty="0" err="1"/>
              <a:t>проверявайте</a:t>
            </a:r>
            <a:r>
              <a:rPr lang="en-US" sz="800" dirty="0"/>
              <a:t> </a:t>
            </a:r>
            <a:r>
              <a:rPr lang="en-US" sz="800" dirty="0" err="1"/>
              <a:t>дали</a:t>
            </a:r>
            <a:r>
              <a:rPr lang="en-US" sz="800" dirty="0"/>
              <a:t> </a:t>
            </a:r>
            <a:r>
              <a:rPr lang="en-US" sz="800" dirty="0" err="1"/>
              <a:t>количката</a:t>
            </a:r>
            <a:r>
              <a:rPr lang="en-US" sz="800" dirty="0"/>
              <a:t> е </a:t>
            </a:r>
            <a:r>
              <a:rPr lang="en-US" sz="800" dirty="0" err="1"/>
              <a:t>правилно</a:t>
            </a:r>
            <a:r>
              <a:rPr lang="en-US" sz="800" dirty="0"/>
              <a:t> </a:t>
            </a:r>
            <a:r>
              <a:rPr lang="en-US" sz="800" dirty="0" err="1"/>
              <a:t>разгъната</a:t>
            </a:r>
            <a:r>
              <a:rPr lang="en-US" sz="800" dirty="0"/>
              <a:t>, </a:t>
            </a:r>
            <a:r>
              <a:rPr lang="en-US" sz="800" dirty="0" err="1"/>
              <a:t>дали</a:t>
            </a:r>
            <a:r>
              <a:rPr lang="en-US" sz="800" dirty="0"/>
              <a:t> </a:t>
            </a:r>
            <a:r>
              <a:rPr lang="en-US" sz="800" dirty="0" err="1"/>
              <a:t>всички</a:t>
            </a:r>
            <a:r>
              <a:rPr lang="en-US" sz="800" dirty="0"/>
              <a:t> </a:t>
            </a:r>
            <a:r>
              <a:rPr lang="en-US" sz="800" dirty="0" err="1"/>
              <a:t>части</a:t>
            </a:r>
            <a:r>
              <a:rPr lang="en-US" sz="800" dirty="0"/>
              <a:t> </a:t>
            </a:r>
            <a:r>
              <a:rPr lang="en-US" sz="800" dirty="0" err="1"/>
              <a:t>са</a:t>
            </a:r>
            <a:r>
              <a:rPr lang="en-US" sz="800" dirty="0"/>
              <a:t> в </a:t>
            </a:r>
            <a:r>
              <a:rPr lang="en-US" sz="800" dirty="0" err="1"/>
              <a:t>изправност</a:t>
            </a:r>
            <a:r>
              <a:rPr lang="en-US" sz="800" dirty="0"/>
              <a:t> и </a:t>
            </a:r>
            <a:r>
              <a:rPr lang="en-US" sz="800" dirty="0" err="1"/>
              <a:t>са</a:t>
            </a:r>
            <a:r>
              <a:rPr lang="en-US" sz="800" dirty="0"/>
              <a:t> </a:t>
            </a:r>
            <a:r>
              <a:rPr lang="en-US" sz="800" dirty="0" err="1"/>
              <a:t>фиксирани</a:t>
            </a:r>
            <a:r>
              <a:rPr lang="en-US" sz="800" dirty="0"/>
              <a:t> </a:t>
            </a:r>
            <a:r>
              <a:rPr lang="en-US" sz="800" dirty="0" err="1"/>
              <a:t>правилно</a:t>
            </a:r>
            <a:r>
              <a:rPr lang="en-US" sz="800" dirty="0"/>
              <a:t> в </a:t>
            </a:r>
            <a:r>
              <a:rPr lang="en-US" sz="800" dirty="0" err="1"/>
              <a:t>избраното</a:t>
            </a:r>
            <a:r>
              <a:rPr lang="en-US" sz="800" dirty="0"/>
              <a:t> </a:t>
            </a:r>
            <a:r>
              <a:rPr lang="en-US" sz="800" dirty="0" err="1"/>
              <a:t>положение</a:t>
            </a:r>
            <a:r>
              <a:rPr lang="en-US" sz="800" dirty="0"/>
              <a:t>. </a:t>
            </a:r>
            <a:r>
              <a:rPr lang="en-US" sz="800" dirty="0" err="1"/>
              <a:t>Прекратете</a:t>
            </a:r>
            <a:r>
              <a:rPr lang="en-US" sz="800" dirty="0"/>
              <a:t> </a:t>
            </a:r>
            <a:r>
              <a:rPr lang="en-US" sz="800" dirty="0" err="1"/>
              <a:t>използването</a:t>
            </a:r>
            <a:r>
              <a:rPr lang="en-US" sz="800" dirty="0"/>
              <a:t>, </a:t>
            </a:r>
            <a:r>
              <a:rPr lang="en-US" sz="800" dirty="0" err="1"/>
              <a:t>ако</a:t>
            </a:r>
            <a:r>
              <a:rPr lang="en-US" sz="800" dirty="0"/>
              <a:t> </a:t>
            </a:r>
            <a:r>
              <a:rPr lang="en-US" sz="800" dirty="0" err="1"/>
              <a:t>има</a:t>
            </a:r>
            <a:r>
              <a:rPr lang="en-US" sz="800" dirty="0"/>
              <a:t> </a:t>
            </a:r>
            <a:r>
              <a:rPr lang="en-US" sz="800" dirty="0" err="1"/>
              <a:t>износени</a:t>
            </a:r>
            <a:r>
              <a:rPr lang="en-US" sz="800" dirty="0"/>
              <a:t> </a:t>
            </a:r>
            <a:r>
              <a:rPr lang="en-US" sz="800" dirty="0" err="1"/>
              <a:t>или</a:t>
            </a:r>
            <a:r>
              <a:rPr lang="en-US" sz="800" dirty="0"/>
              <a:t> </a:t>
            </a:r>
            <a:r>
              <a:rPr lang="en-US" sz="800" dirty="0" err="1"/>
              <a:t>разхлабени</a:t>
            </a:r>
            <a:r>
              <a:rPr lang="en-US" sz="800" dirty="0"/>
              <a:t> </a:t>
            </a:r>
            <a:r>
              <a:rPr lang="en-US" sz="800" dirty="0" err="1"/>
              <a:t>съединения</a:t>
            </a:r>
            <a:r>
              <a:rPr lang="en-US" sz="800" dirty="0"/>
              <a:t>, </a:t>
            </a:r>
            <a:r>
              <a:rPr lang="en-US" sz="800" dirty="0" err="1"/>
              <a:t>повредени</a:t>
            </a:r>
            <a:r>
              <a:rPr lang="en-US" sz="800" dirty="0"/>
              <a:t> </a:t>
            </a:r>
            <a:r>
              <a:rPr lang="en-US" sz="800" dirty="0" err="1"/>
              <a:t>или</a:t>
            </a:r>
            <a:r>
              <a:rPr lang="bg-BG" sz="800" dirty="0"/>
              <a:t> </a:t>
            </a:r>
            <a:r>
              <a:rPr lang="en-US" sz="800" dirty="0" err="1"/>
              <a:t>липсващи</a:t>
            </a:r>
            <a:r>
              <a:rPr lang="en-US" sz="800" dirty="0"/>
              <a:t> </a:t>
            </a:r>
            <a:r>
              <a:rPr lang="en-US" sz="800" dirty="0" err="1"/>
              <a:t>части</a:t>
            </a:r>
            <a:r>
              <a:rPr lang="en-US" sz="800" dirty="0"/>
              <a:t>.</a:t>
            </a:r>
            <a:endParaRPr lang="bg-BG" sz="800" dirty="0"/>
          </a:p>
          <a:p>
            <a:pPr algn="just"/>
            <a:r>
              <a:rPr lang="en-US" sz="800" b="1" dirty="0"/>
              <a:t>1</a:t>
            </a:r>
            <a:r>
              <a:rPr lang="bg-BG" sz="800" b="1" dirty="0"/>
              <a:t>8. ПРЕДУПРЕЖДЕНИЕ: Този продукт не е подходящ за тичане или пързаляне.</a:t>
            </a:r>
          </a:p>
          <a:p>
            <a:pPr algn="just"/>
            <a:r>
              <a:rPr lang="bg-BG" sz="800" dirty="0"/>
              <a:t>19</a:t>
            </a:r>
            <a:r>
              <a:rPr lang="en-US" sz="800" dirty="0"/>
              <a:t>. </a:t>
            </a:r>
            <a:r>
              <a:rPr lang="en-US" sz="800" dirty="0" err="1"/>
              <a:t>Никога</a:t>
            </a:r>
            <a:r>
              <a:rPr lang="en-US" sz="800" dirty="0"/>
              <a:t> </a:t>
            </a:r>
            <a:r>
              <a:rPr lang="en-US" sz="800" dirty="0" err="1"/>
              <a:t>не</a:t>
            </a:r>
            <a:r>
              <a:rPr lang="en-US" sz="800" dirty="0"/>
              <a:t> </a:t>
            </a:r>
            <a:r>
              <a:rPr lang="en-US" sz="800" dirty="0" err="1"/>
              <a:t>поставяйте</a:t>
            </a:r>
            <a:r>
              <a:rPr lang="en-US" sz="800" dirty="0"/>
              <a:t> </a:t>
            </a:r>
            <a:r>
              <a:rPr lang="en-US" sz="800" dirty="0" err="1"/>
              <a:t>възглавничка</a:t>
            </a:r>
            <a:r>
              <a:rPr lang="en-US" sz="800" dirty="0"/>
              <a:t> </a:t>
            </a:r>
            <a:r>
              <a:rPr lang="en-US" sz="800" dirty="0" err="1"/>
              <a:t>или</a:t>
            </a:r>
            <a:r>
              <a:rPr lang="en-US" sz="800" dirty="0"/>
              <a:t> </a:t>
            </a:r>
            <a:r>
              <a:rPr lang="en-US" sz="800" dirty="0" err="1"/>
              <a:t>матраче</a:t>
            </a:r>
            <a:r>
              <a:rPr lang="en-US" sz="800" dirty="0"/>
              <a:t>, </a:t>
            </a:r>
            <a:r>
              <a:rPr lang="en-US" sz="800" dirty="0" err="1"/>
              <a:t>по-дебело</a:t>
            </a:r>
            <a:r>
              <a:rPr lang="en-US" sz="800" dirty="0"/>
              <a:t> </a:t>
            </a:r>
            <a:r>
              <a:rPr lang="en-US" sz="800" dirty="0" err="1"/>
              <a:t>от</a:t>
            </a:r>
            <a:r>
              <a:rPr lang="en-US" sz="800" dirty="0"/>
              <a:t> 25 </a:t>
            </a:r>
            <a:r>
              <a:rPr lang="en-US" sz="800" dirty="0" err="1"/>
              <a:t>мм</a:t>
            </a:r>
            <a:r>
              <a:rPr lang="en-US" sz="800" dirty="0"/>
              <a:t> в </a:t>
            </a:r>
            <a:r>
              <a:rPr lang="en-US" sz="800" dirty="0" err="1"/>
              <a:t>количката</a:t>
            </a:r>
            <a:r>
              <a:rPr lang="en-US" sz="800" dirty="0"/>
              <a:t>.</a:t>
            </a:r>
            <a:endParaRPr lang="bg-BG" sz="800" dirty="0"/>
          </a:p>
          <a:p>
            <a:pPr algn="just"/>
            <a:r>
              <a:rPr lang="bg-BG" sz="800" dirty="0"/>
              <a:t>20</a:t>
            </a:r>
            <a:r>
              <a:rPr lang="en-US" sz="800" dirty="0"/>
              <a:t>. </a:t>
            </a:r>
            <a:r>
              <a:rPr lang="en-US" sz="800" dirty="0" err="1"/>
              <a:t>Винаги</a:t>
            </a:r>
            <a:r>
              <a:rPr lang="en-US" sz="800" dirty="0"/>
              <a:t> </a:t>
            </a:r>
            <a:r>
              <a:rPr lang="en-US" sz="800" dirty="0" err="1"/>
              <a:t>закрепяйте</a:t>
            </a:r>
            <a:r>
              <a:rPr lang="en-US" sz="800" dirty="0"/>
              <a:t> </a:t>
            </a:r>
            <a:r>
              <a:rPr lang="en-US" sz="800" dirty="0" err="1"/>
              <a:t>колана</a:t>
            </a:r>
            <a:r>
              <a:rPr lang="en-US" sz="800" dirty="0"/>
              <a:t> </a:t>
            </a:r>
            <a:r>
              <a:rPr lang="en-US" sz="800" dirty="0" err="1"/>
              <a:t>между</a:t>
            </a:r>
            <a:r>
              <a:rPr lang="en-US" sz="800" dirty="0"/>
              <a:t> </a:t>
            </a:r>
            <a:r>
              <a:rPr lang="en-US" sz="800" dirty="0" err="1"/>
              <a:t>крачетата</a:t>
            </a:r>
            <a:r>
              <a:rPr lang="en-US" sz="800" dirty="0"/>
              <a:t> </a:t>
            </a:r>
            <a:r>
              <a:rPr lang="en-US" sz="800" dirty="0" err="1"/>
              <a:t>към</a:t>
            </a:r>
            <a:r>
              <a:rPr lang="en-US" sz="800" dirty="0"/>
              <a:t> </a:t>
            </a:r>
            <a:r>
              <a:rPr lang="en-US" sz="800" dirty="0" err="1"/>
              <a:t>колана</a:t>
            </a:r>
            <a:r>
              <a:rPr lang="en-US" sz="800" dirty="0"/>
              <a:t> </a:t>
            </a:r>
            <a:r>
              <a:rPr lang="en-US" sz="800" dirty="0" err="1"/>
              <a:t>през</a:t>
            </a:r>
            <a:r>
              <a:rPr lang="en-US" sz="800" dirty="0"/>
              <a:t> </a:t>
            </a:r>
            <a:r>
              <a:rPr lang="en-US" sz="800" dirty="0" err="1"/>
              <a:t>кръстчето</a:t>
            </a:r>
            <a:r>
              <a:rPr lang="en-US" sz="800" dirty="0"/>
              <a:t>, </a:t>
            </a:r>
            <a:r>
              <a:rPr lang="en-US" sz="800" dirty="0" err="1"/>
              <a:t>за</a:t>
            </a:r>
            <a:r>
              <a:rPr lang="en-US" sz="800" dirty="0"/>
              <a:t> </a:t>
            </a:r>
            <a:r>
              <a:rPr lang="en-US" sz="800" dirty="0" err="1"/>
              <a:t>максимална</a:t>
            </a:r>
            <a:r>
              <a:rPr lang="en-US" sz="800" dirty="0"/>
              <a:t> </a:t>
            </a:r>
            <a:r>
              <a:rPr lang="en-US" sz="800" dirty="0" err="1"/>
              <a:t>защита</a:t>
            </a:r>
            <a:r>
              <a:rPr lang="en-US" sz="800" dirty="0"/>
              <a:t> и </a:t>
            </a:r>
            <a:r>
              <a:rPr lang="en-US" sz="800" dirty="0" err="1"/>
              <a:t>безопасност</a:t>
            </a:r>
            <a:r>
              <a:rPr lang="bg-BG" sz="800" dirty="0"/>
              <a:t>, когато детето Ви започне самостоятелно да се изправя на краченца и ръчички</a:t>
            </a:r>
            <a:r>
              <a:rPr lang="en-US" sz="800" dirty="0"/>
              <a:t>! </a:t>
            </a:r>
            <a:endParaRPr lang="bg-BG" sz="800" dirty="0"/>
          </a:p>
          <a:p>
            <a:pPr algn="just"/>
            <a:r>
              <a:rPr lang="bg-BG" sz="800" dirty="0"/>
              <a:t>21. Седалката не е подходяща за деца под 6 месечна възраст</a:t>
            </a:r>
          </a:p>
          <a:p>
            <a:pPr algn="just"/>
            <a:r>
              <a:rPr lang="bg-BG" sz="800" dirty="0"/>
              <a:t>22</a:t>
            </a:r>
            <a:r>
              <a:rPr lang="en-US" sz="800" dirty="0"/>
              <a:t>. </a:t>
            </a:r>
            <a:r>
              <a:rPr lang="en-US" sz="800" dirty="0" err="1"/>
              <a:t>Не</a:t>
            </a:r>
            <a:r>
              <a:rPr lang="en-US" sz="800" dirty="0"/>
              <a:t> </a:t>
            </a:r>
            <a:r>
              <a:rPr lang="en-US" sz="800" dirty="0" err="1"/>
              <a:t>сгъвайте</a:t>
            </a:r>
            <a:r>
              <a:rPr lang="en-US" sz="800" dirty="0"/>
              <a:t> </a:t>
            </a:r>
            <a:r>
              <a:rPr lang="en-US" sz="800" dirty="0" err="1"/>
              <a:t>количката</a:t>
            </a:r>
            <a:r>
              <a:rPr lang="en-US" sz="800" dirty="0"/>
              <a:t> и </a:t>
            </a:r>
            <a:r>
              <a:rPr lang="en-US" sz="800" dirty="0" err="1"/>
              <a:t>не</a:t>
            </a:r>
            <a:r>
              <a:rPr lang="en-US" sz="800" dirty="0"/>
              <a:t> </a:t>
            </a:r>
            <a:r>
              <a:rPr lang="en-US" sz="800" dirty="0" err="1"/>
              <a:t>регулирайте</a:t>
            </a:r>
            <a:r>
              <a:rPr lang="en-US" sz="800" dirty="0"/>
              <a:t> </a:t>
            </a:r>
            <a:r>
              <a:rPr lang="en-US" sz="800" dirty="0" err="1"/>
              <a:t>позициите</a:t>
            </a:r>
            <a:r>
              <a:rPr lang="en-US" sz="800" dirty="0"/>
              <a:t> </a:t>
            </a:r>
            <a:r>
              <a:rPr lang="en-US" sz="800" dirty="0" err="1"/>
              <a:t>на</a:t>
            </a:r>
            <a:r>
              <a:rPr lang="en-US" sz="800" dirty="0"/>
              <a:t> </a:t>
            </a:r>
            <a:r>
              <a:rPr lang="en-US" sz="800" dirty="0" err="1"/>
              <a:t>гръбчето</a:t>
            </a:r>
            <a:r>
              <a:rPr lang="en-US" sz="800" dirty="0"/>
              <a:t>, </a:t>
            </a:r>
            <a:r>
              <a:rPr lang="en-US" sz="800" dirty="0" err="1"/>
              <a:t>докато</a:t>
            </a:r>
            <a:r>
              <a:rPr lang="en-US" sz="800" dirty="0"/>
              <a:t> </a:t>
            </a:r>
            <a:r>
              <a:rPr lang="en-US" sz="800" dirty="0" err="1"/>
              <a:t>детето</a:t>
            </a:r>
            <a:r>
              <a:rPr lang="en-US" sz="800" dirty="0"/>
              <a:t> е в </a:t>
            </a:r>
            <a:r>
              <a:rPr lang="en-US" sz="800" dirty="0" err="1"/>
              <a:t>нея</a:t>
            </a:r>
            <a:r>
              <a:rPr lang="en-US" sz="800" dirty="0"/>
              <a:t>!</a:t>
            </a:r>
            <a:endParaRPr lang="bg-BG" sz="800" dirty="0"/>
          </a:p>
          <a:p>
            <a:pPr algn="just"/>
            <a:r>
              <a:rPr lang="bg-BG" sz="800" dirty="0"/>
              <a:t>23</a:t>
            </a:r>
            <a:r>
              <a:rPr lang="en-US" sz="800" dirty="0"/>
              <a:t>.</a:t>
            </a:r>
            <a:r>
              <a:rPr lang="bg-BG" sz="800" dirty="0"/>
              <a:t> Винаги използвайте системата за задържане!</a:t>
            </a:r>
          </a:p>
          <a:p>
            <a:pPr algn="just"/>
            <a:r>
              <a:rPr lang="bg-BG" sz="800" dirty="0"/>
              <a:t>24. Когато кошът е инсталиран на количката, моля, не отваряйте механизма на сгъване</a:t>
            </a:r>
            <a:r>
              <a:rPr lang="en-US" sz="800" dirty="0"/>
              <a:t>.</a:t>
            </a:r>
            <a:endParaRPr lang="bg-BG" sz="800" dirty="0"/>
          </a:p>
          <a:p>
            <a:pPr algn="just"/>
            <a:r>
              <a:rPr lang="en-US" sz="800" dirty="0"/>
              <a:t>2</a:t>
            </a:r>
            <a:r>
              <a:rPr lang="bg-BG" sz="800" dirty="0"/>
              <a:t>5</a:t>
            </a:r>
            <a:r>
              <a:rPr lang="en-US" sz="800" dirty="0"/>
              <a:t>. </a:t>
            </a:r>
            <a:r>
              <a:rPr lang="en-US" sz="800" dirty="0" err="1"/>
              <a:t>Не</a:t>
            </a:r>
            <a:r>
              <a:rPr lang="en-US" sz="800" dirty="0"/>
              <a:t> </a:t>
            </a:r>
            <a:r>
              <a:rPr lang="en-US" sz="800" dirty="0" err="1"/>
              <a:t>използвайте</a:t>
            </a:r>
            <a:r>
              <a:rPr lang="en-US" sz="800" dirty="0"/>
              <a:t> </a:t>
            </a:r>
            <a:r>
              <a:rPr lang="en-US" sz="800" dirty="0" err="1"/>
              <a:t>количката</a:t>
            </a:r>
            <a:r>
              <a:rPr lang="en-US" sz="800" dirty="0"/>
              <a:t> </a:t>
            </a:r>
            <a:r>
              <a:rPr lang="en-US" sz="800" dirty="0" err="1"/>
              <a:t>по</a:t>
            </a:r>
            <a:r>
              <a:rPr lang="en-US" sz="800" dirty="0"/>
              <a:t> </a:t>
            </a:r>
            <a:r>
              <a:rPr lang="en-US" sz="800" dirty="0" err="1"/>
              <a:t>стълби</a:t>
            </a:r>
            <a:r>
              <a:rPr lang="en-US" sz="800" dirty="0"/>
              <a:t> </a:t>
            </a:r>
            <a:r>
              <a:rPr lang="en-US" sz="800" dirty="0" err="1"/>
              <a:t>или</a:t>
            </a:r>
            <a:r>
              <a:rPr lang="en-US" sz="800" dirty="0"/>
              <a:t> </a:t>
            </a:r>
            <a:r>
              <a:rPr lang="en-US" sz="800" dirty="0" err="1"/>
              <a:t>бордюри</a:t>
            </a:r>
            <a:r>
              <a:rPr lang="en-US" sz="800" dirty="0"/>
              <a:t>. </a:t>
            </a:r>
            <a:r>
              <a:rPr lang="en-US" sz="800" dirty="0" err="1"/>
              <a:t>Това</a:t>
            </a:r>
            <a:r>
              <a:rPr lang="en-US" sz="800" dirty="0"/>
              <a:t> </a:t>
            </a:r>
            <a:r>
              <a:rPr lang="en-US" sz="800" dirty="0" err="1"/>
              <a:t>може</a:t>
            </a:r>
            <a:r>
              <a:rPr lang="en-US" sz="800" dirty="0"/>
              <a:t> </a:t>
            </a:r>
            <a:r>
              <a:rPr lang="en-US" sz="800" dirty="0" err="1"/>
              <a:t>да</a:t>
            </a:r>
            <a:r>
              <a:rPr lang="en-US" sz="800" dirty="0"/>
              <a:t> </a:t>
            </a:r>
            <a:r>
              <a:rPr lang="en-US" sz="800" dirty="0" err="1"/>
              <a:t>се</a:t>
            </a:r>
            <a:r>
              <a:rPr lang="en-US" sz="800" dirty="0"/>
              <a:t> </a:t>
            </a:r>
            <a:r>
              <a:rPr lang="en-US" sz="800" dirty="0" err="1"/>
              <a:t>отрази</a:t>
            </a:r>
            <a:r>
              <a:rPr lang="en-US" sz="800" dirty="0"/>
              <a:t> </a:t>
            </a:r>
            <a:r>
              <a:rPr lang="en-US" sz="800" dirty="0" err="1"/>
              <a:t>на</a:t>
            </a:r>
            <a:r>
              <a:rPr lang="en-US" sz="800" dirty="0"/>
              <a:t> </a:t>
            </a:r>
            <a:r>
              <a:rPr lang="en-US" sz="800" dirty="0" err="1"/>
              <a:t>здравината</a:t>
            </a:r>
            <a:r>
              <a:rPr lang="en-US" sz="800" dirty="0"/>
              <a:t> </a:t>
            </a:r>
            <a:r>
              <a:rPr lang="en-US" sz="800" dirty="0" err="1"/>
              <a:t>на</a:t>
            </a:r>
            <a:r>
              <a:rPr lang="en-US" sz="800" dirty="0"/>
              <a:t> </a:t>
            </a:r>
            <a:r>
              <a:rPr lang="en-US" sz="800" dirty="0" err="1"/>
              <a:t>конструкцията</a:t>
            </a:r>
            <a:r>
              <a:rPr lang="en-US" sz="800" dirty="0"/>
              <a:t> и </a:t>
            </a:r>
            <a:r>
              <a:rPr lang="en-US" sz="800" dirty="0" err="1"/>
              <a:t>сглобката</a:t>
            </a:r>
            <a:r>
              <a:rPr lang="bg-BG" sz="800" dirty="0"/>
              <a:t>.</a:t>
            </a:r>
          </a:p>
          <a:p>
            <a:pPr algn="just"/>
            <a:r>
              <a:rPr lang="bg-BG" sz="800" dirty="0"/>
              <a:t>26. Автомобилното детско столче не замества детско кошче или легло. Ако детето Ви се нуждае от сън, то трябва да бъде сложено в подходяща бебешка количка, детско кошче или легло. </a:t>
            </a:r>
          </a:p>
          <a:p>
            <a:pPr algn="just"/>
            <a:r>
              <a:rPr lang="en-US" sz="800" dirty="0"/>
              <a:t>2</a:t>
            </a:r>
            <a:r>
              <a:rPr lang="bg-BG" sz="800" dirty="0"/>
              <a:t>7. Трябва да се ползват само резервни части, които да са доставени и/ или препоръчани от производителя/ дистрибутора.</a:t>
            </a:r>
          </a:p>
          <a:p>
            <a:pPr algn="just"/>
            <a:r>
              <a:rPr lang="en-US" sz="800" dirty="0"/>
              <a:t>2</a:t>
            </a:r>
            <a:r>
              <a:rPr lang="bg-BG" sz="800" dirty="0"/>
              <a:t>8. Сглобяването, сгъването и разгъването на количката трябва да се извършва само от възрастен.</a:t>
            </a:r>
          </a:p>
          <a:p>
            <a:pPr algn="just"/>
            <a:r>
              <a:rPr lang="bg-BG" sz="800" dirty="0"/>
              <a:t>29. Винаги дръжте предпазния борд закрепен към рамата на количката, докато детето е в количката! Опасно за детето е да вдигате количката посредством борда!</a:t>
            </a:r>
          </a:p>
          <a:p>
            <a:pPr algn="just"/>
            <a:r>
              <a:rPr lang="bg-BG" sz="800" dirty="0"/>
              <a:t>30. Не позволявайте на детето да се изправя в количката, да се катери или да виси на нея!</a:t>
            </a:r>
          </a:p>
          <a:p>
            <a:pPr algn="just"/>
            <a:r>
              <a:rPr lang="bg-BG" sz="800" dirty="0"/>
              <a:t>31. Не позволявайте на деца да си играят с количката! Опасно е деца или животни да играят и тичат в близост до количката или под нея!</a:t>
            </a:r>
          </a:p>
          <a:p>
            <a:r>
              <a:rPr lang="bg-BG" sz="800" dirty="0"/>
              <a:t>32. Не използвайте количката по стълби или ескалатори, защото може да загубите контрол над продукта, детето да падне и да се нарани! Трябва да сте с повишено внимание при слизане или качване на тротоар или стъпало.</a:t>
            </a:r>
            <a:br>
              <a:rPr lang="bg-BG" sz="800" dirty="0"/>
            </a:br>
            <a:r>
              <a:rPr lang="bg-BG" sz="800" b="1" dirty="0"/>
              <a:t>33. ВНИМАНИЕ! ПАЗЕТЕ ОТ ОГЪН. Не използвайте продукта в близост до преки източници на топлина - отоплителни уреди, готварски печки или открит огън. </a:t>
            </a:r>
          </a:p>
          <a:p>
            <a:pPr algn="just"/>
            <a:r>
              <a:rPr lang="bg-BG" sz="800" b="1" dirty="0"/>
              <a:t>34. Избягвайте употребата в близост до водни тела (басейни и др.)!</a:t>
            </a:r>
          </a:p>
          <a:p>
            <a:pPr algn="just"/>
            <a:r>
              <a:rPr lang="bg-BG" sz="800" b="1" dirty="0"/>
              <a:t>35. Не използвайте по неравни терени, чакълести повърхности, в тревисти местности (по поляни или морави), кални участъци. </a:t>
            </a:r>
          </a:p>
          <a:p>
            <a:pPr algn="just"/>
            <a:r>
              <a:rPr lang="bg-BG" sz="800" b="1" dirty="0"/>
              <a:t>36. След разопаковане на продукта, отстранете всички опаковъчни материали. Те не са играчка и не позволявайте на децата да си играят с тях.</a:t>
            </a:r>
          </a:p>
          <a:p>
            <a:pPr algn="just"/>
            <a:r>
              <a:rPr lang="bg-BG" sz="800" b="1" dirty="0"/>
              <a:t>37. Д</a:t>
            </a:r>
            <a:r>
              <a:rPr lang="ru-RU" sz="800" b="1" dirty="0"/>
              <a:t>ръжката на количката е за направляване на посоката, а не за да се натиска и да се </a:t>
            </a:r>
            <a:r>
              <a:rPr lang="ru-RU" sz="800" b="1" dirty="0" smtClean="0"/>
              <a:t>   </a:t>
            </a:r>
            <a:r>
              <a:rPr lang="ru-RU" sz="800" b="1" dirty="0"/>
              <a:t>качва количката на тротоари и стълби. </a:t>
            </a:r>
            <a:endParaRPr lang="bg-BG" sz="800" b="1" dirty="0"/>
          </a:p>
        </p:txBody>
      </p:sp>
      <p:sp>
        <p:nvSpPr>
          <p:cNvPr id="25" name="TextBox 24"/>
          <p:cNvSpPr txBox="1"/>
          <p:nvPr/>
        </p:nvSpPr>
        <p:spPr>
          <a:xfrm>
            <a:off x="107504" y="5733256"/>
            <a:ext cx="3960000" cy="215444"/>
          </a:xfrm>
          <a:prstGeom prst="rect">
            <a:avLst/>
          </a:prstGeom>
          <a:noFill/>
        </p:spPr>
        <p:txBody>
          <a:bodyPr wrap="square" rtlCol="0">
            <a:spAutoFit/>
          </a:bodyPr>
          <a:lstStyle/>
          <a:p>
            <a:pPr algn="ctr"/>
            <a:r>
              <a:rPr lang="en-US" sz="800" b="1" dirty="0" smtClean="0"/>
              <a:t>II. </a:t>
            </a:r>
            <a:r>
              <a:rPr lang="bg-BG" sz="800" b="1" dirty="0" smtClean="0"/>
              <a:t>Части</a:t>
            </a:r>
            <a:endParaRPr lang="bg-BG" sz="800" b="1" dirty="0"/>
          </a:p>
        </p:txBody>
      </p:sp>
      <p:sp>
        <p:nvSpPr>
          <p:cNvPr id="27" name="TextBox 26"/>
          <p:cNvSpPr txBox="1"/>
          <p:nvPr/>
        </p:nvSpPr>
        <p:spPr>
          <a:xfrm>
            <a:off x="481521" y="6428266"/>
            <a:ext cx="732893" cy="215444"/>
          </a:xfrm>
          <a:prstGeom prst="rect">
            <a:avLst/>
          </a:prstGeom>
          <a:noFill/>
        </p:spPr>
        <p:txBody>
          <a:bodyPr wrap="none" rtlCol="0">
            <a:spAutoFit/>
          </a:bodyPr>
          <a:lstStyle/>
          <a:p>
            <a:r>
              <a:rPr lang="bg-BG" sz="800" dirty="0" smtClean="0"/>
              <a:t>Рамка и кош</a:t>
            </a:r>
          </a:p>
        </p:txBody>
      </p:sp>
      <p:sp>
        <p:nvSpPr>
          <p:cNvPr id="28" name="TextBox 27"/>
          <p:cNvSpPr txBox="1"/>
          <p:nvPr/>
        </p:nvSpPr>
        <p:spPr>
          <a:xfrm>
            <a:off x="1571604" y="6428266"/>
            <a:ext cx="1071570" cy="215444"/>
          </a:xfrm>
          <a:prstGeom prst="rect">
            <a:avLst/>
          </a:prstGeom>
          <a:noFill/>
        </p:spPr>
        <p:txBody>
          <a:bodyPr wrap="square" rtlCol="0">
            <a:spAutoFit/>
          </a:bodyPr>
          <a:lstStyle/>
          <a:p>
            <a:pPr algn="ctr"/>
            <a:r>
              <a:rPr lang="bg-BG" sz="800" dirty="0" smtClean="0"/>
              <a:t>Твърд кош</a:t>
            </a:r>
          </a:p>
        </p:txBody>
      </p:sp>
      <p:sp>
        <p:nvSpPr>
          <p:cNvPr id="29" name="TextBox 28"/>
          <p:cNvSpPr txBox="1"/>
          <p:nvPr/>
        </p:nvSpPr>
        <p:spPr>
          <a:xfrm>
            <a:off x="2857488" y="6428266"/>
            <a:ext cx="1000132" cy="215444"/>
          </a:xfrm>
          <a:prstGeom prst="rect">
            <a:avLst/>
          </a:prstGeom>
          <a:noFill/>
        </p:spPr>
        <p:txBody>
          <a:bodyPr wrap="square" rtlCol="0">
            <a:spAutoFit/>
          </a:bodyPr>
          <a:lstStyle/>
          <a:p>
            <a:pPr algn="ctr"/>
            <a:r>
              <a:rPr lang="bg-BG" sz="800" dirty="0" smtClean="0"/>
              <a:t>Предно колело</a:t>
            </a:r>
          </a:p>
        </p:txBody>
      </p:sp>
      <p:pic>
        <p:nvPicPr>
          <p:cNvPr id="4" name="Picture 3"/>
          <p:cNvPicPr>
            <a:picLocks noChangeAspect="1"/>
          </p:cNvPicPr>
          <p:nvPr/>
        </p:nvPicPr>
        <p:blipFill>
          <a:blip r:embed="rId2"/>
          <a:stretch>
            <a:fillRect/>
          </a:stretch>
        </p:blipFill>
        <p:spPr>
          <a:xfrm>
            <a:off x="251520" y="5805264"/>
            <a:ext cx="1008110" cy="533438"/>
          </a:xfrm>
          <a:prstGeom prst="rect">
            <a:avLst/>
          </a:prstGeom>
        </p:spPr>
      </p:pic>
      <p:pic>
        <p:nvPicPr>
          <p:cNvPr id="6" name="Picture 5"/>
          <p:cNvPicPr>
            <a:picLocks noChangeAspect="1"/>
          </p:cNvPicPr>
          <p:nvPr/>
        </p:nvPicPr>
        <p:blipFill>
          <a:blip r:embed="rId3"/>
          <a:stretch>
            <a:fillRect/>
          </a:stretch>
        </p:blipFill>
        <p:spPr>
          <a:xfrm>
            <a:off x="1547664" y="5877272"/>
            <a:ext cx="1152128" cy="576064"/>
          </a:xfrm>
          <a:prstGeom prst="rect">
            <a:avLst/>
          </a:prstGeom>
        </p:spPr>
      </p:pic>
      <p:pic>
        <p:nvPicPr>
          <p:cNvPr id="7" name="Picture 6"/>
          <p:cNvPicPr>
            <a:picLocks noChangeAspect="1"/>
          </p:cNvPicPr>
          <p:nvPr/>
        </p:nvPicPr>
        <p:blipFill>
          <a:blip r:embed="rId4"/>
          <a:stretch>
            <a:fillRect/>
          </a:stretch>
        </p:blipFill>
        <p:spPr>
          <a:xfrm>
            <a:off x="2915816" y="5805264"/>
            <a:ext cx="864096" cy="583266"/>
          </a:xfrm>
          <a:prstGeom prst="rect">
            <a:avLst/>
          </a:prstGeom>
        </p:spPr>
      </p:pic>
      <p:sp>
        <p:nvSpPr>
          <p:cNvPr id="44" name="TextBox 43"/>
          <p:cNvSpPr txBox="1"/>
          <p:nvPr/>
        </p:nvSpPr>
        <p:spPr>
          <a:xfrm>
            <a:off x="8604448" y="6594967"/>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42</a:t>
            </a:r>
            <a:endParaRPr lang="bg-BG" sz="900" b="1" dirty="0">
              <a:latin typeface="Arial" pitchFamily="34" charset="0"/>
              <a:cs typeface="Arial" pitchFamily="34" charset="0"/>
            </a:endParaRPr>
          </a:p>
        </p:txBody>
      </p:sp>
      <p:sp>
        <p:nvSpPr>
          <p:cNvPr id="45" name="TextBox 44"/>
          <p:cNvSpPr txBox="1"/>
          <p:nvPr/>
        </p:nvSpPr>
        <p:spPr>
          <a:xfrm>
            <a:off x="4896256" y="1259564"/>
            <a:ext cx="3960000" cy="707886"/>
          </a:xfrm>
          <a:prstGeom prst="rect">
            <a:avLst/>
          </a:prstGeom>
          <a:noFill/>
        </p:spPr>
        <p:txBody>
          <a:bodyPr wrap="square" rtlCol="0">
            <a:spAutoFit/>
          </a:bodyPr>
          <a:lstStyle/>
          <a:p>
            <a:pPr algn="just"/>
            <a:r>
              <a:rPr lang="ru-RU" sz="800" dirty="0"/>
              <a:t>10. Установка и использование капюшона</a:t>
            </a:r>
          </a:p>
          <a:p>
            <a:pPr algn="just"/>
            <a:r>
              <a:rPr lang="ru-RU" sz="800" dirty="0"/>
              <a:t>Монтаж капюшона: Прикрепите капюшон к верхней части рамы. Потяните молнию.</a:t>
            </a:r>
          </a:p>
          <a:p>
            <a:pPr algn="just"/>
            <a:r>
              <a:rPr lang="ru-RU" sz="800" dirty="0"/>
              <a:t>Использование капюшона: Потяните капюшон вперёд, чтобы растянуть его, и назад, чтобы сложить его. </a:t>
            </a:r>
          </a:p>
          <a:p>
            <a:pPr algn="just"/>
            <a:endParaRPr lang="bg-BG" sz="800" dirty="0" smtClean="0"/>
          </a:p>
        </p:txBody>
      </p:sp>
      <p:sp>
        <p:nvSpPr>
          <p:cNvPr id="46" name="TextBox 45"/>
          <p:cNvSpPr txBox="1"/>
          <p:nvPr/>
        </p:nvSpPr>
        <p:spPr>
          <a:xfrm>
            <a:off x="4855446" y="2749557"/>
            <a:ext cx="3960000" cy="707886"/>
          </a:xfrm>
          <a:prstGeom prst="rect">
            <a:avLst/>
          </a:prstGeom>
          <a:noFill/>
        </p:spPr>
        <p:txBody>
          <a:bodyPr wrap="square" rtlCol="0">
            <a:spAutoFit/>
          </a:bodyPr>
          <a:lstStyle/>
          <a:p>
            <a:pPr algn="just"/>
            <a:r>
              <a:rPr lang="ru-RU" sz="800" dirty="0"/>
              <a:t>11. Регулировка спинки</a:t>
            </a:r>
          </a:p>
          <a:p>
            <a:pPr algn="just"/>
            <a:r>
              <a:rPr lang="ru-RU" sz="800" dirty="0"/>
              <a:t>На задней части коляски есть 3 пряжки безопасности. Чтобы переключиться в режим сидения - закрепите все три пряжки. Чтобы переключиться в режим лёжа - отстегните три пряжки.</a:t>
            </a:r>
          </a:p>
          <a:p>
            <a:pPr algn="just"/>
            <a:endParaRPr lang="bg-BG" sz="800" dirty="0"/>
          </a:p>
        </p:txBody>
      </p:sp>
      <p:sp>
        <p:nvSpPr>
          <p:cNvPr id="47" name="TextBox 46"/>
          <p:cNvSpPr txBox="1"/>
          <p:nvPr/>
        </p:nvSpPr>
        <p:spPr>
          <a:xfrm>
            <a:off x="4932040" y="4546327"/>
            <a:ext cx="3960440" cy="707886"/>
          </a:xfrm>
          <a:prstGeom prst="rect">
            <a:avLst/>
          </a:prstGeom>
          <a:noFill/>
        </p:spPr>
        <p:txBody>
          <a:bodyPr wrap="square" rtlCol="0">
            <a:spAutoFit/>
          </a:bodyPr>
          <a:lstStyle/>
          <a:p>
            <a:pPr algn="just"/>
            <a:r>
              <a:rPr lang="ru-RU" sz="800" dirty="0"/>
              <a:t>12. Складывание</a:t>
            </a:r>
          </a:p>
          <a:p>
            <a:pPr algn="just"/>
            <a:r>
              <a:rPr lang="ru-RU" sz="800" dirty="0"/>
              <a:t>Нажмите на механизм блокировки одновременно с обеих сторон. Нажмите назад одновременно обеими руками. </a:t>
            </a:r>
          </a:p>
          <a:p>
            <a:pPr algn="just"/>
            <a:r>
              <a:rPr lang="ru-RU" sz="800" dirty="0"/>
              <a:t>После складывания, коляска компактна и удобна для переноски.</a:t>
            </a:r>
          </a:p>
          <a:p>
            <a:pPr algn="just"/>
            <a:endParaRPr lang="bg-BG" sz="800" dirty="0" smtClean="0"/>
          </a:p>
        </p:txBody>
      </p:sp>
      <p:pic>
        <p:nvPicPr>
          <p:cNvPr id="48" name="Picture 47"/>
          <p:cNvPicPr>
            <a:picLocks noChangeAspect="1"/>
          </p:cNvPicPr>
          <p:nvPr/>
        </p:nvPicPr>
        <p:blipFill rotWithShape="1">
          <a:blip r:embed="rId5"/>
          <a:srcRect t="10395" b="9312"/>
          <a:stretch/>
        </p:blipFill>
        <p:spPr>
          <a:xfrm>
            <a:off x="4824536" y="225847"/>
            <a:ext cx="864096" cy="852392"/>
          </a:xfrm>
          <a:prstGeom prst="rect">
            <a:avLst/>
          </a:prstGeom>
        </p:spPr>
      </p:pic>
      <p:pic>
        <p:nvPicPr>
          <p:cNvPr id="49" name="Picture 48"/>
          <p:cNvPicPr>
            <a:picLocks noChangeAspect="1"/>
          </p:cNvPicPr>
          <p:nvPr/>
        </p:nvPicPr>
        <p:blipFill>
          <a:blip r:embed="rId6"/>
          <a:stretch>
            <a:fillRect/>
          </a:stretch>
        </p:blipFill>
        <p:spPr>
          <a:xfrm>
            <a:off x="5796136" y="225847"/>
            <a:ext cx="1008113" cy="864096"/>
          </a:xfrm>
          <a:prstGeom prst="rect">
            <a:avLst/>
          </a:prstGeom>
        </p:spPr>
      </p:pic>
      <p:pic>
        <p:nvPicPr>
          <p:cNvPr id="50" name="Picture 49"/>
          <p:cNvPicPr>
            <a:picLocks noChangeAspect="1"/>
          </p:cNvPicPr>
          <p:nvPr/>
        </p:nvPicPr>
        <p:blipFill rotWithShape="1">
          <a:blip r:embed="rId7"/>
          <a:srcRect l="10247" r="5461"/>
          <a:stretch/>
        </p:blipFill>
        <p:spPr>
          <a:xfrm>
            <a:off x="6876256" y="225847"/>
            <a:ext cx="952500" cy="865982"/>
          </a:xfrm>
          <a:prstGeom prst="rect">
            <a:avLst/>
          </a:prstGeom>
        </p:spPr>
      </p:pic>
      <p:pic>
        <p:nvPicPr>
          <p:cNvPr id="51" name="Picture 50"/>
          <p:cNvPicPr>
            <a:picLocks noChangeAspect="1"/>
          </p:cNvPicPr>
          <p:nvPr/>
        </p:nvPicPr>
        <p:blipFill rotWithShape="1">
          <a:blip r:embed="rId8"/>
          <a:srcRect l="11292" b="12077"/>
          <a:stretch/>
        </p:blipFill>
        <p:spPr>
          <a:xfrm>
            <a:off x="7884368" y="225847"/>
            <a:ext cx="1004425" cy="864096"/>
          </a:xfrm>
          <a:prstGeom prst="rect">
            <a:avLst/>
          </a:prstGeom>
        </p:spPr>
      </p:pic>
      <p:pic>
        <p:nvPicPr>
          <p:cNvPr id="52" name="Picture 51"/>
          <p:cNvPicPr>
            <a:picLocks noChangeAspect="1"/>
          </p:cNvPicPr>
          <p:nvPr/>
        </p:nvPicPr>
        <p:blipFill>
          <a:blip r:embed="rId9"/>
          <a:stretch>
            <a:fillRect/>
          </a:stretch>
        </p:blipFill>
        <p:spPr>
          <a:xfrm>
            <a:off x="5004048" y="1954039"/>
            <a:ext cx="3600400" cy="809960"/>
          </a:xfrm>
          <a:prstGeom prst="rect">
            <a:avLst/>
          </a:prstGeom>
        </p:spPr>
      </p:pic>
      <p:pic>
        <p:nvPicPr>
          <p:cNvPr id="53" name="Picture 52"/>
          <p:cNvPicPr>
            <a:picLocks noChangeAspect="1"/>
          </p:cNvPicPr>
          <p:nvPr/>
        </p:nvPicPr>
        <p:blipFill>
          <a:blip r:embed="rId10"/>
          <a:stretch>
            <a:fillRect/>
          </a:stretch>
        </p:blipFill>
        <p:spPr>
          <a:xfrm>
            <a:off x="5004048" y="3394199"/>
            <a:ext cx="3630560" cy="864094"/>
          </a:xfrm>
          <a:prstGeom prst="rect">
            <a:avLst/>
          </a:prstGeom>
        </p:spPr>
      </p:pic>
      <p:pic>
        <p:nvPicPr>
          <p:cNvPr id="54" name="Picture 53"/>
          <p:cNvPicPr>
            <a:picLocks noChangeAspect="1"/>
          </p:cNvPicPr>
          <p:nvPr/>
        </p:nvPicPr>
        <p:blipFill>
          <a:blip r:embed="rId11"/>
          <a:stretch>
            <a:fillRect/>
          </a:stretch>
        </p:blipFill>
        <p:spPr>
          <a:xfrm>
            <a:off x="5004048" y="5266406"/>
            <a:ext cx="3600400" cy="8694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19672" y="1340768"/>
            <a:ext cx="1141868" cy="1316544"/>
          </a:xfrm>
          <a:prstGeom prst="rect">
            <a:avLst/>
          </a:prstGeom>
        </p:spPr>
      </p:pic>
      <p:sp>
        <p:nvSpPr>
          <p:cNvPr id="13" name="TextBox 12"/>
          <p:cNvSpPr txBox="1"/>
          <p:nvPr/>
        </p:nvSpPr>
        <p:spPr>
          <a:xfrm>
            <a:off x="107504" y="1412776"/>
            <a:ext cx="1714512" cy="1446550"/>
          </a:xfrm>
          <a:prstGeom prst="rect">
            <a:avLst/>
          </a:prstGeom>
          <a:noFill/>
        </p:spPr>
        <p:txBody>
          <a:bodyPr wrap="square" rtlCol="0">
            <a:spAutoFit/>
          </a:bodyPr>
          <a:lstStyle/>
          <a:p>
            <a:pPr algn="just"/>
            <a:r>
              <a:rPr lang="bg-BG" sz="800" dirty="0" smtClean="0"/>
              <a:t> 1-2 Разгъване на рамката на количката</a:t>
            </a:r>
          </a:p>
          <a:p>
            <a:pPr algn="just"/>
            <a:r>
              <a:rPr lang="bg-BG" sz="800" dirty="0" smtClean="0"/>
              <a:t>Дръпнете дръжката  нагоре, когато тръбата достигне до крайна позиция и трябва да чуете щракване, когато тръбата се </a:t>
            </a:r>
            <a:r>
              <a:rPr lang="bg-BG" sz="800" dirty="0" err="1" smtClean="0"/>
              <a:t>застопори</a:t>
            </a:r>
            <a:r>
              <a:rPr lang="bg-BG" sz="800" dirty="0" smtClean="0"/>
              <a:t>.</a:t>
            </a:r>
          </a:p>
          <a:p>
            <a:pPr algn="just"/>
            <a:r>
              <a:rPr lang="bg-BG" sz="800" dirty="0" smtClean="0"/>
              <a:t>3. Прикрепяне на предните колела:</a:t>
            </a:r>
          </a:p>
          <a:p>
            <a:pPr algn="just"/>
            <a:r>
              <a:rPr lang="bg-BG" sz="800" dirty="0" smtClean="0"/>
              <a:t>Вкарайте предното колело в съответното гнездо в количката, </a:t>
            </a:r>
          </a:p>
        </p:txBody>
      </p:sp>
      <p:sp>
        <p:nvSpPr>
          <p:cNvPr id="14" name="TextBox 13"/>
          <p:cNvSpPr txBox="1"/>
          <p:nvPr/>
        </p:nvSpPr>
        <p:spPr>
          <a:xfrm>
            <a:off x="2928926" y="928670"/>
            <a:ext cx="857256" cy="215444"/>
          </a:xfrm>
          <a:prstGeom prst="rect">
            <a:avLst/>
          </a:prstGeom>
          <a:noFill/>
        </p:spPr>
        <p:txBody>
          <a:bodyPr wrap="square" rtlCol="0">
            <a:spAutoFit/>
          </a:bodyPr>
          <a:lstStyle/>
          <a:p>
            <a:r>
              <a:rPr lang="bg-BG" sz="800" dirty="0" smtClean="0"/>
              <a:t>Задно колело</a:t>
            </a:r>
          </a:p>
        </p:txBody>
      </p:sp>
      <p:sp>
        <p:nvSpPr>
          <p:cNvPr id="15" name="TextBox 14"/>
          <p:cNvSpPr txBox="1"/>
          <p:nvPr/>
        </p:nvSpPr>
        <p:spPr>
          <a:xfrm>
            <a:off x="71406" y="1142984"/>
            <a:ext cx="3960000" cy="215444"/>
          </a:xfrm>
          <a:prstGeom prst="rect">
            <a:avLst/>
          </a:prstGeom>
          <a:noFill/>
        </p:spPr>
        <p:txBody>
          <a:bodyPr wrap="square" rtlCol="0">
            <a:spAutoFit/>
          </a:bodyPr>
          <a:lstStyle/>
          <a:p>
            <a:pPr algn="ctr"/>
            <a:r>
              <a:rPr lang="en-US" sz="800" b="1" dirty="0" smtClean="0"/>
              <a:t>III. </a:t>
            </a:r>
            <a:r>
              <a:rPr lang="bg-BG" sz="800" b="1" dirty="0" smtClean="0"/>
              <a:t>Инструкции за монтиране и работа с количката</a:t>
            </a:r>
          </a:p>
        </p:txBody>
      </p:sp>
      <p:sp>
        <p:nvSpPr>
          <p:cNvPr id="19" name="TextBox 18"/>
          <p:cNvSpPr txBox="1"/>
          <p:nvPr/>
        </p:nvSpPr>
        <p:spPr>
          <a:xfrm>
            <a:off x="357158" y="929800"/>
            <a:ext cx="1000132" cy="214314"/>
          </a:xfrm>
          <a:prstGeom prst="rect">
            <a:avLst/>
          </a:prstGeom>
          <a:noFill/>
        </p:spPr>
        <p:txBody>
          <a:bodyPr wrap="square" rtlCol="0">
            <a:spAutoFit/>
          </a:bodyPr>
          <a:lstStyle/>
          <a:p>
            <a:r>
              <a:rPr lang="bg-BG" sz="800" dirty="0" smtClean="0"/>
              <a:t>Предпазен борд</a:t>
            </a:r>
          </a:p>
        </p:txBody>
      </p:sp>
      <p:sp>
        <p:nvSpPr>
          <p:cNvPr id="20" name="TextBox 19"/>
          <p:cNvSpPr txBox="1"/>
          <p:nvPr/>
        </p:nvSpPr>
        <p:spPr>
          <a:xfrm>
            <a:off x="1500166" y="928670"/>
            <a:ext cx="1214446" cy="215444"/>
          </a:xfrm>
          <a:prstGeom prst="rect">
            <a:avLst/>
          </a:prstGeom>
          <a:noFill/>
        </p:spPr>
        <p:txBody>
          <a:bodyPr wrap="square" rtlCol="0">
            <a:spAutoFit/>
          </a:bodyPr>
          <a:lstStyle/>
          <a:p>
            <a:pPr algn="ctr"/>
            <a:r>
              <a:rPr lang="bg-BG" sz="800" dirty="0" smtClean="0"/>
              <a:t>Сенник</a:t>
            </a:r>
          </a:p>
        </p:txBody>
      </p:sp>
      <p:sp>
        <p:nvSpPr>
          <p:cNvPr id="21" name="Rectangle 20"/>
          <p:cNvSpPr/>
          <p:nvPr/>
        </p:nvSpPr>
        <p:spPr>
          <a:xfrm>
            <a:off x="107504" y="2780928"/>
            <a:ext cx="3888432" cy="584775"/>
          </a:xfrm>
          <a:prstGeom prst="rect">
            <a:avLst/>
          </a:prstGeom>
        </p:spPr>
        <p:txBody>
          <a:bodyPr wrap="square">
            <a:spAutoFit/>
          </a:bodyPr>
          <a:lstStyle/>
          <a:p>
            <a:pPr algn="just"/>
            <a:r>
              <a:rPr lang="bg-BG" sz="800" dirty="0" smtClean="0"/>
              <a:t>когато се </a:t>
            </a:r>
            <a:r>
              <a:rPr lang="bg-BG" sz="800" dirty="0" err="1" smtClean="0"/>
              <a:t>застопори</a:t>
            </a:r>
            <a:r>
              <a:rPr lang="bg-BG" sz="800" dirty="0" smtClean="0"/>
              <a:t>, трябва да чуете щракване. </a:t>
            </a:r>
          </a:p>
          <a:p>
            <a:pPr algn="just"/>
            <a:r>
              <a:rPr lang="bg-BG" sz="800" dirty="0" smtClean="0"/>
              <a:t>Уверете се, че предните колела са здраво прикрепени. </a:t>
            </a:r>
            <a:r>
              <a:rPr lang="bg-BG" sz="800" dirty="0" smtClean="0">
                <a:solidFill>
                  <a:prstClr val="black"/>
                </a:solidFill>
              </a:rPr>
              <a:t>Натиснете механизма за застопоряване на предното колело надолу, за да фиксирате движение в една посока, вдигнете го нагоре, за да се движат свободно колелата на 360 градуса.</a:t>
            </a:r>
          </a:p>
        </p:txBody>
      </p:sp>
      <p:sp>
        <p:nvSpPr>
          <p:cNvPr id="24" name="TextBox 23"/>
          <p:cNvSpPr txBox="1"/>
          <p:nvPr/>
        </p:nvSpPr>
        <p:spPr>
          <a:xfrm>
            <a:off x="71406" y="4339278"/>
            <a:ext cx="3960000" cy="830997"/>
          </a:xfrm>
          <a:prstGeom prst="rect">
            <a:avLst/>
          </a:prstGeom>
          <a:noFill/>
        </p:spPr>
        <p:txBody>
          <a:bodyPr wrap="square" rtlCol="0">
            <a:spAutoFit/>
          </a:bodyPr>
          <a:lstStyle/>
          <a:p>
            <a:pPr algn="just"/>
            <a:r>
              <a:rPr lang="bg-BG" sz="800" dirty="0" smtClean="0"/>
              <a:t>4. Прикрепяне на задните колела:</a:t>
            </a:r>
          </a:p>
          <a:p>
            <a:pPr algn="just"/>
            <a:r>
              <a:rPr lang="bg-BG" sz="800" dirty="0" smtClean="0"/>
              <a:t>Вдигнете задната част на рамката нагоре, сложете задните колела на оста, когато са прикрепени здраво трябва да се чуе изщракване.</a:t>
            </a:r>
            <a:endParaRPr lang="en-US" sz="800" dirty="0" smtClean="0"/>
          </a:p>
          <a:p>
            <a:pPr algn="just"/>
            <a:r>
              <a:rPr lang="bg-BG" sz="800" dirty="0" smtClean="0"/>
              <a:t> 5. Употреба на спирачки на задното колело:</a:t>
            </a:r>
          </a:p>
          <a:p>
            <a:pPr algn="just"/>
            <a:r>
              <a:rPr lang="bg-BG" sz="800" dirty="0" smtClean="0"/>
              <a:t>За да задействате устройството за паркиране и </a:t>
            </a:r>
            <a:r>
              <a:rPr lang="bg-BG" sz="800" dirty="0" err="1" smtClean="0"/>
              <a:t>застопорите</a:t>
            </a:r>
            <a:r>
              <a:rPr lang="bg-BG" sz="800" dirty="0" smtClean="0"/>
              <a:t> двете задни колела, натиснете надолу педала на задната ос. За да ги освободите, го повдигнете нагоре.</a:t>
            </a:r>
          </a:p>
        </p:txBody>
      </p:sp>
      <p:sp>
        <p:nvSpPr>
          <p:cNvPr id="25" name="TextBox 24"/>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4</a:t>
            </a:r>
            <a:endParaRPr lang="bg-BG" sz="900" b="1"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1475656" y="116632"/>
            <a:ext cx="909598" cy="809328"/>
          </a:xfrm>
          <a:prstGeom prst="rect">
            <a:avLst/>
          </a:prstGeom>
        </p:spPr>
      </p:pic>
      <p:pic>
        <p:nvPicPr>
          <p:cNvPr id="9" name="Picture 8"/>
          <p:cNvPicPr>
            <a:picLocks noChangeAspect="1"/>
          </p:cNvPicPr>
          <p:nvPr/>
        </p:nvPicPr>
        <p:blipFill>
          <a:blip r:embed="rId4"/>
          <a:stretch>
            <a:fillRect/>
          </a:stretch>
        </p:blipFill>
        <p:spPr>
          <a:xfrm>
            <a:off x="179512" y="404664"/>
            <a:ext cx="1080120" cy="335835"/>
          </a:xfrm>
          <a:prstGeom prst="rect">
            <a:avLst/>
          </a:prstGeom>
        </p:spPr>
      </p:pic>
      <p:pic>
        <p:nvPicPr>
          <p:cNvPr id="10" name="Picture 9"/>
          <p:cNvPicPr>
            <a:picLocks noChangeAspect="1"/>
          </p:cNvPicPr>
          <p:nvPr/>
        </p:nvPicPr>
        <p:blipFill>
          <a:blip r:embed="rId5"/>
          <a:stretch>
            <a:fillRect/>
          </a:stretch>
        </p:blipFill>
        <p:spPr>
          <a:xfrm>
            <a:off x="2771800" y="260648"/>
            <a:ext cx="1013528" cy="576066"/>
          </a:xfrm>
          <a:prstGeom prst="rect">
            <a:avLst/>
          </a:prstGeom>
        </p:spPr>
      </p:pic>
      <p:pic>
        <p:nvPicPr>
          <p:cNvPr id="12" name="Picture 11"/>
          <p:cNvPicPr>
            <a:picLocks noChangeAspect="1"/>
          </p:cNvPicPr>
          <p:nvPr/>
        </p:nvPicPr>
        <p:blipFill>
          <a:blip r:embed="rId6"/>
          <a:stretch>
            <a:fillRect/>
          </a:stretch>
        </p:blipFill>
        <p:spPr>
          <a:xfrm>
            <a:off x="2699792" y="2060848"/>
            <a:ext cx="864096" cy="900980"/>
          </a:xfrm>
          <a:prstGeom prst="rect">
            <a:avLst/>
          </a:prstGeom>
        </p:spPr>
      </p:pic>
      <p:pic>
        <p:nvPicPr>
          <p:cNvPr id="17" name="Picture 16"/>
          <p:cNvPicPr>
            <a:picLocks noChangeAspect="1"/>
          </p:cNvPicPr>
          <p:nvPr/>
        </p:nvPicPr>
        <p:blipFill>
          <a:blip r:embed="rId7"/>
          <a:stretch>
            <a:fillRect/>
          </a:stretch>
        </p:blipFill>
        <p:spPr>
          <a:xfrm>
            <a:off x="2771800" y="1340768"/>
            <a:ext cx="792088" cy="730823"/>
          </a:xfrm>
          <a:prstGeom prst="rect">
            <a:avLst/>
          </a:prstGeom>
        </p:spPr>
      </p:pic>
      <p:pic>
        <p:nvPicPr>
          <p:cNvPr id="18" name="Picture 17"/>
          <p:cNvPicPr>
            <a:picLocks noChangeAspect="1"/>
          </p:cNvPicPr>
          <p:nvPr/>
        </p:nvPicPr>
        <p:blipFill>
          <a:blip r:embed="rId8"/>
          <a:stretch>
            <a:fillRect/>
          </a:stretch>
        </p:blipFill>
        <p:spPr>
          <a:xfrm>
            <a:off x="539552" y="3501008"/>
            <a:ext cx="2847316" cy="793056"/>
          </a:xfrm>
          <a:prstGeom prst="rect">
            <a:avLst/>
          </a:prstGeom>
        </p:spPr>
      </p:pic>
      <p:pic>
        <p:nvPicPr>
          <p:cNvPr id="22" name="Picture 21"/>
          <p:cNvPicPr>
            <a:picLocks noChangeAspect="1"/>
          </p:cNvPicPr>
          <p:nvPr/>
        </p:nvPicPr>
        <p:blipFill>
          <a:blip r:embed="rId9"/>
          <a:stretch>
            <a:fillRect/>
          </a:stretch>
        </p:blipFill>
        <p:spPr>
          <a:xfrm>
            <a:off x="251520" y="5229200"/>
            <a:ext cx="3630810" cy="973278"/>
          </a:xfrm>
          <a:prstGeom prst="rect">
            <a:avLst/>
          </a:prstGeom>
        </p:spPr>
      </p:pic>
      <p:sp>
        <p:nvSpPr>
          <p:cNvPr id="59" name="TextBox 58"/>
          <p:cNvSpPr txBox="1"/>
          <p:nvPr/>
        </p:nvSpPr>
        <p:spPr>
          <a:xfrm>
            <a:off x="8619126" y="6580414"/>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41</a:t>
            </a:r>
            <a:endParaRPr lang="bg-BG" sz="900" b="1" dirty="0">
              <a:latin typeface="Arial" pitchFamily="34" charset="0"/>
              <a:cs typeface="Arial" pitchFamily="34" charset="0"/>
            </a:endParaRPr>
          </a:p>
        </p:txBody>
      </p:sp>
      <p:sp>
        <p:nvSpPr>
          <p:cNvPr id="60" name="TextBox 59"/>
          <p:cNvSpPr txBox="1"/>
          <p:nvPr/>
        </p:nvSpPr>
        <p:spPr>
          <a:xfrm>
            <a:off x="5046992" y="1057678"/>
            <a:ext cx="3960000" cy="707886"/>
          </a:xfrm>
          <a:prstGeom prst="rect">
            <a:avLst/>
          </a:prstGeom>
          <a:noFill/>
        </p:spPr>
        <p:txBody>
          <a:bodyPr wrap="square" rtlCol="0">
            <a:spAutoFit/>
          </a:bodyPr>
          <a:lstStyle/>
          <a:p>
            <a:pPr algn="just"/>
            <a:r>
              <a:rPr lang="ru-RU" sz="800" dirty="0"/>
              <a:t>6. Размещение бампера </a:t>
            </a:r>
          </a:p>
          <a:p>
            <a:pPr algn="just"/>
            <a:r>
              <a:rPr lang="ru-RU" sz="800" dirty="0"/>
              <a:t>Вставьте бампер в пластиковое гнездо, и убедитесь, что он зафиксирован. Красная кнопка должна выйти через отверстие, которое предназначено для неё. Чтобы освободить его, нажмите красную кнопку на бампере.</a:t>
            </a:r>
          </a:p>
          <a:p>
            <a:pPr algn="just"/>
            <a:endParaRPr lang="bg-BG" sz="800" dirty="0" smtClean="0"/>
          </a:p>
        </p:txBody>
      </p:sp>
      <p:sp>
        <p:nvSpPr>
          <p:cNvPr id="61" name="TextBox 60"/>
          <p:cNvSpPr txBox="1"/>
          <p:nvPr/>
        </p:nvSpPr>
        <p:spPr>
          <a:xfrm>
            <a:off x="4999462" y="2633690"/>
            <a:ext cx="1714512" cy="1446550"/>
          </a:xfrm>
          <a:prstGeom prst="rect">
            <a:avLst/>
          </a:prstGeom>
          <a:noFill/>
        </p:spPr>
        <p:txBody>
          <a:bodyPr wrap="square" rtlCol="0">
            <a:spAutoFit/>
          </a:bodyPr>
          <a:lstStyle/>
          <a:p>
            <a:r>
              <a:rPr lang="ru-RU" sz="800" dirty="0"/>
              <a:t>7. Сборка прогулочного блока</a:t>
            </a:r>
          </a:p>
          <a:p>
            <a:r>
              <a:rPr lang="ru-RU" sz="800" dirty="0"/>
              <a:t>Поместите прогулочный блок в точках установки с каждой стороны шасси. Нажмите вниз, пока кнопки стоят в предназначенных отверстиях. Нажмите круглую кнопку, чтобы настроить угол прогулочного блока. Затем зафиксируйте пальцем.</a:t>
            </a:r>
          </a:p>
          <a:p>
            <a:pPr algn="just"/>
            <a:endParaRPr lang="bg-BG" sz="800" dirty="0" smtClean="0"/>
          </a:p>
        </p:txBody>
      </p:sp>
      <p:sp>
        <p:nvSpPr>
          <p:cNvPr id="62" name="TextBox 61"/>
          <p:cNvSpPr txBox="1"/>
          <p:nvPr/>
        </p:nvSpPr>
        <p:spPr>
          <a:xfrm>
            <a:off x="4999462" y="4862385"/>
            <a:ext cx="3960000" cy="1323439"/>
          </a:xfrm>
          <a:prstGeom prst="rect">
            <a:avLst/>
          </a:prstGeom>
          <a:noFill/>
        </p:spPr>
        <p:txBody>
          <a:bodyPr wrap="square" rtlCol="0">
            <a:spAutoFit/>
          </a:bodyPr>
          <a:lstStyle/>
          <a:p>
            <a:pPr algn="just"/>
            <a:r>
              <a:rPr lang="ru-RU" sz="800" dirty="0"/>
              <a:t>8. Закрепление ремня</a:t>
            </a:r>
          </a:p>
          <a:p>
            <a:pPr algn="just"/>
            <a:r>
              <a:rPr lang="ru-RU" sz="800" dirty="0"/>
              <a:t>Вставьте оба фиксатора поясного ремня в пряжку с обеих сторон, они должны прищелкнуть при правильной вставке. Плечевые ремни размещаются следующим образом: металлические фиксаторы собираются и вставляются в пряжку.</a:t>
            </a:r>
          </a:p>
          <a:p>
            <a:pPr algn="just"/>
            <a:r>
              <a:rPr lang="ru-RU" sz="800" dirty="0"/>
              <a:t>Раздвижные регуляторы размещаются и должны быть тщательно отрегулированы с каждой стороны так, чтобы ремень затягивался вокруг вашего ребёнка, не вызывая никакого дискомфорта.</a:t>
            </a:r>
          </a:p>
          <a:p>
            <a:pPr algn="just"/>
            <a:r>
              <a:rPr lang="ru-RU" sz="800" dirty="0"/>
              <a:t>9. Ослабление ремня</a:t>
            </a:r>
          </a:p>
          <a:p>
            <a:pPr algn="just"/>
            <a:r>
              <a:rPr lang="ru-RU" sz="800" dirty="0"/>
              <a:t>Нажмите кнопку пряжки, потяните, чтобы открыть её.</a:t>
            </a:r>
          </a:p>
          <a:p>
            <a:pPr algn="just"/>
            <a:endParaRPr lang="bg-BG" sz="800" dirty="0" smtClean="0"/>
          </a:p>
        </p:txBody>
      </p:sp>
      <p:pic>
        <p:nvPicPr>
          <p:cNvPr id="63" name="Picture 62"/>
          <p:cNvPicPr>
            <a:picLocks noChangeAspect="1"/>
          </p:cNvPicPr>
          <p:nvPr/>
        </p:nvPicPr>
        <p:blipFill>
          <a:blip r:embed="rId10"/>
          <a:stretch>
            <a:fillRect/>
          </a:stretch>
        </p:blipFill>
        <p:spPr>
          <a:xfrm>
            <a:off x="5292080" y="107140"/>
            <a:ext cx="3320346" cy="935674"/>
          </a:xfrm>
          <a:prstGeom prst="rect">
            <a:avLst/>
          </a:prstGeom>
        </p:spPr>
      </p:pic>
      <p:pic>
        <p:nvPicPr>
          <p:cNvPr id="64" name="Picture 63"/>
          <p:cNvPicPr>
            <a:picLocks noChangeAspect="1"/>
          </p:cNvPicPr>
          <p:nvPr/>
        </p:nvPicPr>
        <p:blipFill>
          <a:blip r:embed="rId11"/>
          <a:stretch>
            <a:fillRect/>
          </a:stretch>
        </p:blipFill>
        <p:spPr>
          <a:xfrm>
            <a:off x="5076056" y="1691316"/>
            <a:ext cx="3741070" cy="842536"/>
          </a:xfrm>
          <a:prstGeom prst="rect">
            <a:avLst/>
          </a:prstGeom>
        </p:spPr>
      </p:pic>
      <p:pic>
        <p:nvPicPr>
          <p:cNvPr id="65" name="Picture 64"/>
          <p:cNvPicPr>
            <a:picLocks noChangeAspect="1"/>
          </p:cNvPicPr>
          <p:nvPr/>
        </p:nvPicPr>
        <p:blipFill>
          <a:blip r:embed="rId12"/>
          <a:stretch>
            <a:fillRect/>
          </a:stretch>
        </p:blipFill>
        <p:spPr>
          <a:xfrm>
            <a:off x="6804248" y="2771436"/>
            <a:ext cx="1065610" cy="955228"/>
          </a:xfrm>
          <a:prstGeom prst="rect">
            <a:avLst/>
          </a:prstGeom>
        </p:spPr>
      </p:pic>
      <p:pic>
        <p:nvPicPr>
          <p:cNvPr id="66" name="Picture 65"/>
          <p:cNvPicPr>
            <a:picLocks noChangeAspect="1"/>
          </p:cNvPicPr>
          <p:nvPr/>
        </p:nvPicPr>
        <p:blipFill>
          <a:blip r:embed="rId13"/>
          <a:stretch>
            <a:fillRect/>
          </a:stretch>
        </p:blipFill>
        <p:spPr>
          <a:xfrm>
            <a:off x="7956376" y="2771436"/>
            <a:ext cx="1050616" cy="965546"/>
          </a:xfrm>
          <a:prstGeom prst="rect">
            <a:avLst/>
          </a:prstGeom>
        </p:spPr>
      </p:pic>
      <p:pic>
        <p:nvPicPr>
          <p:cNvPr id="67" name="Picture 66"/>
          <p:cNvPicPr>
            <a:picLocks noChangeAspect="1"/>
          </p:cNvPicPr>
          <p:nvPr/>
        </p:nvPicPr>
        <p:blipFill>
          <a:blip r:embed="rId14"/>
          <a:stretch>
            <a:fillRect/>
          </a:stretch>
        </p:blipFill>
        <p:spPr>
          <a:xfrm>
            <a:off x="5436096" y="3923564"/>
            <a:ext cx="864096" cy="800870"/>
          </a:xfrm>
          <a:prstGeom prst="rect">
            <a:avLst/>
          </a:prstGeom>
        </p:spPr>
      </p:pic>
      <p:pic>
        <p:nvPicPr>
          <p:cNvPr id="68" name="Picture 67"/>
          <p:cNvPicPr>
            <a:picLocks noChangeAspect="1"/>
          </p:cNvPicPr>
          <p:nvPr/>
        </p:nvPicPr>
        <p:blipFill>
          <a:blip r:embed="rId15"/>
          <a:stretch>
            <a:fillRect/>
          </a:stretch>
        </p:blipFill>
        <p:spPr>
          <a:xfrm>
            <a:off x="6444208" y="3923564"/>
            <a:ext cx="909142" cy="815712"/>
          </a:xfrm>
          <a:prstGeom prst="rect">
            <a:avLst/>
          </a:prstGeom>
        </p:spPr>
      </p:pic>
      <p:pic>
        <p:nvPicPr>
          <p:cNvPr id="69" name="Picture 68"/>
          <p:cNvPicPr>
            <a:picLocks noChangeAspect="1"/>
          </p:cNvPicPr>
          <p:nvPr/>
        </p:nvPicPr>
        <p:blipFill>
          <a:blip r:embed="rId16"/>
          <a:stretch>
            <a:fillRect/>
          </a:stretch>
        </p:blipFill>
        <p:spPr>
          <a:xfrm>
            <a:off x="7524327" y="3923563"/>
            <a:ext cx="936105" cy="7920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5</a:t>
            </a:r>
            <a:endParaRPr lang="bg-BG" sz="900" b="1" dirty="0">
              <a:latin typeface="Arial" pitchFamily="34" charset="0"/>
              <a:cs typeface="Arial" pitchFamily="34" charset="0"/>
            </a:endParaRPr>
          </a:p>
        </p:txBody>
      </p:sp>
      <p:sp>
        <p:nvSpPr>
          <p:cNvPr id="24" name="TextBox 23"/>
          <p:cNvSpPr txBox="1"/>
          <p:nvPr/>
        </p:nvSpPr>
        <p:spPr>
          <a:xfrm>
            <a:off x="30910" y="1155126"/>
            <a:ext cx="3960000" cy="584775"/>
          </a:xfrm>
          <a:prstGeom prst="rect">
            <a:avLst/>
          </a:prstGeom>
          <a:noFill/>
        </p:spPr>
        <p:txBody>
          <a:bodyPr wrap="square" rtlCol="0">
            <a:spAutoFit/>
          </a:bodyPr>
          <a:lstStyle/>
          <a:p>
            <a:pPr algn="just"/>
            <a:r>
              <a:rPr lang="bg-BG" sz="800" dirty="0" smtClean="0"/>
              <a:t>6. Поставяне на предпазния борд Поставете предпазния борд в пластмасовото гнездо и се уверете, че е фиксиран. Червеният бутон трябва да излезе през предназначения за него отвор. За да го освободите, натиснете червения бутон на предпазния борд.</a:t>
            </a:r>
          </a:p>
        </p:txBody>
      </p:sp>
      <p:sp>
        <p:nvSpPr>
          <p:cNvPr id="26" name="TextBox 25"/>
          <p:cNvSpPr txBox="1"/>
          <p:nvPr/>
        </p:nvSpPr>
        <p:spPr>
          <a:xfrm>
            <a:off x="30910" y="2643182"/>
            <a:ext cx="1714512" cy="1200329"/>
          </a:xfrm>
          <a:prstGeom prst="rect">
            <a:avLst/>
          </a:prstGeom>
          <a:noFill/>
        </p:spPr>
        <p:txBody>
          <a:bodyPr wrap="square" rtlCol="0">
            <a:spAutoFit/>
          </a:bodyPr>
          <a:lstStyle/>
          <a:p>
            <a:pPr algn="just"/>
            <a:r>
              <a:rPr lang="bg-BG" sz="800" dirty="0" smtClean="0"/>
              <a:t>7. Сглобяване на коша</a:t>
            </a:r>
          </a:p>
          <a:p>
            <a:pPr algn="just"/>
            <a:r>
              <a:rPr lang="bg-BG" sz="800" dirty="0" smtClean="0"/>
              <a:t>Поставете коша в точките на инсталиране от всяка страна на </a:t>
            </a:r>
            <a:r>
              <a:rPr lang="bg-BG" sz="800" dirty="0" err="1" smtClean="0"/>
              <a:t>шасито</a:t>
            </a:r>
            <a:r>
              <a:rPr lang="bg-BG" sz="800" dirty="0" smtClean="0"/>
              <a:t>. Натиснете надолу, докато бутоните застанат в предназначените за това отвори. Натиснете кръглия бутон, за да регулирате ъгъла на коша. След това </a:t>
            </a:r>
            <a:r>
              <a:rPr lang="bg-BG" sz="800" dirty="0" err="1" smtClean="0"/>
              <a:t>застопорете</a:t>
            </a:r>
            <a:r>
              <a:rPr lang="bg-BG" sz="800" dirty="0" smtClean="0"/>
              <a:t> с </a:t>
            </a:r>
            <a:r>
              <a:rPr lang="bg-BG" sz="800" dirty="0" err="1" smtClean="0"/>
              <a:t>палчето</a:t>
            </a:r>
            <a:r>
              <a:rPr lang="bg-BG" sz="800" dirty="0" smtClean="0"/>
              <a:t>.</a:t>
            </a:r>
          </a:p>
        </p:txBody>
      </p:sp>
      <p:sp>
        <p:nvSpPr>
          <p:cNvPr id="30" name="TextBox 29"/>
          <p:cNvSpPr txBox="1"/>
          <p:nvPr/>
        </p:nvSpPr>
        <p:spPr>
          <a:xfrm>
            <a:off x="30910" y="4871877"/>
            <a:ext cx="3960000" cy="1200329"/>
          </a:xfrm>
          <a:prstGeom prst="rect">
            <a:avLst/>
          </a:prstGeom>
          <a:noFill/>
        </p:spPr>
        <p:txBody>
          <a:bodyPr wrap="square" rtlCol="0">
            <a:spAutoFit/>
          </a:bodyPr>
          <a:lstStyle/>
          <a:p>
            <a:pPr algn="just"/>
            <a:r>
              <a:rPr lang="bg-BG" sz="800" dirty="0" smtClean="0"/>
              <a:t>8. Закрепване на колана</a:t>
            </a:r>
          </a:p>
          <a:p>
            <a:pPr algn="just"/>
            <a:r>
              <a:rPr lang="bg-BG" sz="800" dirty="0" smtClean="0"/>
              <a:t>Вкарайте двете езичета на </a:t>
            </a:r>
            <a:r>
              <a:rPr lang="bg-BG" sz="800" dirty="0" err="1" smtClean="0"/>
              <a:t>надбедрения</a:t>
            </a:r>
            <a:r>
              <a:rPr lang="bg-BG" sz="800" dirty="0" smtClean="0"/>
              <a:t> колан в катарамата от двете страни, трябва да щракнат, когато са правилно поставени. Раменните колани се поставят като металните езичета се съберат и се вкарат в катарамата.</a:t>
            </a:r>
          </a:p>
          <a:p>
            <a:pPr algn="just"/>
            <a:r>
              <a:rPr lang="bg-BG" sz="800" dirty="0" smtClean="0"/>
              <a:t>Плъзгащите се регулатори са поставени и трябва внимателно да се регулират от всяка страна, така че коланът да бъде пристегнат около детето ви без да причинява </a:t>
            </a:r>
            <a:r>
              <a:rPr lang="bg-BG" sz="800" dirty="0" err="1" smtClean="0"/>
              <a:t>дискомфорт</a:t>
            </a:r>
            <a:r>
              <a:rPr lang="bg-BG" sz="800" dirty="0" smtClean="0"/>
              <a:t>.</a:t>
            </a:r>
          </a:p>
          <a:p>
            <a:pPr algn="just"/>
            <a:r>
              <a:rPr lang="bg-BG" sz="800" dirty="0" smtClean="0"/>
              <a:t>9. Освобождаване на колана</a:t>
            </a:r>
          </a:p>
          <a:p>
            <a:pPr algn="just"/>
            <a:r>
              <a:rPr lang="bg-BG" sz="800" dirty="0" smtClean="0"/>
              <a:t>Натиснете бутона на катарамата, издърпайте, за да отворите.</a:t>
            </a:r>
          </a:p>
        </p:txBody>
      </p:sp>
      <p:pic>
        <p:nvPicPr>
          <p:cNvPr id="8" name="Picture 7"/>
          <p:cNvPicPr>
            <a:picLocks noChangeAspect="1"/>
          </p:cNvPicPr>
          <p:nvPr/>
        </p:nvPicPr>
        <p:blipFill>
          <a:blip r:embed="rId2"/>
          <a:stretch>
            <a:fillRect/>
          </a:stretch>
        </p:blipFill>
        <p:spPr>
          <a:xfrm>
            <a:off x="323528" y="116632"/>
            <a:ext cx="3320346" cy="935674"/>
          </a:xfrm>
          <a:prstGeom prst="rect">
            <a:avLst/>
          </a:prstGeom>
        </p:spPr>
      </p:pic>
      <p:pic>
        <p:nvPicPr>
          <p:cNvPr id="9" name="Picture 8"/>
          <p:cNvPicPr>
            <a:picLocks noChangeAspect="1"/>
          </p:cNvPicPr>
          <p:nvPr/>
        </p:nvPicPr>
        <p:blipFill>
          <a:blip r:embed="rId3"/>
          <a:stretch>
            <a:fillRect/>
          </a:stretch>
        </p:blipFill>
        <p:spPr>
          <a:xfrm>
            <a:off x="107504" y="1700808"/>
            <a:ext cx="3741070" cy="842536"/>
          </a:xfrm>
          <a:prstGeom prst="rect">
            <a:avLst/>
          </a:prstGeom>
        </p:spPr>
      </p:pic>
      <p:pic>
        <p:nvPicPr>
          <p:cNvPr id="10" name="Picture 9"/>
          <p:cNvPicPr>
            <a:picLocks noChangeAspect="1"/>
          </p:cNvPicPr>
          <p:nvPr/>
        </p:nvPicPr>
        <p:blipFill>
          <a:blip r:embed="rId4"/>
          <a:stretch>
            <a:fillRect/>
          </a:stretch>
        </p:blipFill>
        <p:spPr>
          <a:xfrm>
            <a:off x="1835696" y="2780928"/>
            <a:ext cx="1065610" cy="955228"/>
          </a:xfrm>
          <a:prstGeom prst="rect">
            <a:avLst/>
          </a:prstGeom>
        </p:spPr>
      </p:pic>
      <p:pic>
        <p:nvPicPr>
          <p:cNvPr id="11" name="Picture 10"/>
          <p:cNvPicPr>
            <a:picLocks noChangeAspect="1"/>
          </p:cNvPicPr>
          <p:nvPr/>
        </p:nvPicPr>
        <p:blipFill>
          <a:blip r:embed="rId5"/>
          <a:stretch>
            <a:fillRect/>
          </a:stretch>
        </p:blipFill>
        <p:spPr>
          <a:xfrm>
            <a:off x="2987824" y="2780928"/>
            <a:ext cx="1050616" cy="965546"/>
          </a:xfrm>
          <a:prstGeom prst="rect">
            <a:avLst/>
          </a:prstGeom>
        </p:spPr>
      </p:pic>
      <p:pic>
        <p:nvPicPr>
          <p:cNvPr id="12" name="Picture 11"/>
          <p:cNvPicPr>
            <a:picLocks noChangeAspect="1"/>
          </p:cNvPicPr>
          <p:nvPr/>
        </p:nvPicPr>
        <p:blipFill>
          <a:blip r:embed="rId6"/>
          <a:stretch>
            <a:fillRect/>
          </a:stretch>
        </p:blipFill>
        <p:spPr>
          <a:xfrm>
            <a:off x="467544" y="3933056"/>
            <a:ext cx="864096" cy="800870"/>
          </a:xfrm>
          <a:prstGeom prst="rect">
            <a:avLst/>
          </a:prstGeom>
        </p:spPr>
      </p:pic>
      <p:pic>
        <p:nvPicPr>
          <p:cNvPr id="13" name="Picture 12"/>
          <p:cNvPicPr>
            <a:picLocks noChangeAspect="1"/>
          </p:cNvPicPr>
          <p:nvPr/>
        </p:nvPicPr>
        <p:blipFill>
          <a:blip r:embed="rId7"/>
          <a:stretch>
            <a:fillRect/>
          </a:stretch>
        </p:blipFill>
        <p:spPr>
          <a:xfrm>
            <a:off x="1475656" y="3933056"/>
            <a:ext cx="909142" cy="815712"/>
          </a:xfrm>
          <a:prstGeom prst="rect">
            <a:avLst/>
          </a:prstGeom>
        </p:spPr>
      </p:pic>
      <p:pic>
        <p:nvPicPr>
          <p:cNvPr id="14" name="Picture 13"/>
          <p:cNvPicPr>
            <a:picLocks noChangeAspect="1"/>
          </p:cNvPicPr>
          <p:nvPr/>
        </p:nvPicPr>
        <p:blipFill>
          <a:blip r:embed="rId8"/>
          <a:stretch>
            <a:fillRect/>
          </a:stretch>
        </p:blipFill>
        <p:spPr>
          <a:xfrm>
            <a:off x="2555775" y="3933055"/>
            <a:ext cx="936105" cy="792089"/>
          </a:xfrm>
          <a:prstGeom prst="rect">
            <a:avLst/>
          </a:prstGeom>
        </p:spPr>
      </p:pic>
      <p:pic>
        <p:nvPicPr>
          <p:cNvPr id="54" name="Picture 53"/>
          <p:cNvPicPr>
            <a:picLocks noChangeAspect="1"/>
          </p:cNvPicPr>
          <p:nvPr/>
        </p:nvPicPr>
        <p:blipFill>
          <a:blip r:embed="rId9"/>
          <a:stretch>
            <a:fillRect/>
          </a:stretch>
        </p:blipFill>
        <p:spPr>
          <a:xfrm>
            <a:off x="6779911" y="1340768"/>
            <a:ext cx="1141868" cy="1316544"/>
          </a:xfrm>
          <a:prstGeom prst="rect">
            <a:avLst/>
          </a:prstGeom>
        </p:spPr>
      </p:pic>
      <p:sp>
        <p:nvSpPr>
          <p:cNvPr id="55" name="TextBox 54"/>
          <p:cNvSpPr txBox="1"/>
          <p:nvPr/>
        </p:nvSpPr>
        <p:spPr>
          <a:xfrm>
            <a:off x="5041313" y="1340768"/>
            <a:ext cx="1714512" cy="1569660"/>
          </a:xfrm>
          <a:prstGeom prst="rect">
            <a:avLst/>
          </a:prstGeom>
          <a:noFill/>
        </p:spPr>
        <p:txBody>
          <a:bodyPr wrap="square" rtlCol="0">
            <a:spAutoFit/>
          </a:bodyPr>
          <a:lstStyle/>
          <a:p>
            <a:pPr algn="just"/>
            <a:r>
              <a:rPr lang="ru-RU" sz="800" dirty="0"/>
              <a:t> 1-2 Раскладывание рамы коляски</a:t>
            </a:r>
          </a:p>
          <a:p>
            <a:pPr algn="just"/>
            <a:r>
              <a:rPr lang="ru-RU" sz="800" dirty="0"/>
              <a:t>Потяните ручку вверх, когда труба достигнет конечного положения, и вы должны услышать щелчок, когда труба зафиксируется.</a:t>
            </a:r>
          </a:p>
          <a:p>
            <a:pPr algn="just"/>
            <a:r>
              <a:rPr lang="ru-RU" sz="800" dirty="0"/>
              <a:t>3. Присоединение передних колёс</a:t>
            </a:r>
          </a:p>
          <a:p>
            <a:pPr algn="just"/>
            <a:r>
              <a:rPr lang="ru-RU" sz="800" dirty="0"/>
              <a:t>Вставьте переднее колесо в соответствующую гнездо в коляске. </a:t>
            </a:r>
          </a:p>
          <a:p>
            <a:pPr algn="just"/>
            <a:r>
              <a:rPr lang="ru-RU" sz="800" dirty="0"/>
              <a:t>Когда зафиксируется, вы должны услышать щелчок. </a:t>
            </a:r>
          </a:p>
          <a:p>
            <a:pPr algn="just"/>
            <a:endParaRPr lang="bg-BG" sz="800" dirty="0" smtClean="0"/>
          </a:p>
        </p:txBody>
      </p:sp>
      <p:sp>
        <p:nvSpPr>
          <p:cNvPr id="58" name="TextBox 57"/>
          <p:cNvSpPr txBox="1"/>
          <p:nvPr/>
        </p:nvSpPr>
        <p:spPr>
          <a:xfrm>
            <a:off x="5002782" y="1087701"/>
            <a:ext cx="3960000" cy="215444"/>
          </a:xfrm>
          <a:prstGeom prst="rect">
            <a:avLst/>
          </a:prstGeom>
          <a:noFill/>
        </p:spPr>
        <p:txBody>
          <a:bodyPr wrap="square" rtlCol="0">
            <a:spAutoFit/>
          </a:bodyPr>
          <a:lstStyle/>
          <a:p>
            <a:pPr algn="ctr"/>
            <a:r>
              <a:rPr lang="ru-RU" sz="800" b="1" dirty="0"/>
              <a:t>III. Инструкции по установке и эксплуатации коляски</a:t>
            </a:r>
            <a:endParaRPr lang="bg-BG" sz="800" b="1" dirty="0" smtClean="0"/>
          </a:p>
        </p:txBody>
      </p:sp>
      <p:sp>
        <p:nvSpPr>
          <p:cNvPr id="59" name="Rectangle 58"/>
          <p:cNvSpPr/>
          <p:nvPr/>
        </p:nvSpPr>
        <p:spPr>
          <a:xfrm>
            <a:off x="5038880" y="2725645"/>
            <a:ext cx="3888432" cy="584775"/>
          </a:xfrm>
          <a:prstGeom prst="rect">
            <a:avLst/>
          </a:prstGeom>
        </p:spPr>
        <p:txBody>
          <a:bodyPr wrap="square">
            <a:spAutoFit/>
          </a:bodyPr>
          <a:lstStyle/>
          <a:p>
            <a:pPr algn="just"/>
            <a:r>
              <a:rPr lang="ru-RU" sz="800" dirty="0">
                <a:solidFill>
                  <a:prstClr val="black"/>
                </a:solidFill>
              </a:rPr>
              <a:t>Убедитесь, что передние колеса прочно прикреплены. Нажмите на механизм блокировки переднего колеса вниз, чтобы зафиксировать движение в одном направлении, поднимите его вверх, чтобы колеса могли свободно вращаться на 360 градусов.</a:t>
            </a:r>
            <a:endParaRPr lang="bg-BG" sz="800" dirty="0" smtClean="0">
              <a:solidFill>
                <a:prstClr val="black"/>
              </a:solidFill>
            </a:endParaRPr>
          </a:p>
        </p:txBody>
      </p:sp>
      <p:sp>
        <p:nvSpPr>
          <p:cNvPr id="60" name="TextBox 59"/>
          <p:cNvSpPr txBox="1"/>
          <p:nvPr/>
        </p:nvSpPr>
        <p:spPr>
          <a:xfrm>
            <a:off x="5002782" y="4283995"/>
            <a:ext cx="3960000" cy="954107"/>
          </a:xfrm>
          <a:prstGeom prst="rect">
            <a:avLst/>
          </a:prstGeom>
          <a:noFill/>
        </p:spPr>
        <p:txBody>
          <a:bodyPr wrap="square" rtlCol="0">
            <a:spAutoFit/>
          </a:bodyPr>
          <a:lstStyle/>
          <a:p>
            <a:pPr algn="just"/>
            <a:r>
              <a:rPr lang="ru-RU" sz="800" dirty="0"/>
              <a:t>4. Присоединение задних колёс</a:t>
            </a:r>
          </a:p>
          <a:p>
            <a:pPr algn="just"/>
            <a:r>
              <a:rPr lang="ru-RU" sz="800" dirty="0"/>
              <a:t>Поднимите заднюю часть рамы вверх, положите задние колеса на ось, когда они надёжно прикреплены, должен быть слышен щелчок.</a:t>
            </a:r>
          </a:p>
          <a:p>
            <a:pPr algn="just"/>
            <a:r>
              <a:rPr lang="ru-RU" sz="800" dirty="0"/>
              <a:t> 5. Применение тормозов задних колёс</a:t>
            </a:r>
          </a:p>
          <a:p>
            <a:pPr algn="just"/>
            <a:r>
              <a:rPr lang="ru-RU" sz="800" dirty="0"/>
              <a:t>Для активации парковочного устройства и блокировки обоих задних колёс, нажмите вниз на педаль задней оси. Чтобы освободить их, поднимите педаль вверх.</a:t>
            </a:r>
          </a:p>
          <a:p>
            <a:pPr algn="just"/>
            <a:endParaRPr lang="bg-BG" sz="800" dirty="0" smtClean="0"/>
          </a:p>
        </p:txBody>
      </p:sp>
      <p:sp>
        <p:nvSpPr>
          <p:cNvPr id="61" name="TextBox 60"/>
          <p:cNvSpPr txBox="1"/>
          <p:nvPr/>
        </p:nvSpPr>
        <p:spPr>
          <a:xfrm>
            <a:off x="8615706" y="6497454"/>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40</a:t>
            </a:r>
            <a:endParaRPr lang="bg-BG" sz="900" b="1" dirty="0">
              <a:latin typeface="Arial" pitchFamily="34" charset="0"/>
              <a:cs typeface="Arial" pitchFamily="34" charset="0"/>
            </a:endParaRPr>
          </a:p>
        </p:txBody>
      </p:sp>
      <p:pic>
        <p:nvPicPr>
          <p:cNvPr id="62" name="Picture 61"/>
          <p:cNvPicPr>
            <a:picLocks noChangeAspect="1"/>
          </p:cNvPicPr>
          <p:nvPr/>
        </p:nvPicPr>
        <p:blipFill>
          <a:blip r:embed="rId10"/>
          <a:stretch>
            <a:fillRect/>
          </a:stretch>
        </p:blipFill>
        <p:spPr>
          <a:xfrm>
            <a:off x="6407032" y="61349"/>
            <a:ext cx="909598" cy="809328"/>
          </a:xfrm>
          <a:prstGeom prst="rect">
            <a:avLst/>
          </a:prstGeom>
        </p:spPr>
      </p:pic>
      <p:pic>
        <p:nvPicPr>
          <p:cNvPr id="63" name="Picture 62"/>
          <p:cNvPicPr>
            <a:picLocks noChangeAspect="1"/>
          </p:cNvPicPr>
          <p:nvPr/>
        </p:nvPicPr>
        <p:blipFill>
          <a:blip r:embed="rId11"/>
          <a:stretch>
            <a:fillRect/>
          </a:stretch>
        </p:blipFill>
        <p:spPr>
          <a:xfrm>
            <a:off x="7703176" y="205365"/>
            <a:ext cx="1013528" cy="576066"/>
          </a:xfrm>
          <a:prstGeom prst="rect">
            <a:avLst/>
          </a:prstGeom>
        </p:spPr>
      </p:pic>
      <p:pic>
        <p:nvPicPr>
          <p:cNvPr id="64" name="Picture 63"/>
          <p:cNvPicPr>
            <a:picLocks noChangeAspect="1"/>
          </p:cNvPicPr>
          <p:nvPr/>
        </p:nvPicPr>
        <p:blipFill>
          <a:blip r:embed="rId12"/>
          <a:stretch>
            <a:fillRect/>
          </a:stretch>
        </p:blipFill>
        <p:spPr>
          <a:xfrm>
            <a:off x="7886196" y="1971844"/>
            <a:ext cx="864096" cy="900980"/>
          </a:xfrm>
          <a:prstGeom prst="rect">
            <a:avLst/>
          </a:prstGeom>
        </p:spPr>
      </p:pic>
      <p:pic>
        <p:nvPicPr>
          <p:cNvPr id="65" name="Picture 64"/>
          <p:cNvPicPr>
            <a:picLocks noChangeAspect="1"/>
          </p:cNvPicPr>
          <p:nvPr/>
        </p:nvPicPr>
        <p:blipFill>
          <a:blip r:embed="rId13"/>
          <a:stretch>
            <a:fillRect/>
          </a:stretch>
        </p:blipFill>
        <p:spPr>
          <a:xfrm>
            <a:off x="7934118" y="1278201"/>
            <a:ext cx="792088" cy="730823"/>
          </a:xfrm>
          <a:prstGeom prst="rect">
            <a:avLst/>
          </a:prstGeom>
        </p:spPr>
      </p:pic>
      <p:pic>
        <p:nvPicPr>
          <p:cNvPr id="66" name="Picture 65"/>
          <p:cNvPicPr>
            <a:picLocks noChangeAspect="1"/>
          </p:cNvPicPr>
          <p:nvPr/>
        </p:nvPicPr>
        <p:blipFill>
          <a:blip r:embed="rId14"/>
          <a:stretch>
            <a:fillRect/>
          </a:stretch>
        </p:blipFill>
        <p:spPr>
          <a:xfrm>
            <a:off x="5470928" y="3445725"/>
            <a:ext cx="2847316" cy="793056"/>
          </a:xfrm>
          <a:prstGeom prst="rect">
            <a:avLst/>
          </a:prstGeom>
        </p:spPr>
      </p:pic>
      <p:pic>
        <p:nvPicPr>
          <p:cNvPr id="67" name="Picture 66"/>
          <p:cNvPicPr>
            <a:picLocks noChangeAspect="1"/>
          </p:cNvPicPr>
          <p:nvPr/>
        </p:nvPicPr>
        <p:blipFill>
          <a:blip r:embed="rId15"/>
          <a:stretch>
            <a:fillRect/>
          </a:stretch>
        </p:blipFill>
        <p:spPr>
          <a:xfrm>
            <a:off x="5182896" y="5173917"/>
            <a:ext cx="3630810" cy="973278"/>
          </a:xfrm>
          <a:prstGeom prst="rect">
            <a:avLst/>
          </a:prstGeom>
        </p:spPr>
      </p:pic>
      <p:sp>
        <p:nvSpPr>
          <p:cNvPr id="68" name="TextBox 67"/>
          <p:cNvSpPr txBox="1"/>
          <p:nvPr/>
        </p:nvSpPr>
        <p:spPr>
          <a:xfrm>
            <a:off x="7703176" y="834071"/>
            <a:ext cx="857256" cy="338554"/>
          </a:xfrm>
          <a:prstGeom prst="rect">
            <a:avLst/>
          </a:prstGeom>
          <a:noFill/>
        </p:spPr>
        <p:txBody>
          <a:bodyPr wrap="square" rtlCol="0">
            <a:spAutoFit/>
          </a:bodyPr>
          <a:lstStyle/>
          <a:p>
            <a:r>
              <a:rPr lang="bg-BG" sz="800" dirty="0"/>
              <a:t>Заднее колесо</a:t>
            </a:r>
          </a:p>
          <a:p>
            <a:endParaRPr lang="bg-BG" sz="800" dirty="0" smtClean="0"/>
          </a:p>
        </p:txBody>
      </p:sp>
      <p:sp>
        <p:nvSpPr>
          <p:cNvPr id="69" name="TextBox 68"/>
          <p:cNvSpPr txBox="1"/>
          <p:nvPr/>
        </p:nvSpPr>
        <p:spPr>
          <a:xfrm>
            <a:off x="5352847" y="796145"/>
            <a:ext cx="1000132" cy="338554"/>
          </a:xfrm>
          <a:prstGeom prst="rect">
            <a:avLst/>
          </a:prstGeom>
          <a:noFill/>
        </p:spPr>
        <p:txBody>
          <a:bodyPr wrap="square" rtlCol="0">
            <a:spAutoFit/>
          </a:bodyPr>
          <a:lstStyle/>
          <a:p>
            <a:r>
              <a:rPr lang="bg-BG" sz="800" dirty="0"/>
              <a:t>Бампер</a:t>
            </a:r>
          </a:p>
          <a:p>
            <a:endParaRPr lang="bg-BG" sz="800" dirty="0" smtClean="0"/>
          </a:p>
        </p:txBody>
      </p:sp>
      <p:sp>
        <p:nvSpPr>
          <p:cNvPr id="70" name="TextBox 69"/>
          <p:cNvSpPr txBox="1"/>
          <p:nvPr/>
        </p:nvSpPr>
        <p:spPr>
          <a:xfrm>
            <a:off x="6310135" y="809851"/>
            <a:ext cx="1214446" cy="338554"/>
          </a:xfrm>
          <a:prstGeom prst="rect">
            <a:avLst/>
          </a:prstGeom>
          <a:noFill/>
        </p:spPr>
        <p:txBody>
          <a:bodyPr wrap="square" rtlCol="0">
            <a:spAutoFit/>
          </a:bodyPr>
          <a:lstStyle/>
          <a:p>
            <a:pPr algn="ctr"/>
            <a:r>
              <a:rPr lang="bg-BG" sz="800" dirty="0"/>
              <a:t>Капюшон</a:t>
            </a:r>
          </a:p>
          <a:p>
            <a:pPr algn="ctr"/>
            <a:endParaRPr lang="bg-BG" sz="800" dirty="0" smtClean="0"/>
          </a:p>
        </p:txBody>
      </p:sp>
      <p:pic>
        <p:nvPicPr>
          <p:cNvPr id="71" name="Picture 2" descr="C:\Users\user\Desktop\assembly\pic_4_parts.jpg"/>
          <p:cNvPicPr>
            <a:picLocks noChangeAspect="1" noChangeArrowheads="1"/>
          </p:cNvPicPr>
          <p:nvPr/>
        </p:nvPicPr>
        <p:blipFill>
          <a:blip r:embed="rId16" cstate="print"/>
          <a:srcRect/>
          <a:stretch>
            <a:fillRect/>
          </a:stretch>
        </p:blipFill>
        <p:spPr bwMode="auto">
          <a:xfrm>
            <a:off x="5083081" y="277678"/>
            <a:ext cx="1116000" cy="43143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6</a:t>
            </a:r>
            <a:endParaRPr lang="bg-BG" sz="900" b="1" dirty="0">
              <a:latin typeface="Arial" pitchFamily="34" charset="0"/>
              <a:cs typeface="Arial" pitchFamily="34" charset="0"/>
            </a:endParaRPr>
          </a:p>
        </p:txBody>
      </p:sp>
      <p:sp>
        <p:nvSpPr>
          <p:cNvPr id="18" name="TextBox 17"/>
          <p:cNvSpPr txBox="1"/>
          <p:nvPr/>
        </p:nvSpPr>
        <p:spPr>
          <a:xfrm>
            <a:off x="31491" y="1412776"/>
            <a:ext cx="3960000" cy="707886"/>
          </a:xfrm>
          <a:prstGeom prst="rect">
            <a:avLst/>
          </a:prstGeom>
          <a:noFill/>
        </p:spPr>
        <p:txBody>
          <a:bodyPr wrap="square" rtlCol="0">
            <a:spAutoFit/>
          </a:bodyPr>
          <a:lstStyle/>
          <a:p>
            <a:pPr algn="just"/>
            <a:r>
              <a:rPr lang="bg-BG" sz="800" dirty="0" smtClean="0"/>
              <a:t>10. Монтиране и употреба на сенника</a:t>
            </a:r>
          </a:p>
          <a:p>
            <a:pPr algn="just"/>
            <a:r>
              <a:rPr lang="bg-BG" sz="800" dirty="0" smtClean="0"/>
              <a:t>Монтиране на сенника: Прикрепете сенника към горната част на рамката. </a:t>
            </a:r>
            <a:r>
              <a:rPr lang="bg-BG" sz="800" dirty="0" smtClean="0">
                <a:solidFill>
                  <a:srgbClr val="FF0000"/>
                </a:solidFill>
              </a:rPr>
              <a:t>Дръпнете ципа.</a:t>
            </a:r>
          </a:p>
          <a:p>
            <a:pPr algn="just"/>
            <a:r>
              <a:rPr lang="bg-BG" sz="800" dirty="0" smtClean="0">
                <a:solidFill>
                  <a:srgbClr val="FF0000"/>
                </a:solidFill>
              </a:rPr>
              <a:t>Употреба на с</a:t>
            </a:r>
            <a:r>
              <a:rPr lang="bg-BG" sz="800" dirty="0" smtClean="0"/>
              <a:t>енника: Издърпайте напред сенника, за да го разтегнете и назад – за да сгънете. </a:t>
            </a:r>
          </a:p>
        </p:txBody>
      </p:sp>
      <p:sp>
        <p:nvSpPr>
          <p:cNvPr id="23" name="TextBox 22"/>
          <p:cNvSpPr txBox="1"/>
          <p:nvPr/>
        </p:nvSpPr>
        <p:spPr>
          <a:xfrm>
            <a:off x="30910" y="2856366"/>
            <a:ext cx="3960000" cy="584775"/>
          </a:xfrm>
          <a:prstGeom prst="rect">
            <a:avLst/>
          </a:prstGeom>
          <a:noFill/>
        </p:spPr>
        <p:txBody>
          <a:bodyPr wrap="square" rtlCol="0">
            <a:spAutoFit/>
          </a:bodyPr>
          <a:lstStyle/>
          <a:p>
            <a:pPr algn="just"/>
            <a:r>
              <a:rPr lang="bg-BG" sz="800" dirty="0" smtClean="0"/>
              <a:t>11. Регулиране на облегалката за гръб</a:t>
            </a:r>
          </a:p>
          <a:p>
            <a:pPr algn="just"/>
            <a:r>
              <a:rPr lang="bg-BG" sz="800" dirty="0" smtClean="0"/>
              <a:t>На гърба на количката има 3 обезопасяващи катарами. За да преминете в режим сядане – закопчайте трите катарами. За да преминете в режим </a:t>
            </a:r>
            <a:r>
              <a:rPr lang="bg-BG" sz="800" dirty="0" err="1" smtClean="0"/>
              <a:t>лежене</a:t>
            </a:r>
            <a:r>
              <a:rPr lang="bg-BG" sz="800" dirty="0" smtClean="0"/>
              <a:t> – откопчайте трите катарами.</a:t>
            </a:r>
            <a:endParaRPr lang="bg-BG" sz="800" dirty="0"/>
          </a:p>
        </p:txBody>
      </p:sp>
      <p:sp>
        <p:nvSpPr>
          <p:cNvPr id="28" name="TextBox 27"/>
          <p:cNvSpPr txBox="1"/>
          <p:nvPr/>
        </p:nvSpPr>
        <p:spPr>
          <a:xfrm>
            <a:off x="107504" y="4653136"/>
            <a:ext cx="3960440" cy="584775"/>
          </a:xfrm>
          <a:prstGeom prst="rect">
            <a:avLst/>
          </a:prstGeom>
          <a:noFill/>
        </p:spPr>
        <p:txBody>
          <a:bodyPr wrap="square" rtlCol="0">
            <a:spAutoFit/>
          </a:bodyPr>
          <a:lstStyle/>
          <a:p>
            <a:pPr algn="just"/>
            <a:r>
              <a:rPr lang="bg-BG" sz="800" dirty="0" smtClean="0"/>
              <a:t>12. Сгъване:</a:t>
            </a:r>
          </a:p>
          <a:p>
            <a:pPr algn="just"/>
            <a:r>
              <a:rPr lang="bg-BG" sz="800" dirty="0" smtClean="0"/>
              <a:t>Натиснете заключващите механизми едновременно и от двете страни. Натиснете назад  едновременно с двете ръце. </a:t>
            </a:r>
          </a:p>
          <a:p>
            <a:pPr algn="just"/>
            <a:r>
              <a:rPr lang="bg-BG" sz="800" dirty="0" smtClean="0"/>
              <a:t>След като се сгъне количката е компактна и удобна за носене </a:t>
            </a:r>
            <a:r>
              <a:rPr lang="en-US" sz="800" dirty="0" smtClean="0"/>
              <a:t>.</a:t>
            </a:r>
            <a:endParaRPr lang="bg-BG" sz="800" dirty="0" smtClean="0"/>
          </a:p>
        </p:txBody>
      </p:sp>
      <p:pic>
        <p:nvPicPr>
          <p:cNvPr id="8" name="Picture 7"/>
          <p:cNvPicPr>
            <a:picLocks noChangeAspect="1"/>
          </p:cNvPicPr>
          <p:nvPr/>
        </p:nvPicPr>
        <p:blipFill rotWithShape="1">
          <a:blip r:embed="rId2"/>
          <a:srcRect t="10395" b="9312"/>
          <a:stretch/>
        </p:blipFill>
        <p:spPr>
          <a:xfrm>
            <a:off x="0" y="332656"/>
            <a:ext cx="864096" cy="852392"/>
          </a:xfrm>
          <a:prstGeom prst="rect">
            <a:avLst/>
          </a:prstGeom>
        </p:spPr>
      </p:pic>
      <p:pic>
        <p:nvPicPr>
          <p:cNvPr id="9" name="Picture 8"/>
          <p:cNvPicPr>
            <a:picLocks noChangeAspect="1"/>
          </p:cNvPicPr>
          <p:nvPr/>
        </p:nvPicPr>
        <p:blipFill>
          <a:blip r:embed="rId3"/>
          <a:stretch>
            <a:fillRect/>
          </a:stretch>
        </p:blipFill>
        <p:spPr>
          <a:xfrm>
            <a:off x="971600" y="332656"/>
            <a:ext cx="1008113" cy="864096"/>
          </a:xfrm>
          <a:prstGeom prst="rect">
            <a:avLst/>
          </a:prstGeom>
        </p:spPr>
      </p:pic>
      <p:pic>
        <p:nvPicPr>
          <p:cNvPr id="10" name="Picture 9"/>
          <p:cNvPicPr>
            <a:picLocks noChangeAspect="1"/>
          </p:cNvPicPr>
          <p:nvPr/>
        </p:nvPicPr>
        <p:blipFill rotWithShape="1">
          <a:blip r:embed="rId4"/>
          <a:srcRect l="10247" r="5461"/>
          <a:stretch/>
        </p:blipFill>
        <p:spPr>
          <a:xfrm>
            <a:off x="2051720" y="332656"/>
            <a:ext cx="952500" cy="865982"/>
          </a:xfrm>
          <a:prstGeom prst="rect">
            <a:avLst/>
          </a:prstGeom>
        </p:spPr>
      </p:pic>
      <p:pic>
        <p:nvPicPr>
          <p:cNvPr id="12" name="Picture 11"/>
          <p:cNvPicPr>
            <a:picLocks noChangeAspect="1"/>
          </p:cNvPicPr>
          <p:nvPr/>
        </p:nvPicPr>
        <p:blipFill rotWithShape="1">
          <a:blip r:embed="rId5"/>
          <a:srcRect l="11292" b="12077"/>
          <a:stretch/>
        </p:blipFill>
        <p:spPr>
          <a:xfrm>
            <a:off x="3059832" y="332656"/>
            <a:ext cx="1004425" cy="864096"/>
          </a:xfrm>
          <a:prstGeom prst="rect">
            <a:avLst/>
          </a:prstGeom>
        </p:spPr>
      </p:pic>
      <p:pic>
        <p:nvPicPr>
          <p:cNvPr id="13" name="Picture 12"/>
          <p:cNvPicPr>
            <a:picLocks noChangeAspect="1"/>
          </p:cNvPicPr>
          <p:nvPr/>
        </p:nvPicPr>
        <p:blipFill>
          <a:blip r:embed="rId6"/>
          <a:stretch>
            <a:fillRect/>
          </a:stretch>
        </p:blipFill>
        <p:spPr>
          <a:xfrm>
            <a:off x="179512" y="2060848"/>
            <a:ext cx="3600400" cy="809960"/>
          </a:xfrm>
          <a:prstGeom prst="rect">
            <a:avLst/>
          </a:prstGeom>
        </p:spPr>
      </p:pic>
      <p:pic>
        <p:nvPicPr>
          <p:cNvPr id="14" name="Picture 13"/>
          <p:cNvPicPr>
            <a:picLocks noChangeAspect="1"/>
          </p:cNvPicPr>
          <p:nvPr/>
        </p:nvPicPr>
        <p:blipFill>
          <a:blip r:embed="rId7"/>
          <a:stretch>
            <a:fillRect/>
          </a:stretch>
        </p:blipFill>
        <p:spPr>
          <a:xfrm>
            <a:off x="179512" y="3501008"/>
            <a:ext cx="3630560" cy="864094"/>
          </a:xfrm>
          <a:prstGeom prst="rect">
            <a:avLst/>
          </a:prstGeom>
        </p:spPr>
      </p:pic>
      <p:pic>
        <p:nvPicPr>
          <p:cNvPr id="15" name="Picture 14"/>
          <p:cNvPicPr>
            <a:picLocks noChangeAspect="1"/>
          </p:cNvPicPr>
          <p:nvPr/>
        </p:nvPicPr>
        <p:blipFill>
          <a:blip r:embed="rId8"/>
          <a:stretch>
            <a:fillRect/>
          </a:stretch>
        </p:blipFill>
        <p:spPr>
          <a:xfrm>
            <a:off x="179512" y="5373215"/>
            <a:ext cx="3600400" cy="869447"/>
          </a:xfrm>
          <a:prstGeom prst="rect">
            <a:avLst/>
          </a:prstGeom>
        </p:spPr>
      </p:pic>
      <p:sp>
        <p:nvSpPr>
          <p:cNvPr id="27" name="TextBox 26"/>
          <p:cNvSpPr txBox="1"/>
          <p:nvPr/>
        </p:nvSpPr>
        <p:spPr>
          <a:xfrm>
            <a:off x="8748000" y="6526115"/>
            <a:ext cx="396000" cy="272415"/>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3</a:t>
            </a:r>
            <a:r>
              <a:rPr lang="bg-BG" sz="1000" b="1" dirty="0" smtClean="0">
                <a:latin typeface="Arial" pitchFamily="34" charset="0"/>
                <a:cs typeface="Arial" pitchFamily="34" charset="0"/>
              </a:rPr>
              <a:t>9</a:t>
            </a:r>
            <a:endParaRPr lang="bg-BG" sz="1000" b="1" dirty="0">
              <a:latin typeface="Arial" pitchFamily="34" charset="0"/>
              <a:cs typeface="Arial" pitchFamily="34" charset="0"/>
            </a:endParaRPr>
          </a:p>
        </p:txBody>
      </p:sp>
      <p:sp>
        <p:nvSpPr>
          <p:cNvPr id="29" name="TextBox 28"/>
          <p:cNvSpPr txBox="1"/>
          <p:nvPr/>
        </p:nvSpPr>
        <p:spPr>
          <a:xfrm>
            <a:off x="5004048" y="87883"/>
            <a:ext cx="3960000" cy="5386090"/>
          </a:xfrm>
          <a:prstGeom prst="rect">
            <a:avLst/>
          </a:prstGeom>
          <a:noFill/>
        </p:spPr>
        <p:txBody>
          <a:bodyPr wrap="square" rtlCol="0">
            <a:spAutoFit/>
          </a:bodyPr>
          <a:lstStyle/>
          <a:p>
            <a:pPr algn="just"/>
            <a:r>
              <a:rPr lang="ru-RU" sz="800" dirty="0"/>
              <a:t>15. </a:t>
            </a:r>
            <a:r>
              <a:rPr lang="ru-RU" sz="800" b="1" dirty="0"/>
              <a:t>ВНИМАНИЕ: </a:t>
            </a:r>
            <a:r>
              <a:rPr lang="ru-RU" sz="800" dirty="0"/>
              <a:t>Всегда используйте удерживающую систему.</a:t>
            </a:r>
          </a:p>
          <a:p>
            <a:pPr algn="just"/>
            <a:r>
              <a:rPr lang="ru-RU" sz="800" dirty="0"/>
              <a:t>16. Перед тем, как поместить ребенка в коляску, убедитесь, что она полностью сложена, и все запирающие механизмы задействованы, чтобы предотвратить падение ребенка</a:t>
            </a:r>
            <a:r>
              <a:rPr lang="ru-RU" sz="800" dirty="0" smtClean="0"/>
              <a:t>.</a:t>
            </a:r>
            <a:endParaRPr lang="en-US" sz="800" dirty="0" smtClean="0"/>
          </a:p>
          <a:p>
            <a:pPr algn="just"/>
            <a:r>
              <a:rPr lang="ru-RU" sz="800" dirty="0" smtClean="0"/>
              <a:t>17</a:t>
            </a:r>
            <a:r>
              <a:rPr lang="ru-RU" sz="800" dirty="0"/>
              <a:t>. Перед использованием убедитесь, что тележка правильно разложена, все детали находятся в хорошем рабочем состоянии и правильно зафиксированы в выбранном положении. Прекратите использование, если имеются изношенные или ослабленные соединения, поврежденные или отсутствующие детали.</a:t>
            </a:r>
          </a:p>
          <a:p>
            <a:pPr algn="just"/>
            <a:r>
              <a:rPr lang="ru-RU" sz="800" dirty="0"/>
              <a:t>18</a:t>
            </a:r>
            <a:r>
              <a:rPr lang="ru-RU" sz="800" b="1" dirty="0"/>
              <a:t>. ВНИМАНИЕ</a:t>
            </a:r>
            <a:r>
              <a:rPr lang="ru-RU" sz="800" dirty="0"/>
              <a:t>: Этот продукт не подходит для бега или катания на коньках.</a:t>
            </a:r>
          </a:p>
          <a:p>
            <a:pPr algn="just"/>
            <a:r>
              <a:rPr lang="ru-RU" sz="800" dirty="0"/>
              <a:t>19. Никогда не кладите в тележку подушку или матрас толщиной более 25 мм.</a:t>
            </a:r>
          </a:p>
          <a:p>
            <a:pPr algn="just"/>
            <a:r>
              <a:rPr lang="ru-RU" sz="800" dirty="0"/>
              <a:t>20. Всегда прикрепляйте ремень между ногами к ремню через крестовину, для максимальной защиты и безопасности, когда ваш ребенок начинает стоять на своих ногах и руках</a:t>
            </a:r>
            <a:r>
              <a:rPr lang="ru-RU" sz="800" dirty="0" smtClean="0"/>
              <a:t>!</a:t>
            </a:r>
            <a:endParaRPr lang="en-US" sz="800" dirty="0" smtClean="0"/>
          </a:p>
          <a:p>
            <a:pPr algn="just"/>
            <a:r>
              <a:rPr lang="ru-RU" sz="800" dirty="0" smtClean="0"/>
              <a:t>21</a:t>
            </a:r>
            <a:r>
              <a:rPr lang="ru-RU" sz="800" dirty="0"/>
              <a:t>. Сиденье не подходит для детей младше 6 месяцев.</a:t>
            </a:r>
          </a:p>
          <a:p>
            <a:pPr algn="just"/>
            <a:r>
              <a:rPr lang="ru-RU" sz="800" dirty="0"/>
              <a:t>22. Не складывайте коляску и не регулируйте положение спинки, пока в ней ребенок!</a:t>
            </a:r>
          </a:p>
          <a:p>
            <a:pPr algn="just"/>
            <a:r>
              <a:rPr lang="ru-RU" sz="800" dirty="0"/>
              <a:t>23. Всегда используйте удерживающую систему!</a:t>
            </a:r>
          </a:p>
          <a:p>
            <a:pPr algn="just"/>
            <a:r>
              <a:rPr lang="ru-RU" sz="800" dirty="0"/>
              <a:t>24. Когда корзина установлена ​​на тележке, не открывайте механизм складывания.</a:t>
            </a:r>
          </a:p>
          <a:p>
            <a:pPr algn="just"/>
            <a:r>
              <a:rPr lang="ru-RU" sz="800" dirty="0"/>
              <a:t>25. Не используйте тележку на лестнице или бордюрах. Это может повлиять на прочность конструкции и сборки.</a:t>
            </a:r>
          </a:p>
          <a:p>
            <a:pPr algn="just"/>
            <a:r>
              <a:rPr lang="ru-RU" sz="800" dirty="0"/>
              <a:t>26. Автокресло не заменяет детскую кроватку или детскую кроватку. Если вашему ребенку нужен сон, его следует поместить в подходящую детскую коляску, детскую кроватку или детскую кроватку</a:t>
            </a:r>
            <a:r>
              <a:rPr lang="ru-RU" sz="800" dirty="0" smtClean="0"/>
              <a:t>.</a:t>
            </a:r>
            <a:endParaRPr lang="en-US" sz="800" dirty="0" smtClean="0"/>
          </a:p>
          <a:p>
            <a:pPr algn="just"/>
            <a:r>
              <a:rPr lang="ru-RU" sz="800" dirty="0" smtClean="0"/>
              <a:t>27.Следует </a:t>
            </a:r>
            <a:r>
              <a:rPr lang="ru-RU" sz="800" dirty="0"/>
              <a:t>использовать только запасные части, поставляемые и / или рекомендованные производителем / дистрибьютором.</a:t>
            </a:r>
          </a:p>
          <a:p>
            <a:pPr algn="just"/>
            <a:r>
              <a:rPr lang="ru-RU" sz="800" dirty="0"/>
              <a:t>28. Сборка, складывание и раскладывание тележки должны выполняться только взрослым.</a:t>
            </a:r>
          </a:p>
          <a:p>
            <a:pPr algn="just"/>
            <a:r>
              <a:rPr lang="ru-RU" sz="800" dirty="0"/>
              <a:t>29. Всегда держите удерживающее устройство на раме коляски, пока ребенок находится в коляске! Опасно для ребенка поднимать коляску через доску!</a:t>
            </a:r>
          </a:p>
          <a:p>
            <a:pPr algn="just"/>
            <a:r>
              <a:rPr lang="ru-RU" sz="800" dirty="0"/>
              <a:t>30. Не позволяйте ребенку стоять в коляске, карабкаться или висеть на ней</a:t>
            </a:r>
            <a:r>
              <a:rPr lang="ru-RU" sz="800" dirty="0" smtClean="0"/>
              <a:t>!</a:t>
            </a:r>
            <a:endParaRPr lang="en-US" sz="800" dirty="0" smtClean="0"/>
          </a:p>
          <a:p>
            <a:pPr algn="just"/>
            <a:r>
              <a:rPr lang="ru-RU" sz="800" dirty="0" smtClean="0"/>
              <a:t>31</a:t>
            </a:r>
            <a:r>
              <a:rPr lang="ru-RU" sz="800" dirty="0"/>
              <a:t>. Не позволяйте детям играть с коляской! Детям или животным опасно играть и бегать рядом или под коляской!</a:t>
            </a:r>
          </a:p>
          <a:p>
            <a:pPr algn="just"/>
            <a:r>
              <a:rPr lang="ru-RU" sz="800" dirty="0"/>
              <a:t>32. Не используйте коляску или эскалатор, так как вы можете потерять контроль над продуктом, привести к падению ребенка и травме! При спуске или подъеме по тротуару или ступени следует соблюдать осторожность. </a:t>
            </a:r>
            <a:endParaRPr lang="en-US" sz="800" dirty="0" smtClean="0"/>
          </a:p>
          <a:p>
            <a:pPr algn="just"/>
            <a:r>
              <a:rPr lang="ru-RU" sz="800" dirty="0" smtClean="0"/>
              <a:t>33</a:t>
            </a:r>
            <a:r>
              <a:rPr lang="ru-RU" sz="800" b="1" dirty="0" smtClean="0"/>
              <a:t>.ВНИМАНИЕ</a:t>
            </a:r>
            <a:r>
              <a:rPr lang="ru-RU" sz="800" b="1" dirty="0"/>
              <a:t>! </a:t>
            </a:r>
            <a:r>
              <a:rPr lang="ru-RU" sz="800" dirty="0"/>
              <a:t>СОХРАНИТЬ ОГОНЬ. Не используйте изделие вблизи прямых источников тепла - обогревателей, плит или открытого огня.</a:t>
            </a:r>
          </a:p>
          <a:p>
            <a:pPr algn="just"/>
            <a:r>
              <a:rPr lang="ru-RU" sz="800" dirty="0"/>
              <a:t>34. Избегайте использования вблизи водоемов (бассейнов и т. Д.)!</a:t>
            </a:r>
          </a:p>
          <a:p>
            <a:pPr algn="just"/>
            <a:r>
              <a:rPr lang="ru-RU" sz="800" dirty="0" smtClean="0"/>
              <a:t>35.Не </a:t>
            </a:r>
            <a:r>
              <a:rPr lang="ru-RU" sz="800" dirty="0"/>
              <a:t>используйте на пересеченной местности, гравийных поверхностях, в травянистых зонах (на лугах или лугах), в грязных местах</a:t>
            </a:r>
            <a:r>
              <a:rPr lang="ru-RU" sz="800" dirty="0" smtClean="0"/>
              <a:t>.</a:t>
            </a:r>
            <a:endParaRPr lang="en-US" sz="800" dirty="0" smtClean="0"/>
          </a:p>
          <a:p>
            <a:pPr algn="just"/>
            <a:r>
              <a:rPr lang="ru-RU" sz="800" dirty="0"/>
              <a:t>36. После распаковки продукта удалите все упаковочные материалы. Они не игрушки и не позволяют детям играть с ними.</a:t>
            </a:r>
          </a:p>
          <a:p>
            <a:pPr algn="just"/>
            <a:r>
              <a:rPr lang="ru-RU" sz="800" dirty="0"/>
              <a:t>37. Ручка тележки предназначена для направления направления, а не для толкания и погрузки тележки на тротуарах и лестницах.</a:t>
            </a:r>
            <a:endParaRPr lang="en-US" sz="800" dirty="0" smtClean="0"/>
          </a:p>
        </p:txBody>
      </p:sp>
      <p:sp>
        <p:nvSpPr>
          <p:cNvPr id="39" name="TextBox 38"/>
          <p:cNvSpPr txBox="1"/>
          <p:nvPr/>
        </p:nvSpPr>
        <p:spPr>
          <a:xfrm>
            <a:off x="5004048" y="5565755"/>
            <a:ext cx="3960000" cy="215444"/>
          </a:xfrm>
          <a:prstGeom prst="rect">
            <a:avLst/>
          </a:prstGeom>
          <a:noFill/>
        </p:spPr>
        <p:txBody>
          <a:bodyPr wrap="square" rtlCol="0">
            <a:spAutoFit/>
          </a:bodyPr>
          <a:lstStyle/>
          <a:p>
            <a:pPr algn="ctr"/>
            <a:r>
              <a:rPr lang="en-US" sz="800" b="1" dirty="0" smtClean="0"/>
              <a:t>II. </a:t>
            </a:r>
            <a:r>
              <a:rPr lang="bg-BG" sz="800" b="1" dirty="0" smtClean="0"/>
              <a:t>Части</a:t>
            </a:r>
            <a:endParaRPr lang="bg-BG" sz="800" b="1" dirty="0"/>
          </a:p>
        </p:txBody>
      </p:sp>
      <p:sp>
        <p:nvSpPr>
          <p:cNvPr id="40" name="TextBox 39"/>
          <p:cNvSpPr txBox="1"/>
          <p:nvPr/>
        </p:nvSpPr>
        <p:spPr>
          <a:xfrm>
            <a:off x="5036647" y="6220859"/>
            <a:ext cx="1317990" cy="338554"/>
          </a:xfrm>
          <a:prstGeom prst="rect">
            <a:avLst/>
          </a:prstGeom>
          <a:noFill/>
        </p:spPr>
        <p:txBody>
          <a:bodyPr wrap="none" rtlCol="0">
            <a:spAutoFit/>
          </a:bodyPr>
          <a:lstStyle/>
          <a:p>
            <a:r>
              <a:rPr lang="bg-BG" sz="800" dirty="0"/>
              <a:t>Рама и прогулочный блок</a:t>
            </a:r>
          </a:p>
          <a:p>
            <a:endParaRPr lang="bg-BG" sz="800" dirty="0" smtClean="0"/>
          </a:p>
        </p:txBody>
      </p:sp>
      <p:sp>
        <p:nvSpPr>
          <p:cNvPr id="41" name="TextBox 40"/>
          <p:cNvSpPr txBox="1"/>
          <p:nvPr/>
        </p:nvSpPr>
        <p:spPr>
          <a:xfrm>
            <a:off x="6468148" y="6260765"/>
            <a:ext cx="1071570" cy="338554"/>
          </a:xfrm>
          <a:prstGeom prst="rect">
            <a:avLst/>
          </a:prstGeom>
          <a:noFill/>
        </p:spPr>
        <p:txBody>
          <a:bodyPr wrap="square" rtlCol="0">
            <a:spAutoFit/>
          </a:bodyPr>
          <a:lstStyle/>
          <a:p>
            <a:pPr algn="ctr"/>
            <a:r>
              <a:rPr lang="bg-BG" sz="800" dirty="0"/>
              <a:t>Люлька</a:t>
            </a:r>
          </a:p>
          <a:p>
            <a:pPr algn="ctr"/>
            <a:endParaRPr lang="bg-BG" sz="800" dirty="0" smtClean="0"/>
          </a:p>
        </p:txBody>
      </p:sp>
      <p:sp>
        <p:nvSpPr>
          <p:cNvPr id="42" name="TextBox 41"/>
          <p:cNvSpPr txBox="1"/>
          <p:nvPr/>
        </p:nvSpPr>
        <p:spPr>
          <a:xfrm>
            <a:off x="7754032" y="6260765"/>
            <a:ext cx="1000132" cy="338554"/>
          </a:xfrm>
          <a:prstGeom prst="rect">
            <a:avLst/>
          </a:prstGeom>
          <a:noFill/>
        </p:spPr>
        <p:txBody>
          <a:bodyPr wrap="square" rtlCol="0">
            <a:spAutoFit/>
          </a:bodyPr>
          <a:lstStyle/>
          <a:p>
            <a:pPr algn="ctr"/>
            <a:r>
              <a:rPr lang="bg-BG" sz="800" dirty="0"/>
              <a:t>Переднее колесо</a:t>
            </a:r>
          </a:p>
          <a:p>
            <a:pPr algn="ctr"/>
            <a:endParaRPr lang="bg-BG" sz="800" dirty="0" smtClean="0"/>
          </a:p>
        </p:txBody>
      </p:sp>
      <p:pic>
        <p:nvPicPr>
          <p:cNvPr id="43" name="Picture 42"/>
          <p:cNvPicPr>
            <a:picLocks noChangeAspect="1"/>
          </p:cNvPicPr>
          <p:nvPr/>
        </p:nvPicPr>
        <p:blipFill>
          <a:blip r:embed="rId9"/>
          <a:stretch>
            <a:fillRect/>
          </a:stretch>
        </p:blipFill>
        <p:spPr>
          <a:xfrm>
            <a:off x="6372200" y="5781779"/>
            <a:ext cx="1152128" cy="501092"/>
          </a:xfrm>
          <a:prstGeom prst="rect">
            <a:avLst/>
          </a:prstGeom>
        </p:spPr>
      </p:pic>
      <p:pic>
        <p:nvPicPr>
          <p:cNvPr id="44" name="Picture 43"/>
          <p:cNvPicPr>
            <a:picLocks noChangeAspect="1"/>
          </p:cNvPicPr>
          <p:nvPr/>
        </p:nvPicPr>
        <p:blipFill>
          <a:blip r:embed="rId10"/>
          <a:stretch>
            <a:fillRect/>
          </a:stretch>
        </p:blipFill>
        <p:spPr>
          <a:xfrm>
            <a:off x="7956376" y="5709771"/>
            <a:ext cx="645766" cy="564538"/>
          </a:xfrm>
          <a:prstGeom prst="rect">
            <a:avLst/>
          </a:prstGeom>
        </p:spPr>
      </p:pic>
      <p:pic>
        <p:nvPicPr>
          <p:cNvPr id="45" name="Picture 44"/>
          <p:cNvPicPr>
            <a:picLocks noChangeAspect="1"/>
          </p:cNvPicPr>
          <p:nvPr/>
        </p:nvPicPr>
        <p:blipFill>
          <a:blip r:embed="rId11"/>
          <a:stretch>
            <a:fillRect/>
          </a:stretch>
        </p:blipFill>
        <p:spPr>
          <a:xfrm>
            <a:off x="5148066" y="5665995"/>
            <a:ext cx="1008110" cy="5334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7</a:t>
            </a:r>
            <a:endParaRPr lang="bg-BG" sz="900" b="1" dirty="0">
              <a:latin typeface="Arial" pitchFamily="34" charset="0"/>
              <a:cs typeface="Arial" pitchFamily="34" charset="0"/>
            </a:endParaRPr>
          </a:p>
        </p:txBody>
      </p:sp>
      <p:sp>
        <p:nvSpPr>
          <p:cNvPr id="10" name="TextBox 9"/>
          <p:cNvSpPr txBox="1"/>
          <p:nvPr/>
        </p:nvSpPr>
        <p:spPr>
          <a:xfrm>
            <a:off x="71406" y="2714620"/>
            <a:ext cx="3960000" cy="3908762"/>
          </a:xfrm>
          <a:prstGeom prst="rect">
            <a:avLst/>
          </a:prstGeom>
          <a:noFill/>
        </p:spPr>
        <p:txBody>
          <a:bodyPr wrap="square" rtlCol="0">
            <a:spAutoFit/>
          </a:bodyPr>
          <a:lstStyle/>
          <a:p>
            <a:pPr algn="ctr"/>
            <a:r>
              <a:rPr lang="en-US" sz="800" dirty="0" smtClean="0"/>
              <a:t>V. </a:t>
            </a:r>
            <a:r>
              <a:rPr lang="bg-BG" sz="800" dirty="0" smtClean="0"/>
              <a:t>У</a:t>
            </a:r>
            <a:r>
              <a:rPr lang="bg-BG" sz="800" b="1" dirty="0" smtClean="0"/>
              <a:t>КАЗАНИЕ ЗА ПОДДРЪЖКА И ПРОФИЛАКТИТКА</a:t>
            </a:r>
            <a:endParaRPr lang="bg-BG" sz="800" dirty="0" smtClean="0"/>
          </a:p>
          <a:p>
            <a:pPr algn="just"/>
            <a:r>
              <a:rPr lang="bg-BG" sz="800" dirty="0" smtClean="0"/>
              <a:t>1. Редовно проверявайте заключващите устройства, спирачките, безопасните колани и закопчалките, съединенията и фиксиращите механизми, за да сте сигурни, че са изправни, не са износени или повредени.</a:t>
            </a:r>
          </a:p>
          <a:p>
            <a:pPr algn="just"/>
            <a:r>
              <a:rPr lang="bg-BG" sz="800" dirty="0" smtClean="0"/>
              <a:t>2. Ако установите разхлабени, скъсани и повредени части, те трябва да бъдат ремонтирани от оторизиран сервиз или подменени с оригинални части. В противен случай, гаранцията на количката ще бъде анулирана.</a:t>
            </a:r>
          </a:p>
          <a:p>
            <a:pPr algn="just"/>
            <a:r>
              <a:rPr lang="bg-BG" sz="800" dirty="0" smtClean="0"/>
              <a:t>3. Не правете модификации по конструкцията и не подменяйте износените части с такива, които не са подходящи и не са оригинални. Това може да доведе до неправилното функциониране на количката и до нараняване на детето Ви. А също така до анулиране на гаранцията на количката.</a:t>
            </a:r>
          </a:p>
          <a:p>
            <a:pPr algn="just"/>
            <a:r>
              <a:rPr lang="bg-BG" sz="800" dirty="0" smtClean="0"/>
              <a:t>4. За да почистите дамаската, замърсените пластмасови или метални части от продукта, използвайте мека памучна кърпа или гъба, навлажнени с вода.</a:t>
            </a:r>
          </a:p>
          <a:p>
            <a:pPr algn="just"/>
            <a:r>
              <a:rPr lang="bg-BG" sz="800" dirty="0" smtClean="0"/>
              <a:t>5. Никога не почиствайте с препарати, съдържащи абразивни частици, амоняк, белина или спирт. НЕ перете в пералня </a:t>
            </a:r>
            <a:r>
              <a:rPr lang="bg-BG" sz="800" dirty="0" err="1" smtClean="0"/>
              <a:t>сваляемите</a:t>
            </a:r>
            <a:r>
              <a:rPr lang="bg-BG" sz="800" dirty="0" smtClean="0"/>
              <a:t> части и аксесоари - сенник и др., защото това може да доведе до тяхната повреда. В противен случай, гаранцията ще бъде анулирана. 6. Винаги след почистване оставяйте количката да изсъхне напълно и след това я използвайте или приберете за съхранение.</a:t>
            </a:r>
          </a:p>
          <a:p>
            <a:pPr algn="just"/>
            <a:r>
              <a:rPr lang="bg-BG" sz="800" dirty="0" smtClean="0"/>
              <a:t>7. Съхранявайте количката на закрито. Въздействията на околната среда - морски въздух, посипани със соли пътища, киселинни дъждове и др., както и съхранението на открито водят до появата на корозия.</a:t>
            </a:r>
          </a:p>
          <a:p>
            <a:pPr algn="just"/>
            <a:r>
              <a:rPr lang="bg-BG" sz="800" dirty="0" smtClean="0"/>
              <a:t>8. Не съхранявайте количката във влажна среда. В случай, че сте използвали количката във влажна среда, трябва да я разгънете, да я подсушите със суха кърпа и оставите да изсъхне напълно по естествен начин. Възможно е да се</a:t>
            </a:r>
          </a:p>
          <a:p>
            <a:pPr algn="just"/>
            <a:r>
              <a:rPr lang="bg-BG" sz="800" dirty="0" smtClean="0"/>
              <a:t>появи мухъл по количката, ако я съхраните влажна.</a:t>
            </a:r>
          </a:p>
          <a:p>
            <a:pPr algn="just"/>
            <a:r>
              <a:rPr lang="bg-BG" sz="800" dirty="0" smtClean="0"/>
              <a:t>9. Прекаленото излагане на слънце допринася за по-бързото стареене на пластмасовите части и избледняване на дамаската.</a:t>
            </a:r>
          </a:p>
          <a:p>
            <a:pPr algn="just"/>
            <a:r>
              <a:rPr lang="bg-BG" sz="800" dirty="0" smtClean="0"/>
              <a:t>10. Не поставяйте други предмети върху количката - чанти с багаж и покупки, дамски чанти и т.н., когато я използвате или я съхранявате, защото това може да я повреди и</a:t>
            </a:r>
            <a:r>
              <a:rPr lang="en-US" sz="800" dirty="0" smtClean="0"/>
              <a:t> </a:t>
            </a:r>
            <a:r>
              <a:rPr lang="bg-BG" sz="800" dirty="0" smtClean="0"/>
              <a:t>да доведе до нараняване на детето в нея. Неследвайки това указание, гаранцията се анулира.</a:t>
            </a:r>
          </a:p>
        </p:txBody>
      </p:sp>
      <p:sp>
        <p:nvSpPr>
          <p:cNvPr id="11" name="TextBox 10"/>
          <p:cNvSpPr txBox="1"/>
          <p:nvPr/>
        </p:nvSpPr>
        <p:spPr>
          <a:xfrm>
            <a:off x="71406" y="71414"/>
            <a:ext cx="3960000" cy="215444"/>
          </a:xfrm>
          <a:prstGeom prst="rect">
            <a:avLst/>
          </a:prstGeom>
          <a:noFill/>
        </p:spPr>
        <p:txBody>
          <a:bodyPr wrap="square" rtlCol="0">
            <a:spAutoFit/>
          </a:bodyPr>
          <a:lstStyle/>
          <a:p>
            <a:r>
              <a:rPr lang="bg-BG" sz="800" dirty="0" smtClean="0">
                <a:cs typeface="Arial" pitchFamily="34" charset="0"/>
              </a:rPr>
              <a:t>13. Позиции на коша:</a:t>
            </a:r>
          </a:p>
        </p:txBody>
      </p:sp>
      <p:pic>
        <p:nvPicPr>
          <p:cNvPr id="4" name="Picture 3"/>
          <p:cNvPicPr>
            <a:picLocks noChangeAspect="1"/>
          </p:cNvPicPr>
          <p:nvPr/>
        </p:nvPicPr>
        <p:blipFill>
          <a:blip r:embed="rId2"/>
          <a:stretch>
            <a:fillRect/>
          </a:stretch>
        </p:blipFill>
        <p:spPr>
          <a:xfrm>
            <a:off x="539552" y="260648"/>
            <a:ext cx="2880318" cy="1028368"/>
          </a:xfrm>
          <a:prstGeom prst="rect">
            <a:avLst/>
          </a:prstGeom>
        </p:spPr>
      </p:pic>
      <p:pic>
        <p:nvPicPr>
          <p:cNvPr id="5" name="Picture 4"/>
          <p:cNvPicPr>
            <a:picLocks noChangeAspect="1"/>
          </p:cNvPicPr>
          <p:nvPr/>
        </p:nvPicPr>
        <p:blipFill>
          <a:blip r:embed="rId3"/>
          <a:stretch>
            <a:fillRect/>
          </a:stretch>
        </p:blipFill>
        <p:spPr>
          <a:xfrm>
            <a:off x="539552" y="1340768"/>
            <a:ext cx="2880320" cy="1008112"/>
          </a:xfrm>
          <a:prstGeom prst="rect">
            <a:avLst/>
          </a:prstGeom>
        </p:spPr>
      </p:pic>
      <p:sp>
        <p:nvSpPr>
          <p:cNvPr id="22" name="TextBox 21"/>
          <p:cNvSpPr txBox="1"/>
          <p:nvPr/>
        </p:nvSpPr>
        <p:spPr>
          <a:xfrm>
            <a:off x="5076056" y="89927"/>
            <a:ext cx="3960000" cy="3046988"/>
          </a:xfrm>
          <a:prstGeom prst="rect">
            <a:avLst/>
          </a:prstGeom>
          <a:noFill/>
        </p:spPr>
        <p:txBody>
          <a:bodyPr wrap="square" rtlCol="0">
            <a:spAutoFit/>
          </a:bodyPr>
          <a:lstStyle/>
          <a:p>
            <a:pPr algn="just"/>
            <a:r>
              <a:rPr lang="ru-RU" sz="800" dirty="0"/>
              <a:t>Эта коляска подходит для детей в возрасте от 0 до 36 месяцев с максимальным весом до 15 кг. Пятиточечный ремень обеспечивает безопасность ребёнка. Положения спинки для ребёнка, подножки и капюшона можно отрегулировать.</a:t>
            </a:r>
          </a:p>
          <a:p>
            <a:pPr algn="just"/>
            <a:r>
              <a:rPr lang="ru-RU" sz="800" dirty="0"/>
              <a:t>Сиденье можно установить в двух положениях, что позволяет ребёнку быть лицом в направлении или против направления движения. Защитное приспособление регулируется и может быть удалено по желанию. Ручка также регулируется, и вы можете настроить её в нужное положение. Переднее колесо вращается на 360 градусов. Капюшон может быть удалён, таким образом, ваша коляска переходит в прогулочный блок.</a:t>
            </a:r>
          </a:p>
          <a:p>
            <a:pPr algn="just"/>
            <a:r>
              <a:rPr lang="ru-RU" sz="800" dirty="0"/>
              <a:t>На конструкции можно установить автокресло. Коляска изготовлена в соответствии с требованиями европейского стандарта EN 1888:2018 - «Изделия для выращивания малышей. Требования к безопасности и методы тестирования».</a:t>
            </a:r>
          </a:p>
          <a:p>
            <a:pPr algn="just"/>
            <a:endParaRPr lang="ru-RU" sz="800" dirty="0" smtClean="0"/>
          </a:p>
          <a:p>
            <a:pPr algn="just"/>
            <a:r>
              <a:rPr lang="ru-RU" sz="800" b="1" dirty="0" smtClean="0"/>
              <a:t>ВНИМАНИЕ</a:t>
            </a:r>
            <a:r>
              <a:rPr lang="ru-RU" sz="800" b="1" dirty="0"/>
              <a:t>! </a:t>
            </a:r>
            <a:r>
              <a:rPr lang="ru-RU" sz="800" dirty="0"/>
              <a:t>Ваш ребёнок будет максимально защищен, при условии, что вы будете следовать инструкциям и рекомендациям инструкции! Обратите внимание на предупреждения и предусмотрите все необходимые меры предосторожности для предотвращения риска травм или вреда ребёнку и обеспечения его безопасности. Вы несёте ответственность за безопасность ребёнка, если вы не соблюдаете и не следуете этим инструкциям и рекомендациям! Убедитесь, что каждый, кто использует коляску, знаком с инструкцией и соблюдает её. Не используйте детали или аксессуары для коляски, которые не одобрены производителем или дистрибьютором, потому что это может подвергнуть вашего ребёнка опасности, и аннулировать гарантию коляски.</a:t>
            </a:r>
          </a:p>
          <a:p>
            <a:pPr algn="just"/>
            <a:endParaRPr lang="bg-BG" sz="800" dirty="0"/>
          </a:p>
        </p:txBody>
      </p:sp>
      <p:sp>
        <p:nvSpPr>
          <p:cNvPr id="23" name="TextBox 22"/>
          <p:cNvSpPr txBox="1"/>
          <p:nvPr/>
        </p:nvSpPr>
        <p:spPr>
          <a:xfrm>
            <a:off x="4700218" y="63936"/>
            <a:ext cx="396000" cy="272415"/>
          </a:xfrm>
          <a:prstGeom prst="round2DiagRect">
            <a:avLst/>
          </a:prstGeom>
          <a:noFill/>
          <a:ln w="28575">
            <a:solidFill>
              <a:schemeClr val="tx1"/>
            </a:solidFill>
          </a:ln>
        </p:spPr>
        <p:txBody>
          <a:bodyPr wrap="square" rtlCol="0" anchor="ctr">
            <a:spAutoFit/>
          </a:bodyPr>
          <a:lstStyle/>
          <a:p>
            <a:pPr algn="ctr"/>
            <a:r>
              <a:rPr lang="en-US" sz="1000" b="1" dirty="0" smtClean="0"/>
              <a:t>RU</a:t>
            </a:r>
            <a:endParaRPr lang="bg-BG" sz="1000" b="1" dirty="0"/>
          </a:p>
        </p:txBody>
      </p:sp>
      <p:sp>
        <p:nvSpPr>
          <p:cNvPr id="24" name="Rectangle 23"/>
          <p:cNvSpPr/>
          <p:nvPr/>
        </p:nvSpPr>
        <p:spPr>
          <a:xfrm>
            <a:off x="5076056" y="3000985"/>
            <a:ext cx="3862146" cy="3662541"/>
          </a:xfrm>
          <a:prstGeom prst="rect">
            <a:avLst/>
          </a:prstGeom>
        </p:spPr>
        <p:txBody>
          <a:bodyPr wrap="square">
            <a:spAutoFit/>
          </a:bodyPr>
          <a:lstStyle/>
          <a:p>
            <a:pPr algn="just"/>
            <a:r>
              <a:rPr lang="ru-RU" sz="800" b="1" dirty="0"/>
              <a:t/>
            </a:r>
            <a:br>
              <a:rPr lang="ru-RU" sz="800" b="1" dirty="0"/>
            </a:br>
            <a:r>
              <a:rPr lang="ru-RU" sz="800" b="1" dirty="0">
                <a:solidFill>
                  <a:srgbClr val="222222"/>
                </a:solidFill>
              </a:rPr>
              <a:t>ВНИМАНИЕ</a:t>
            </a:r>
            <a:r>
              <a:rPr lang="ru-RU" sz="800" b="1" dirty="0" smtClean="0">
                <a:solidFill>
                  <a:srgbClr val="222222"/>
                </a:solidFill>
              </a:rPr>
              <a:t>!</a:t>
            </a:r>
            <a:endParaRPr lang="en-US" sz="800" b="1" dirty="0" smtClean="0">
              <a:solidFill>
                <a:srgbClr val="222222"/>
              </a:solidFill>
            </a:endParaRPr>
          </a:p>
          <a:p>
            <a:pPr algn="just"/>
            <a:r>
              <a:rPr lang="ru-RU" sz="800" dirty="0" smtClean="0">
                <a:solidFill>
                  <a:srgbClr val="222222"/>
                </a:solidFill>
              </a:rPr>
              <a:t>01.Пожалуйста</a:t>
            </a:r>
            <a:r>
              <a:rPr lang="ru-RU" sz="800" dirty="0">
                <a:solidFill>
                  <a:srgbClr val="222222"/>
                </a:solidFill>
              </a:rPr>
              <a:t>, внимательно прочитайте эти инструкции перед использованием продукта, чтобы обеспечить правильное использование корзины и сохранить их для дальнейшего использования</a:t>
            </a:r>
            <a:r>
              <a:rPr lang="ru-RU" sz="800" dirty="0" smtClean="0">
                <a:solidFill>
                  <a:srgbClr val="222222"/>
                </a:solidFill>
              </a:rPr>
              <a:t>.</a:t>
            </a:r>
            <a:endParaRPr lang="en-US" sz="800" dirty="0" smtClean="0">
              <a:solidFill>
                <a:srgbClr val="222222"/>
              </a:solidFill>
            </a:endParaRPr>
          </a:p>
          <a:p>
            <a:pPr algn="just"/>
            <a:r>
              <a:rPr lang="ru-RU" sz="800" dirty="0" smtClean="0">
                <a:solidFill>
                  <a:srgbClr val="222222"/>
                </a:solidFill>
              </a:rPr>
              <a:t>02</a:t>
            </a:r>
            <a:r>
              <a:rPr lang="ru-RU" sz="800" dirty="0">
                <a:solidFill>
                  <a:srgbClr val="222222"/>
                </a:solidFill>
              </a:rPr>
              <a:t>. </a:t>
            </a:r>
            <a:r>
              <a:rPr lang="ru-RU" sz="800" b="1" dirty="0">
                <a:solidFill>
                  <a:srgbClr val="222222"/>
                </a:solidFill>
              </a:rPr>
              <a:t>ВНИМАНИЕ: </a:t>
            </a:r>
            <a:r>
              <a:rPr lang="ru-RU" sz="800" dirty="0">
                <a:solidFill>
                  <a:srgbClr val="222222"/>
                </a:solidFill>
              </a:rPr>
              <a:t>НИКОГДА не оставляйте своего ребенка без присмотра. </a:t>
            </a:r>
            <a:endParaRPr lang="en-US" sz="800" dirty="0" smtClean="0">
              <a:solidFill>
                <a:srgbClr val="222222"/>
              </a:solidFill>
            </a:endParaRPr>
          </a:p>
          <a:p>
            <a:pPr algn="just"/>
            <a:r>
              <a:rPr lang="ru-RU" sz="800" dirty="0" smtClean="0">
                <a:solidFill>
                  <a:srgbClr val="222222"/>
                </a:solidFill>
              </a:rPr>
              <a:t>03</a:t>
            </a:r>
            <a:r>
              <a:rPr lang="ru-RU" sz="800" b="1" dirty="0" smtClean="0">
                <a:solidFill>
                  <a:srgbClr val="222222"/>
                </a:solidFill>
              </a:rPr>
              <a:t>.ВНИМАНИЕ</a:t>
            </a:r>
            <a:r>
              <a:rPr lang="ru-RU" sz="800" b="1" dirty="0">
                <a:solidFill>
                  <a:srgbClr val="222222"/>
                </a:solidFill>
              </a:rPr>
              <a:t>: </a:t>
            </a:r>
            <a:r>
              <a:rPr lang="ru-RU" sz="800" dirty="0">
                <a:solidFill>
                  <a:srgbClr val="222222"/>
                </a:solidFill>
              </a:rPr>
              <a:t>перед использованием убедитесь, что все блокирующие устройства включены. </a:t>
            </a:r>
            <a:endParaRPr lang="en-US" sz="800" dirty="0" smtClean="0">
              <a:solidFill>
                <a:srgbClr val="222222"/>
              </a:solidFill>
            </a:endParaRPr>
          </a:p>
          <a:p>
            <a:pPr algn="just"/>
            <a:r>
              <a:rPr lang="ru-RU" sz="800" dirty="0" smtClean="0">
                <a:solidFill>
                  <a:srgbClr val="222222"/>
                </a:solidFill>
              </a:rPr>
              <a:t>04</a:t>
            </a:r>
            <a:r>
              <a:rPr lang="ru-RU" sz="800" dirty="0">
                <a:solidFill>
                  <a:srgbClr val="222222"/>
                </a:solidFill>
              </a:rPr>
              <a:t>. ПРЕДУПРЕЖДЕНИЕ. Во избежание травм убедитесь, что ребенок находится на расстоянии, когда складываете и складываете это изделие. </a:t>
            </a:r>
            <a:endParaRPr lang="en-US" sz="800" dirty="0" smtClean="0">
              <a:solidFill>
                <a:srgbClr val="222222"/>
              </a:solidFill>
            </a:endParaRPr>
          </a:p>
          <a:p>
            <a:pPr algn="just"/>
            <a:r>
              <a:rPr lang="ru-RU" sz="800" dirty="0" smtClean="0">
                <a:solidFill>
                  <a:srgbClr val="222222"/>
                </a:solidFill>
              </a:rPr>
              <a:t>05</a:t>
            </a:r>
            <a:r>
              <a:rPr lang="ru-RU" sz="800" dirty="0">
                <a:solidFill>
                  <a:srgbClr val="222222"/>
                </a:solidFill>
              </a:rPr>
              <a:t>. </a:t>
            </a:r>
            <a:r>
              <a:rPr lang="ru-RU" sz="800" b="1" dirty="0">
                <a:solidFill>
                  <a:srgbClr val="222222"/>
                </a:solidFill>
              </a:rPr>
              <a:t>ВНИМАНИЕ: </a:t>
            </a:r>
            <a:r>
              <a:rPr lang="ru-RU" sz="800" dirty="0">
                <a:solidFill>
                  <a:srgbClr val="222222"/>
                </a:solidFill>
              </a:rPr>
              <a:t>не позволяйте вашему ребенку играть с этим продуктом. </a:t>
            </a:r>
            <a:endParaRPr lang="en-US" sz="800" dirty="0" smtClean="0">
              <a:solidFill>
                <a:srgbClr val="222222"/>
              </a:solidFill>
            </a:endParaRPr>
          </a:p>
          <a:p>
            <a:pPr algn="just"/>
            <a:r>
              <a:rPr lang="ru-RU" sz="800" dirty="0" smtClean="0">
                <a:solidFill>
                  <a:srgbClr val="222222"/>
                </a:solidFill>
              </a:rPr>
              <a:t>06</a:t>
            </a:r>
            <a:r>
              <a:rPr lang="ru-RU" sz="800" dirty="0">
                <a:solidFill>
                  <a:srgbClr val="222222"/>
                </a:solidFill>
              </a:rPr>
              <a:t>. ПРЕДУПРЕЖДЕНИЕ. Используйте ремни безопасности, как только ребенок сидит без посторонней помощи</a:t>
            </a:r>
            <a:r>
              <a:rPr lang="ru-RU" sz="800" dirty="0" smtClean="0">
                <a:solidFill>
                  <a:srgbClr val="222222"/>
                </a:solidFill>
              </a:rPr>
              <a:t>.</a:t>
            </a:r>
            <a:endParaRPr lang="en-US" sz="800" dirty="0" smtClean="0">
              <a:solidFill>
                <a:srgbClr val="222222"/>
              </a:solidFill>
            </a:endParaRPr>
          </a:p>
          <a:p>
            <a:pPr algn="just"/>
            <a:r>
              <a:rPr lang="ru-RU" sz="800" dirty="0" smtClean="0"/>
              <a:t>07.</a:t>
            </a:r>
            <a:r>
              <a:rPr lang="ru-RU" sz="800" b="1" dirty="0" smtClean="0"/>
              <a:t>ПРЕДУПРЕЖДЕНИЕ</a:t>
            </a:r>
            <a:r>
              <a:rPr lang="ru-RU" sz="800" dirty="0"/>
              <a:t>. Перед использованием убедитесь, что навесное оборудование для крепления детской коляски, сиденья или автокресла приводится в действие надлежащим образом.</a:t>
            </a:r>
          </a:p>
          <a:p>
            <a:pPr algn="just"/>
            <a:r>
              <a:rPr lang="ru-RU" sz="800" dirty="0" smtClean="0"/>
              <a:t>08.Наиболее </a:t>
            </a:r>
            <a:r>
              <a:rPr lang="ru-RU" sz="800" dirty="0"/>
              <a:t>наклонная позиция рекомендуется для использования новорожденными.</a:t>
            </a:r>
          </a:p>
          <a:p>
            <a:pPr algn="just"/>
            <a:r>
              <a:rPr lang="ru-RU" sz="800" dirty="0" smtClean="0"/>
              <a:t>09.Парковочное </a:t>
            </a:r>
            <a:r>
              <a:rPr lang="ru-RU" sz="800" dirty="0"/>
              <a:t>устройство (тормозная система) должно приводиться в действие при размещении и удалении детей.</a:t>
            </a:r>
          </a:p>
          <a:p>
            <a:pPr algn="just"/>
            <a:r>
              <a:rPr lang="ru-RU" sz="800" dirty="0" smtClean="0"/>
              <a:t>10.Любой </a:t>
            </a:r>
            <a:r>
              <a:rPr lang="ru-RU" sz="800" dirty="0"/>
              <a:t>груз, прикрепленный к ручке и / или задней части спинки и / или боковых сторон тележки, может повлиять на устойчивость тележки.</a:t>
            </a:r>
          </a:p>
          <a:p>
            <a:pPr algn="just"/>
            <a:r>
              <a:rPr lang="ru-RU" sz="800" dirty="0" smtClean="0"/>
              <a:t>11.Не </a:t>
            </a:r>
            <a:r>
              <a:rPr lang="ru-RU" sz="800" dirty="0"/>
              <a:t>перегружайте тележку. В противном случае оно может перевернуться и ребенок получит травму</a:t>
            </a:r>
            <a:r>
              <a:rPr lang="ru-RU" sz="800" dirty="0" smtClean="0"/>
              <a:t>.</a:t>
            </a:r>
            <a:endParaRPr lang="en-US" sz="800" dirty="0" smtClean="0"/>
          </a:p>
          <a:p>
            <a:pPr algn="just"/>
            <a:r>
              <a:rPr lang="ru-RU" sz="800" dirty="0"/>
              <a:t>12. Запрещается использовать аксессуары, не одобренные производителем.</a:t>
            </a:r>
          </a:p>
          <a:p>
            <a:pPr algn="just"/>
            <a:r>
              <a:rPr lang="ru-RU" sz="800" dirty="0" smtClean="0"/>
              <a:t>13.Коляска </a:t>
            </a:r>
            <a:r>
              <a:rPr lang="ru-RU" sz="800" dirty="0"/>
              <a:t>предназначена для использования одним ребенком, не позволяйте двум или более детям ездить на ней.</a:t>
            </a:r>
          </a:p>
          <a:p>
            <a:pPr algn="just"/>
            <a:r>
              <a:rPr lang="ru-RU" sz="800" dirty="0" smtClean="0"/>
              <a:t>14.Максимальная </a:t>
            </a:r>
            <a:r>
              <a:rPr lang="ru-RU" sz="800" dirty="0"/>
              <a:t>нагрузка на багажную корзину не должна превышать 3 кг. Не перегружайте багажную корзину и не используйте ее для перевозки детей. Если нет</a:t>
            </a:r>
            <a:endParaRPr lang="bg-BG" sz="800" dirty="0"/>
          </a:p>
        </p:txBody>
      </p:sp>
      <p:sp>
        <p:nvSpPr>
          <p:cNvPr id="25" name="TextBox 24"/>
          <p:cNvSpPr txBox="1"/>
          <p:nvPr/>
        </p:nvSpPr>
        <p:spPr>
          <a:xfrm>
            <a:off x="8739222" y="6602611"/>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38</a:t>
            </a:r>
            <a:endParaRPr lang="bg-BG" sz="900" b="1"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8</a:t>
            </a:r>
            <a:endParaRPr lang="bg-BG" sz="1000" b="1" dirty="0">
              <a:latin typeface="Arial" pitchFamily="34" charset="0"/>
              <a:cs typeface="Arial" pitchFamily="34" charset="0"/>
            </a:endParaRPr>
          </a:p>
        </p:txBody>
      </p:sp>
      <p:sp>
        <p:nvSpPr>
          <p:cNvPr id="15" name="TextBox 14"/>
          <p:cNvSpPr txBox="1"/>
          <p:nvPr/>
        </p:nvSpPr>
        <p:spPr>
          <a:xfrm>
            <a:off x="611560" y="116632"/>
            <a:ext cx="1979712" cy="784830"/>
          </a:xfrm>
          <a:prstGeom prst="rect">
            <a:avLst/>
          </a:prstGeom>
          <a:noFill/>
        </p:spPr>
        <p:txBody>
          <a:bodyPr wrap="square" rtlCol="0">
            <a:spAutoFit/>
          </a:bodyPr>
          <a:lstStyle/>
          <a:p>
            <a:pPr algn="just"/>
            <a:r>
              <a:rPr lang="bg-BG" sz="900" b="1" dirty="0" smtClean="0"/>
              <a:t>ПРОИЗВЕДЕНО ЗА </a:t>
            </a:r>
            <a:r>
              <a:rPr lang="en-US" sz="900" b="1" dirty="0" smtClean="0"/>
              <a:t>MONI</a:t>
            </a:r>
            <a:endParaRPr lang="bg-BG" sz="900" b="1" dirty="0" smtClean="0"/>
          </a:p>
          <a:p>
            <a:pPr algn="just"/>
            <a:r>
              <a:rPr lang="bg-BG" sz="900" b="1" dirty="0" smtClean="0"/>
              <a:t>Вносител:</a:t>
            </a:r>
            <a:r>
              <a:rPr lang="en-US" sz="900" b="1" dirty="0" smtClean="0"/>
              <a:t> </a:t>
            </a:r>
            <a:r>
              <a:rPr lang="bg-BG" sz="900" b="1" dirty="0" smtClean="0"/>
              <a:t>Мони Трейд ООД</a:t>
            </a:r>
            <a:endParaRPr lang="en-US" sz="900" b="1" dirty="0" smtClean="0"/>
          </a:p>
          <a:p>
            <a:pPr algn="just"/>
            <a:r>
              <a:rPr lang="bg-BG" sz="900" b="1" dirty="0" smtClean="0"/>
              <a:t>Адрес</a:t>
            </a:r>
            <a:r>
              <a:rPr lang="en-US" sz="900" b="1" dirty="0" smtClean="0"/>
              <a:t>: </a:t>
            </a:r>
            <a:r>
              <a:rPr lang="bg-BG" sz="900" b="1" dirty="0" smtClean="0"/>
              <a:t>Стопански двор </a:t>
            </a:r>
            <a:r>
              <a:rPr lang="en-US" sz="900" b="1" dirty="0" smtClean="0"/>
              <a:t>–</a:t>
            </a:r>
            <a:endParaRPr lang="bg-BG" sz="900" b="1" dirty="0" smtClean="0"/>
          </a:p>
          <a:p>
            <a:pPr algn="just"/>
            <a:r>
              <a:rPr lang="en-US" sz="900" b="1" dirty="0" smtClean="0"/>
              <a:t> </a:t>
            </a:r>
            <a:r>
              <a:rPr lang="bg-BG" sz="900" b="1" dirty="0" smtClean="0"/>
              <a:t>Требич</a:t>
            </a:r>
            <a:r>
              <a:rPr lang="en-US" sz="900" b="1" dirty="0" smtClean="0"/>
              <a:t>, </a:t>
            </a:r>
            <a:r>
              <a:rPr lang="bg-BG" sz="900" b="1" dirty="0" smtClean="0"/>
              <a:t>София</a:t>
            </a:r>
            <a:r>
              <a:rPr lang="en-US" sz="900" b="1" dirty="0" smtClean="0"/>
              <a:t>, </a:t>
            </a:r>
            <a:r>
              <a:rPr lang="bg-BG" sz="900" b="1" dirty="0" smtClean="0"/>
              <a:t>България</a:t>
            </a:r>
          </a:p>
          <a:p>
            <a:pPr algn="just"/>
            <a:r>
              <a:rPr lang="bg-BG" sz="900" b="1" dirty="0" smtClean="0"/>
              <a:t>Тел.: </a:t>
            </a:r>
            <a:r>
              <a:rPr lang="en-US" sz="900" b="1" dirty="0" smtClean="0"/>
              <a:t>+359 </a:t>
            </a:r>
            <a:r>
              <a:rPr lang="bg-BG" sz="900" b="1" dirty="0" smtClean="0"/>
              <a:t>2/ 936 07 90</a:t>
            </a:r>
            <a:endParaRPr lang="bg-BG" sz="900" b="1" dirty="0"/>
          </a:p>
        </p:txBody>
      </p:sp>
      <p:sp>
        <p:nvSpPr>
          <p:cNvPr id="16" name="TextBox 15"/>
          <p:cNvSpPr txBox="1"/>
          <p:nvPr/>
        </p:nvSpPr>
        <p:spPr>
          <a:xfrm>
            <a:off x="107504" y="3573016"/>
            <a:ext cx="3960000" cy="215444"/>
          </a:xfrm>
          <a:prstGeom prst="rect">
            <a:avLst/>
          </a:prstGeom>
          <a:noFill/>
        </p:spPr>
        <p:txBody>
          <a:bodyPr wrap="square" rtlCol="0">
            <a:spAutoFit/>
          </a:bodyPr>
          <a:lstStyle/>
          <a:p>
            <a:pPr algn="ctr"/>
            <a:r>
              <a:rPr lang="en-US" sz="800" b="1" dirty="0" smtClean="0"/>
              <a:t>I. Warnings for safe use</a:t>
            </a:r>
            <a:endParaRPr lang="bg-BG" sz="800" b="1" dirty="0"/>
          </a:p>
        </p:txBody>
      </p:sp>
      <p:sp>
        <p:nvSpPr>
          <p:cNvPr id="17" name="TextBox 16"/>
          <p:cNvSpPr txBox="1"/>
          <p:nvPr/>
        </p:nvSpPr>
        <p:spPr>
          <a:xfrm>
            <a:off x="0" y="980728"/>
            <a:ext cx="3960000" cy="2431435"/>
          </a:xfrm>
          <a:prstGeom prst="rect">
            <a:avLst/>
          </a:prstGeom>
          <a:noFill/>
        </p:spPr>
        <p:txBody>
          <a:bodyPr wrap="square" rtlCol="0">
            <a:spAutoFit/>
          </a:bodyPr>
          <a:lstStyle/>
          <a:p>
            <a:pPr algn="just"/>
            <a:r>
              <a:rPr lang="en-US" sz="800" dirty="0"/>
              <a:t>This stroller is suitable for newborn babies and children aged up to </a:t>
            </a:r>
            <a:r>
              <a:rPr lang="en-US" sz="800" dirty="0" smtClean="0"/>
              <a:t>36 months or </a:t>
            </a:r>
            <a:r>
              <a:rPr lang="en-US" sz="800" dirty="0"/>
              <a:t>weighing up to </a:t>
            </a:r>
            <a:r>
              <a:rPr lang="en-US" sz="800" dirty="0" smtClean="0"/>
              <a:t>15 </a:t>
            </a:r>
            <a:r>
              <a:rPr lang="en-US" sz="800" dirty="0"/>
              <a:t>kg. . The stroller is manufactured in accordance with the European standard EN 1888:1 - Child care articles - Wheeled child conveyances </a:t>
            </a:r>
            <a:r>
              <a:rPr lang="en-US" sz="800" dirty="0" smtClean="0"/>
              <a:t>.</a:t>
            </a:r>
            <a:endParaRPr lang="bg-BG" sz="800" dirty="0"/>
          </a:p>
          <a:p>
            <a:pPr algn="just"/>
            <a:r>
              <a:rPr lang="en-US" sz="800" dirty="0"/>
              <a:t> Five-point safety belt ensures safety to the child. The positions of the backrest, footrest and canopy can be adjusted.</a:t>
            </a:r>
          </a:p>
          <a:p>
            <a:pPr algn="just"/>
            <a:r>
              <a:rPr lang="en-US" sz="800" dirty="0"/>
              <a:t>The seat is installed in two positions and it allows for the child to face the direction of movement  or against the direction of movement. The front bumper can be removed by request. The handle is also adjustable and can be adjusted in the desired position. The front wheel turns at 360°. The canopy can be removed – that is how your stroller becomes in summer variant.</a:t>
            </a:r>
          </a:p>
          <a:p>
            <a:pPr algn="just"/>
            <a:r>
              <a:rPr lang="en-US" sz="800" dirty="0"/>
              <a:t>WARNING! Your child will be maximally protected if you follow the warnings and recommendations from the instructions! Pay attention to the warnings provide all necessary in order to avoid the risk of injury or impairment of the child if you do not provide its safety! You are responsible for the safety of the child, if you do not follow and do not comply with these warnings and recommendations! Make sure that anyone who uses the stroller is familiar with the instruction and follows it. Do not use parts or accessories for the stroller, which are not approved by the manufacturer or the distributer, because this may put your child at risk and to lead to voiding of the warranty of the stroller.</a:t>
            </a:r>
          </a:p>
        </p:txBody>
      </p:sp>
      <p:sp>
        <p:nvSpPr>
          <p:cNvPr id="21" name="TextBox 20"/>
          <p:cNvSpPr txBox="1"/>
          <p:nvPr/>
        </p:nvSpPr>
        <p:spPr>
          <a:xfrm>
            <a:off x="107504" y="836712"/>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EN</a:t>
            </a:r>
            <a:endParaRPr lang="bg-BG" sz="1000" b="1" dirty="0"/>
          </a:p>
        </p:txBody>
      </p:sp>
      <p:sp>
        <p:nvSpPr>
          <p:cNvPr id="22" name="TextBox 21"/>
          <p:cNvSpPr txBox="1"/>
          <p:nvPr/>
        </p:nvSpPr>
        <p:spPr>
          <a:xfrm>
            <a:off x="0" y="3645024"/>
            <a:ext cx="3960000" cy="2923877"/>
          </a:xfrm>
          <a:prstGeom prst="rect">
            <a:avLst/>
          </a:prstGeom>
          <a:noFill/>
        </p:spPr>
        <p:txBody>
          <a:bodyPr wrap="square" rtlCol="0">
            <a:spAutoFit/>
          </a:bodyPr>
          <a:lstStyle/>
          <a:p>
            <a:pPr algn="just"/>
            <a:r>
              <a:rPr lang="en-US" sz="800" b="1" dirty="0"/>
              <a:t>WARNING:</a:t>
            </a:r>
            <a:endParaRPr lang="bg-BG" sz="800" dirty="0"/>
          </a:p>
          <a:p>
            <a:pPr algn="just"/>
            <a:r>
              <a:rPr lang="en-US" sz="800" dirty="0"/>
              <a:t>01. Important – Read carefully and keep for future reference</a:t>
            </a:r>
          </a:p>
          <a:p>
            <a:pPr algn="just"/>
            <a:r>
              <a:rPr lang="en-US" sz="800" dirty="0"/>
              <a:t>02. WARNING! NEVER LEAVE THE CHILD UNATTENDED.</a:t>
            </a:r>
            <a:endParaRPr lang="bg-BG" sz="800" dirty="0"/>
          </a:p>
          <a:p>
            <a:pPr algn="just"/>
            <a:r>
              <a:rPr lang="bg-BG" sz="800" dirty="0"/>
              <a:t>0</a:t>
            </a:r>
            <a:r>
              <a:rPr lang="en-US" sz="800" dirty="0"/>
              <a:t>3</a:t>
            </a:r>
            <a:r>
              <a:rPr lang="bg-BG" sz="800" dirty="0"/>
              <a:t>. </a:t>
            </a:r>
            <a:r>
              <a:rPr lang="en-US" sz="800" dirty="0"/>
              <a:t>WARNING! Ensure that all locking devices are engaged before use</a:t>
            </a:r>
            <a:r>
              <a:rPr lang="bg-BG" sz="800" dirty="0"/>
              <a:t>.</a:t>
            </a:r>
          </a:p>
          <a:p>
            <a:pPr algn="just"/>
            <a:r>
              <a:rPr lang="bg-BG" sz="800" dirty="0"/>
              <a:t>0</a:t>
            </a:r>
            <a:r>
              <a:rPr lang="en-US" sz="800" dirty="0"/>
              <a:t>4</a:t>
            </a:r>
            <a:r>
              <a:rPr lang="bg-BG" sz="800" dirty="0"/>
              <a:t>. </a:t>
            </a:r>
            <a:r>
              <a:rPr lang="en-US" sz="800" dirty="0"/>
              <a:t>WARNING! To avoid injury ensure that the child is kept away when unfolding and folding this product.</a:t>
            </a:r>
          </a:p>
          <a:p>
            <a:pPr algn="just"/>
            <a:r>
              <a:rPr lang="en-US" sz="800" dirty="0"/>
              <a:t>05. WARNING! Do not let the child play with this product</a:t>
            </a:r>
            <a:r>
              <a:rPr lang="bg-BG" sz="800" dirty="0"/>
              <a:t>.</a:t>
            </a:r>
          </a:p>
          <a:p>
            <a:pPr algn="just"/>
            <a:r>
              <a:rPr lang="bg-BG" sz="800" dirty="0"/>
              <a:t>0</a:t>
            </a:r>
            <a:r>
              <a:rPr lang="en-US" sz="800" dirty="0"/>
              <a:t>6</a:t>
            </a:r>
            <a:r>
              <a:rPr lang="bg-BG" sz="800" dirty="0"/>
              <a:t>. </a:t>
            </a:r>
            <a:r>
              <a:rPr lang="en-US" sz="800" dirty="0"/>
              <a:t>WARNING! As soon as the child is able to sit up by itself, always use a safety belt</a:t>
            </a:r>
            <a:r>
              <a:rPr lang="bg-BG" sz="800" dirty="0"/>
              <a:t>.</a:t>
            </a:r>
            <a:endParaRPr lang="en-US" sz="800" dirty="0"/>
          </a:p>
          <a:p>
            <a:pPr algn="just"/>
            <a:r>
              <a:rPr lang="bg-BG" sz="800" dirty="0"/>
              <a:t>07. </a:t>
            </a:r>
            <a:r>
              <a:rPr lang="en-US" sz="800" dirty="0"/>
              <a:t>WARNING! Check that the pram body or seat unit or car seat attachment devices are correctly engaged before use</a:t>
            </a:r>
            <a:r>
              <a:rPr lang="bg-BG" sz="800" dirty="0"/>
              <a:t>.</a:t>
            </a:r>
            <a:endParaRPr lang="en-US" sz="800" dirty="0"/>
          </a:p>
          <a:p>
            <a:pPr algn="just"/>
            <a:r>
              <a:rPr lang="en-US" sz="800" dirty="0"/>
              <a:t>08. The most inclined position is recommended for newly born babies.</a:t>
            </a:r>
          </a:p>
          <a:p>
            <a:pPr algn="just"/>
            <a:r>
              <a:rPr lang="en-US" sz="800" dirty="0"/>
              <a:t>09. The parking device (braking system) must be engaged when placing and removing the children.</a:t>
            </a:r>
          </a:p>
          <a:p>
            <a:pPr algn="just"/>
            <a:r>
              <a:rPr lang="en-US" sz="800" dirty="0"/>
              <a:t>10. Any load attached to the handle and/or on the back of the backrest and/or on the sides of the vehicle will affect the stability of the vehicle.</a:t>
            </a:r>
            <a:endParaRPr lang="bg-BG" sz="800" dirty="0"/>
          </a:p>
          <a:p>
            <a:pPr algn="just"/>
            <a:r>
              <a:rPr lang="bg-BG" sz="800" dirty="0"/>
              <a:t>11. </a:t>
            </a:r>
            <a:r>
              <a:rPr lang="en-US" sz="800" dirty="0"/>
              <a:t>Do not overload the luggage basket. Otherwise it may upturn and the child in it may get injured</a:t>
            </a:r>
            <a:r>
              <a:rPr lang="ru-RU" sz="800" dirty="0"/>
              <a:t>.</a:t>
            </a:r>
            <a:endParaRPr lang="en-US" sz="800" dirty="0"/>
          </a:p>
          <a:p>
            <a:pPr algn="just"/>
            <a:r>
              <a:rPr lang="en-US" sz="800" dirty="0"/>
              <a:t>12. Accessories which are not approved by the by the manufacturer must not be used.</a:t>
            </a:r>
          </a:p>
          <a:p>
            <a:pPr algn="just"/>
            <a:r>
              <a:rPr lang="en-US" sz="800" dirty="0" smtClean="0"/>
              <a:t>13. The stroller must be used for one child only. Do not allow two or more children to ride in it.</a:t>
            </a:r>
          </a:p>
          <a:p>
            <a:pPr algn="just"/>
            <a:r>
              <a:rPr lang="en-US" sz="800" dirty="0" smtClean="0"/>
              <a:t>14. The maximum weight capacity of the luggage basket is 3 kg. Do not overload the luggage basket and do not use it to transport children in it. If you do not follow these instructions the warranty of the stroller shall be voided.</a:t>
            </a:r>
          </a:p>
        </p:txBody>
      </p:sp>
      <p:pic>
        <p:nvPicPr>
          <p:cNvPr id="18" name="Picture 2" descr="C:\Users\user\Desktop\black moni version_2015.jpg"/>
          <p:cNvPicPr>
            <a:picLocks noChangeAspect="1" noChangeArrowheads="1"/>
          </p:cNvPicPr>
          <p:nvPr/>
        </p:nvPicPr>
        <p:blipFill>
          <a:blip r:embed="rId2" cstate="print"/>
          <a:srcRect/>
          <a:stretch>
            <a:fillRect/>
          </a:stretch>
        </p:blipFill>
        <p:spPr bwMode="auto">
          <a:xfrm>
            <a:off x="2555776" y="116632"/>
            <a:ext cx="864000" cy="864000"/>
          </a:xfrm>
          <a:prstGeom prst="rect">
            <a:avLst/>
          </a:prstGeom>
          <a:noFill/>
        </p:spPr>
      </p:pic>
      <p:sp>
        <p:nvSpPr>
          <p:cNvPr id="33" name="TextBox 32"/>
          <p:cNvSpPr txBox="1"/>
          <p:nvPr/>
        </p:nvSpPr>
        <p:spPr>
          <a:xfrm>
            <a:off x="8599764" y="6459759"/>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37</a:t>
            </a:r>
            <a:endParaRPr lang="bg-BG" sz="900" b="1" dirty="0">
              <a:latin typeface="Arial" pitchFamily="34" charset="0"/>
              <a:cs typeface="Arial" pitchFamily="34" charset="0"/>
            </a:endParaRPr>
          </a:p>
        </p:txBody>
      </p:sp>
      <p:sp>
        <p:nvSpPr>
          <p:cNvPr id="34" name="TextBox 1"/>
          <p:cNvSpPr txBox="1"/>
          <p:nvPr/>
        </p:nvSpPr>
        <p:spPr>
          <a:xfrm>
            <a:off x="5061562" y="100502"/>
            <a:ext cx="3736202" cy="215444"/>
          </a:xfrm>
          <a:prstGeom prst="rect">
            <a:avLst/>
          </a:prstGeom>
          <a:noFill/>
        </p:spPr>
        <p:txBody>
          <a:bodyPr wrap="square" rtlCol="0">
            <a:spAutoFit/>
          </a:bodyPr>
          <a:lstStyle/>
          <a:p>
            <a:pPr algn="ctr"/>
            <a:r>
              <a:rPr lang="en-US" sz="800" dirty="0" smtClean="0"/>
              <a:t>V. PREPORUKE ZA ODRŽAVANJE I ČIŠĆENJ</a:t>
            </a:r>
            <a:r>
              <a:rPr lang="sr-Latn-CS" sz="800" dirty="0" smtClean="0"/>
              <a:t>E</a:t>
            </a:r>
            <a:endParaRPr lang="bg-BG" sz="800" dirty="0" smtClean="0"/>
          </a:p>
        </p:txBody>
      </p:sp>
      <p:sp>
        <p:nvSpPr>
          <p:cNvPr id="35" name="TextBox 8"/>
          <p:cNvSpPr txBox="1"/>
          <p:nvPr/>
        </p:nvSpPr>
        <p:spPr>
          <a:xfrm>
            <a:off x="5004048" y="388534"/>
            <a:ext cx="3672408" cy="3785652"/>
          </a:xfrm>
          <a:prstGeom prst="rect">
            <a:avLst/>
          </a:prstGeom>
          <a:noFill/>
        </p:spPr>
        <p:txBody>
          <a:bodyPr wrap="square" rtlCol="0">
            <a:spAutoFit/>
          </a:bodyPr>
          <a:lstStyle/>
          <a:p>
            <a:pPr algn="just"/>
            <a:r>
              <a:rPr lang="en-US" sz="800" dirty="0"/>
              <a:t>1.Redovno </a:t>
            </a:r>
            <a:r>
              <a:rPr lang="en-US" sz="800" dirty="0" err="1"/>
              <a:t>provjeravajte</a:t>
            </a:r>
            <a:r>
              <a:rPr lang="en-US" sz="800" dirty="0"/>
              <a:t> </a:t>
            </a:r>
            <a:r>
              <a:rPr lang="en-US" sz="800" dirty="0" err="1"/>
              <a:t>uređaje</a:t>
            </a:r>
            <a:r>
              <a:rPr lang="en-US" sz="800" dirty="0"/>
              <a:t> </a:t>
            </a:r>
            <a:r>
              <a:rPr lang="en-US" sz="800" dirty="0" err="1"/>
              <a:t>za</a:t>
            </a:r>
            <a:r>
              <a:rPr lang="en-US" sz="800" dirty="0"/>
              <a:t> </a:t>
            </a:r>
            <a:r>
              <a:rPr lang="en-US" sz="800" dirty="0" err="1"/>
              <a:t>zaključavanje</a:t>
            </a:r>
            <a:r>
              <a:rPr lang="en-US" sz="800" dirty="0"/>
              <a:t>, </a:t>
            </a:r>
            <a:r>
              <a:rPr lang="en-US" sz="800" dirty="0" err="1"/>
              <a:t>kočnice</a:t>
            </a:r>
            <a:r>
              <a:rPr lang="en-US" sz="800" dirty="0"/>
              <a:t>, </a:t>
            </a:r>
            <a:r>
              <a:rPr lang="en-US" sz="800" dirty="0" err="1"/>
              <a:t>sigurnosne</a:t>
            </a:r>
            <a:r>
              <a:rPr lang="en-US" sz="800" dirty="0"/>
              <a:t> </a:t>
            </a:r>
            <a:r>
              <a:rPr lang="en-US" sz="800" dirty="0" err="1"/>
              <a:t>pojaseve</a:t>
            </a:r>
            <a:r>
              <a:rPr lang="en-US" sz="800" dirty="0"/>
              <a:t> </a:t>
            </a:r>
            <a:r>
              <a:rPr lang="en-US" sz="800" dirty="0" err="1"/>
              <a:t>i</a:t>
            </a:r>
            <a:r>
              <a:rPr lang="en-US" sz="800" dirty="0"/>
              <a:t> </a:t>
            </a:r>
            <a:r>
              <a:rPr lang="en-US" sz="800" dirty="0" err="1"/>
              <a:t>kopče</a:t>
            </a:r>
            <a:r>
              <a:rPr lang="en-US" sz="800" dirty="0"/>
              <a:t>, </a:t>
            </a:r>
            <a:r>
              <a:rPr lang="en-US" sz="800" dirty="0" err="1"/>
              <a:t>konektore</a:t>
            </a:r>
            <a:r>
              <a:rPr lang="en-US" sz="800" dirty="0"/>
              <a:t> </a:t>
            </a:r>
            <a:r>
              <a:rPr lang="en-US" sz="800" dirty="0" err="1"/>
              <a:t>i</a:t>
            </a:r>
            <a:r>
              <a:rPr lang="en-US" sz="800" dirty="0"/>
              <a:t> </a:t>
            </a:r>
            <a:r>
              <a:rPr lang="en-US" sz="800" dirty="0" err="1"/>
              <a:t>mehanizme</a:t>
            </a:r>
            <a:r>
              <a:rPr lang="en-US" sz="800" dirty="0"/>
              <a:t> </a:t>
            </a:r>
            <a:r>
              <a:rPr lang="en-US" sz="800" dirty="0" err="1"/>
              <a:t>pričvršćivanja</a:t>
            </a:r>
            <a:r>
              <a:rPr lang="en-US" sz="800" dirty="0"/>
              <a:t> </a:t>
            </a:r>
            <a:r>
              <a:rPr lang="en-US" sz="800" dirty="0" err="1"/>
              <a:t>kako</a:t>
            </a:r>
            <a:r>
              <a:rPr lang="en-US" sz="800" dirty="0"/>
              <a:t> </a:t>
            </a:r>
            <a:r>
              <a:rPr lang="en-US" sz="800" dirty="0" err="1"/>
              <a:t>biste</a:t>
            </a:r>
            <a:r>
              <a:rPr lang="en-US" sz="800" dirty="0"/>
              <a:t> </a:t>
            </a:r>
            <a:r>
              <a:rPr lang="en-US" sz="800" dirty="0" err="1"/>
              <a:t>bili</a:t>
            </a:r>
            <a:r>
              <a:rPr lang="en-US" sz="800" dirty="0"/>
              <a:t> </a:t>
            </a:r>
            <a:r>
              <a:rPr lang="en-US" sz="800" dirty="0" err="1"/>
              <a:t>sigurni</a:t>
            </a:r>
            <a:r>
              <a:rPr lang="en-US" sz="800" dirty="0"/>
              <a:t> da </a:t>
            </a:r>
            <a:r>
              <a:rPr lang="en-US" sz="800" dirty="0" err="1"/>
              <a:t>su</a:t>
            </a:r>
            <a:r>
              <a:rPr lang="en-US" sz="800" dirty="0"/>
              <a:t> u </a:t>
            </a:r>
            <a:r>
              <a:rPr lang="en-US" sz="800" dirty="0" err="1"/>
              <a:t>dobrom</a:t>
            </a:r>
            <a:r>
              <a:rPr lang="en-US" sz="800" dirty="0"/>
              <a:t> </a:t>
            </a:r>
            <a:r>
              <a:rPr lang="en-US" sz="800" dirty="0" err="1"/>
              <a:t>radnom</a:t>
            </a:r>
            <a:r>
              <a:rPr lang="en-US" sz="800" dirty="0"/>
              <a:t> </a:t>
            </a:r>
            <a:r>
              <a:rPr lang="en-US" sz="800" dirty="0" err="1"/>
              <a:t>stanju</a:t>
            </a:r>
            <a:r>
              <a:rPr lang="en-US" sz="800" dirty="0"/>
              <a:t> </a:t>
            </a:r>
            <a:r>
              <a:rPr lang="en-US" sz="800" dirty="0" err="1"/>
              <a:t>i</a:t>
            </a:r>
            <a:r>
              <a:rPr lang="en-US" sz="800" dirty="0"/>
              <a:t> da </a:t>
            </a:r>
            <a:r>
              <a:rPr lang="en-US" sz="800" dirty="0" err="1"/>
              <a:t>nije</a:t>
            </a:r>
            <a:r>
              <a:rPr lang="en-US" sz="800" dirty="0"/>
              <a:t> </a:t>
            </a:r>
            <a:r>
              <a:rPr lang="en-US" sz="800" dirty="0" err="1"/>
              <a:t>pohabani</a:t>
            </a:r>
            <a:r>
              <a:rPr lang="en-US" sz="800" dirty="0"/>
              <a:t> </a:t>
            </a:r>
            <a:r>
              <a:rPr lang="en-US" sz="800" dirty="0" err="1"/>
              <a:t>ili</a:t>
            </a:r>
            <a:r>
              <a:rPr lang="en-US" sz="800" dirty="0"/>
              <a:t> </a:t>
            </a:r>
            <a:r>
              <a:rPr lang="en-US" sz="800" dirty="0" err="1"/>
              <a:t>oštećeni</a:t>
            </a:r>
            <a:r>
              <a:rPr lang="en-US" sz="800" dirty="0"/>
              <a:t>.</a:t>
            </a:r>
          </a:p>
          <a:p>
            <a:pPr algn="just"/>
            <a:r>
              <a:rPr lang="en-US" sz="800" dirty="0"/>
              <a:t>2. </a:t>
            </a:r>
            <a:r>
              <a:rPr lang="en-US" sz="800" dirty="0" err="1"/>
              <a:t>Ako</a:t>
            </a:r>
            <a:r>
              <a:rPr lang="en-US" sz="800" dirty="0"/>
              <a:t> </a:t>
            </a:r>
            <a:r>
              <a:rPr lang="en-US" sz="800" dirty="0" err="1"/>
              <a:t>pronađete</a:t>
            </a:r>
            <a:r>
              <a:rPr lang="en-US" sz="800" dirty="0"/>
              <a:t> </a:t>
            </a:r>
            <a:r>
              <a:rPr lang="en-US" sz="800" dirty="0" err="1"/>
              <a:t>labave</a:t>
            </a:r>
            <a:r>
              <a:rPr lang="en-US" sz="800" dirty="0"/>
              <a:t>, </a:t>
            </a:r>
            <a:r>
              <a:rPr lang="en-US" sz="800" dirty="0" err="1"/>
              <a:t>slomljene</a:t>
            </a:r>
            <a:r>
              <a:rPr lang="en-US" sz="800" dirty="0"/>
              <a:t> </a:t>
            </a:r>
            <a:r>
              <a:rPr lang="en-US" sz="800" dirty="0" err="1"/>
              <a:t>i</a:t>
            </a:r>
            <a:r>
              <a:rPr lang="en-US" sz="800" dirty="0"/>
              <a:t> </a:t>
            </a:r>
            <a:r>
              <a:rPr lang="en-US" sz="800" dirty="0" err="1"/>
              <a:t>oštećene</a:t>
            </a:r>
            <a:r>
              <a:rPr lang="en-US" sz="800" dirty="0"/>
              <a:t> </a:t>
            </a:r>
            <a:r>
              <a:rPr lang="en-US" sz="800" dirty="0" err="1"/>
              <a:t>delove</a:t>
            </a:r>
            <a:r>
              <a:rPr lang="en-US" sz="800" dirty="0"/>
              <a:t>, </a:t>
            </a:r>
            <a:r>
              <a:rPr lang="en-US" sz="800" dirty="0" err="1"/>
              <a:t>popraviti</a:t>
            </a:r>
            <a:r>
              <a:rPr lang="en-US" sz="800" dirty="0"/>
              <a:t> </a:t>
            </a:r>
            <a:r>
              <a:rPr lang="en-US" sz="800" dirty="0" err="1"/>
              <a:t>ih</a:t>
            </a:r>
            <a:r>
              <a:rPr lang="en-US" sz="800" dirty="0"/>
              <a:t>  u </a:t>
            </a:r>
            <a:r>
              <a:rPr lang="en-US" sz="800" dirty="0" err="1"/>
              <a:t>ovlašćenim</a:t>
            </a:r>
            <a:r>
              <a:rPr lang="en-US" sz="800" dirty="0"/>
              <a:t> </a:t>
            </a:r>
            <a:r>
              <a:rPr lang="en-US" sz="800" dirty="0" err="1"/>
              <a:t>servisima</a:t>
            </a:r>
            <a:r>
              <a:rPr lang="en-US" sz="800" dirty="0"/>
              <a:t> </a:t>
            </a:r>
            <a:r>
              <a:rPr lang="en-US" sz="800" dirty="0" err="1"/>
              <a:t>ili</a:t>
            </a:r>
            <a:r>
              <a:rPr lang="en-US" sz="800" dirty="0"/>
              <a:t> </a:t>
            </a:r>
            <a:r>
              <a:rPr lang="en-US" sz="800" dirty="0" err="1"/>
              <a:t>zamijeniti</a:t>
            </a:r>
            <a:r>
              <a:rPr lang="en-US" sz="800" dirty="0"/>
              <a:t> </a:t>
            </a:r>
            <a:r>
              <a:rPr lang="en-US" sz="800" dirty="0" err="1"/>
              <a:t>originalnim</a:t>
            </a:r>
            <a:r>
              <a:rPr lang="en-US" sz="800" dirty="0"/>
              <a:t> </a:t>
            </a:r>
            <a:r>
              <a:rPr lang="en-US" sz="800" dirty="0" err="1"/>
              <a:t>djelovima</a:t>
            </a:r>
            <a:r>
              <a:rPr lang="en-US" sz="800" dirty="0"/>
              <a:t>. U </a:t>
            </a:r>
            <a:r>
              <a:rPr lang="en-US" sz="800" dirty="0" err="1"/>
              <a:t>suprotnom</a:t>
            </a:r>
            <a:r>
              <a:rPr lang="en-US" sz="800" dirty="0"/>
              <a:t> </a:t>
            </a:r>
            <a:r>
              <a:rPr lang="en-US" sz="800" dirty="0" err="1"/>
              <a:t>će</a:t>
            </a:r>
            <a:r>
              <a:rPr lang="en-US" sz="800" dirty="0"/>
              <a:t> se </a:t>
            </a:r>
            <a:r>
              <a:rPr lang="en-US" sz="800" dirty="0" err="1"/>
              <a:t>poništiti</a:t>
            </a:r>
            <a:r>
              <a:rPr lang="en-US" sz="800" dirty="0"/>
              <a:t> </a:t>
            </a:r>
            <a:r>
              <a:rPr lang="en-US" sz="800" dirty="0" err="1"/>
              <a:t>garancija</a:t>
            </a:r>
            <a:r>
              <a:rPr lang="en-US" sz="800" dirty="0"/>
              <a:t> </a:t>
            </a:r>
            <a:r>
              <a:rPr lang="en-US" sz="800" dirty="0" err="1"/>
              <a:t>kolica</a:t>
            </a:r>
            <a:r>
              <a:rPr lang="en-US" sz="800" dirty="0"/>
              <a:t>.</a:t>
            </a:r>
          </a:p>
          <a:p>
            <a:pPr algn="just"/>
            <a:r>
              <a:rPr lang="en-US" sz="800" dirty="0"/>
              <a:t>3. Ne </a:t>
            </a:r>
            <a:r>
              <a:rPr lang="en-US" sz="800" dirty="0" err="1"/>
              <a:t>pravite</a:t>
            </a:r>
            <a:r>
              <a:rPr lang="en-US" sz="800" dirty="0"/>
              <a:t> </a:t>
            </a:r>
            <a:r>
              <a:rPr lang="en-US" sz="800" dirty="0" err="1"/>
              <a:t>modifikacije</a:t>
            </a:r>
            <a:r>
              <a:rPr lang="en-US" sz="800" dirty="0"/>
              <a:t> </a:t>
            </a:r>
            <a:r>
              <a:rPr lang="en-US" sz="800" dirty="0" err="1"/>
              <a:t>na</a:t>
            </a:r>
            <a:r>
              <a:rPr lang="en-US" sz="800" dirty="0"/>
              <a:t> </a:t>
            </a:r>
            <a:r>
              <a:rPr lang="en-US" sz="800" dirty="0" err="1"/>
              <a:t>konstrukciji</a:t>
            </a:r>
            <a:r>
              <a:rPr lang="en-US" sz="800" dirty="0"/>
              <a:t> </a:t>
            </a:r>
            <a:r>
              <a:rPr lang="en-US" sz="800" dirty="0" err="1"/>
              <a:t>i</a:t>
            </a:r>
            <a:r>
              <a:rPr lang="en-US" sz="800" dirty="0"/>
              <a:t> ne </a:t>
            </a:r>
            <a:r>
              <a:rPr lang="en-US" sz="800" dirty="0" err="1"/>
              <a:t>zamenjujte</a:t>
            </a:r>
            <a:r>
              <a:rPr lang="en-US" sz="800" dirty="0"/>
              <a:t> </a:t>
            </a:r>
            <a:r>
              <a:rPr lang="en-US" sz="800" dirty="0" err="1"/>
              <a:t>djelove</a:t>
            </a:r>
            <a:r>
              <a:rPr lang="en-US" sz="800" dirty="0"/>
              <a:t> </a:t>
            </a:r>
            <a:r>
              <a:rPr lang="en-US" sz="800" dirty="0" err="1"/>
              <a:t>delovima</a:t>
            </a:r>
            <a:r>
              <a:rPr lang="en-US" sz="800" dirty="0"/>
              <a:t> </a:t>
            </a:r>
            <a:r>
              <a:rPr lang="en-US" sz="800" dirty="0" err="1"/>
              <a:t>koji</a:t>
            </a:r>
            <a:r>
              <a:rPr lang="en-US" sz="800" dirty="0"/>
              <a:t> </a:t>
            </a:r>
            <a:r>
              <a:rPr lang="en-US" sz="800" dirty="0" err="1"/>
              <a:t>nisu</a:t>
            </a:r>
            <a:r>
              <a:rPr lang="en-US" sz="800" dirty="0"/>
              <a:t> </a:t>
            </a:r>
            <a:r>
              <a:rPr lang="en-US" sz="800" dirty="0" err="1"/>
              <a:t>pogodni</a:t>
            </a:r>
            <a:r>
              <a:rPr lang="en-US" sz="800" dirty="0"/>
              <a:t> </a:t>
            </a:r>
            <a:r>
              <a:rPr lang="en-US" sz="800" dirty="0" err="1"/>
              <a:t>i</a:t>
            </a:r>
            <a:r>
              <a:rPr lang="en-US" sz="800" dirty="0"/>
              <a:t> </a:t>
            </a:r>
            <a:r>
              <a:rPr lang="en-US" sz="800" dirty="0" err="1"/>
              <a:t>nisu</a:t>
            </a:r>
            <a:r>
              <a:rPr lang="en-US" sz="800" dirty="0"/>
              <a:t> </a:t>
            </a:r>
            <a:r>
              <a:rPr lang="en-US" sz="800" dirty="0" err="1"/>
              <a:t>originalni</a:t>
            </a:r>
            <a:r>
              <a:rPr lang="en-US" sz="800" dirty="0"/>
              <a:t>. To </a:t>
            </a:r>
            <a:r>
              <a:rPr lang="en-US" sz="800" dirty="0" err="1"/>
              <a:t>može</a:t>
            </a:r>
            <a:r>
              <a:rPr lang="en-US" sz="800" dirty="0"/>
              <a:t> </a:t>
            </a:r>
            <a:r>
              <a:rPr lang="en-US" sz="800" dirty="0" err="1"/>
              <a:t>dovesti</a:t>
            </a:r>
            <a:r>
              <a:rPr lang="en-US" sz="800" dirty="0"/>
              <a:t> do </a:t>
            </a:r>
            <a:r>
              <a:rPr lang="en-US" sz="800" dirty="0" err="1"/>
              <a:t>nepravilnog</a:t>
            </a:r>
            <a:r>
              <a:rPr lang="en-US" sz="800" dirty="0"/>
              <a:t> </a:t>
            </a:r>
            <a:r>
              <a:rPr lang="en-US" sz="800" dirty="0" err="1"/>
              <a:t>funkcionisanja</a:t>
            </a:r>
            <a:r>
              <a:rPr lang="en-US" sz="800" dirty="0"/>
              <a:t> </a:t>
            </a:r>
            <a:r>
              <a:rPr lang="en-US" sz="800" dirty="0" err="1"/>
              <a:t>kolica</a:t>
            </a:r>
            <a:r>
              <a:rPr lang="en-US" sz="800" dirty="0"/>
              <a:t> </a:t>
            </a:r>
            <a:r>
              <a:rPr lang="en-US" sz="800" dirty="0" err="1"/>
              <a:t>i</a:t>
            </a:r>
            <a:r>
              <a:rPr lang="en-US" sz="800" dirty="0"/>
              <a:t> </a:t>
            </a:r>
            <a:r>
              <a:rPr lang="en-US" sz="800" dirty="0" err="1"/>
              <a:t>povrede</a:t>
            </a:r>
            <a:r>
              <a:rPr lang="en-US" sz="800" dirty="0"/>
              <a:t> </a:t>
            </a:r>
            <a:r>
              <a:rPr lang="en-US" sz="800" dirty="0" err="1"/>
              <a:t>vašeg</a:t>
            </a:r>
            <a:r>
              <a:rPr lang="en-US" sz="800" dirty="0"/>
              <a:t> </a:t>
            </a:r>
            <a:r>
              <a:rPr lang="en-US" sz="800" dirty="0" err="1"/>
              <a:t>deteta</a:t>
            </a:r>
            <a:r>
              <a:rPr lang="en-US" sz="800" dirty="0"/>
              <a:t>. A </a:t>
            </a:r>
            <a:r>
              <a:rPr lang="en-US" sz="800" dirty="0" err="1"/>
              <a:t>takođe</a:t>
            </a:r>
            <a:r>
              <a:rPr lang="en-US" sz="800" dirty="0"/>
              <a:t> </a:t>
            </a:r>
            <a:r>
              <a:rPr lang="en-US" sz="800" dirty="0" err="1"/>
              <a:t>i</a:t>
            </a:r>
            <a:r>
              <a:rPr lang="en-US" sz="800" dirty="0"/>
              <a:t> </a:t>
            </a:r>
            <a:r>
              <a:rPr lang="en-US" sz="800" dirty="0" err="1"/>
              <a:t>poništenje</a:t>
            </a:r>
            <a:r>
              <a:rPr lang="en-US" sz="800" dirty="0"/>
              <a:t> </a:t>
            </a:r>
            <a:r>
              <a:rPr lang="en-US" sz="800" dirty="0" err="1"/>
              <a:t>vaše</a:t>
            </a:r>
            <a:r>
              <a:rPr lang="en-US" sz="800" dirty="0"/>
              <a:t> </a:t>
            </a:r>
            <a:r>
              <a:rPr lang="en-US" sz="800" dirty="0" err="1"/>
              <a:t>garancije</a:t>
            </a:r>
            <a:r>
              <a:rPr lang="en-US" sz="800" dirty="0"/>
              <a:t> </a:t>
            </a:r>
            <a:r>
              <a:rPr lang="en-US" sz="800" dirty="0" err="1"/>
              <a:t>za</a:t>
            </a:r>
            <a:r>
              <a:rPr lang="en-US" sz="800" dirty="0"/>
              <a:t> </a:t>
            </a:r>
            <a:r>
              <a:rPr lang="en-US" sz="800" dirty="0" err="1"/>
              <a:t>kolica</a:t>
            </a:r>
            <a:r>
              <a:rPr lang="en-US" sz="800" dirty="0"/>
              <a:t>.</a:t>
            </a:r>
          </a:p>
          <a:p>
            <a:pPr algn="just"/>
            <a:r>
              <a:rPr lang="en-US" sz="800" dirty="0"/>
              <a:t>4. Da </a:t>
            </a:r>
            <a:r>
              <a:rPr lang="en-US" sz="800" dirty="0" err="1"/>
              <a:t>biste</a:t>
            </a:r>
            <a:r>
              <a:rPr lang="en-US" sz="800" dirty="0"/>
              <a:t> </a:t>
            </a:r>
            <a:r>
              <a:rPr lang="en-US" sz="800" dirty="0" err="1"/>
              <a:t>očistili</a:t>
            </a:r>
            <a:r>
              <a:rPr lang="en-US" sz="800" dirty="0"/>
              <a:t> </a:t>
            </a:r>
            <a:r>
              <a:rPr lang="en-US" sz="800" dirty="0" err="1"/>
              <a:t>poklopac</a:t>
            </a:r>
            <a:r>
              <a:rPr lang="en-US" sz="800" dirty="0"/>
              <a:t>, </a:t>
            </a:r>
            <a:r>
              <a:rPr lang="en-US" sz="800" dirty="0" err="1"/>
              <a:t>prljave</a:t>
            </a:r>
            <a:r>
              <a:rPr lang="en-US" sz="800" dirty="0"/>
              <a:t>  </a:t>
            </a:r>
            <a:r>
              <a:rPr lang="en-US" sz="800" dirty="0" err="1"/>
              <a:t>plastične</a:t>
            </a:r>
            <a:r>
              <a:rPr lang="en-US" sz="800" dirty="0"/>
              <a:t> </a:t>
            </a:r>
            <a:r>
              <a:rPr lang="en-US" sz="800" dirty="0" err="1"/>
              <a:t>i</a:t>
            </a:r>
            <a:r>
              <a:rPr lang="en-US" sz="800" dirty="0"/>
              <a:t> </a:t>
            </a:r>
            <a:r>
              <a:rPr lang="en-US" sz="800" dirty="0" err="1"/>
              <a:t>metalne</a:t>
            </a:r>
            <a:r>
              <a:rPr lang="en-US" sz="800" dirty="0"/>
              <a:t> </a:t>
            </a:r>
            <a:r>
              <a:rPr lang="en-US" sz="800" dirty="0" err="1"/>
              <a:t>delove</a:t>
            </a:r>
            <a:r>
              <a:rPr lang="en-US" sz="800" dirty="0"/>
              <a:t> </a:t>
            </a:r>
            <a:r>
              <a:rPr lang="en-US" sz="800" dirty="0" err="1"/>
              <a:t>proizvoda</a:t>
            </a:r>
            <a:r>
              <a:rPr lang="en-US" sz="800" dirty="0"/>
              <a:t>, </a:t>
            </a:r>
            <a:r>
              <a:rPr lang="en-US" sz="800" dirty="0" err="1"/>
              <a:t>koristite</a:t>
            </a:r>
            <a:r>
              <a:rPr lang="en-US" sz="800" dirty="0"/>
              <a:t> </a:t>
            </a:r>
            <a:r>
              <a:rPr lang="en-US" sz="800" dirty="0" err="1"/>
              <a:t>mekanu</a:t>
            </a:r>
            <a:r>
              <a:rPr lang="en-US" sz="800" dirty="0"/>
              <a:t> </a:t>
            </a:r>
            <a:r>
              <a:rPr lang="en-US" sz="800" dirty="0" err="1"/>
              <a:t>pamučnu</a:t>
            </a:r>
            <a:r>
              <a:rPr lang="en-US" sz="800" dirty="0"/>
              <a:t> </a:t>
            </a:r>
            <a:r>
              <a:rPr lang="en-US" sz="800" dirty="0" err="1"/>
              <a:t>tkaninu</a:t>
            </a:r>
            <a:r>
              <a:rPr lang="en-US" sz="800" dirty="0"/>
              <a:t>  </a:t>
            </a:r>
            <a:r>
              <a:rPr lang="en-US" sz="800" dirty="0" err="1"/>
              <a:t>ili</a:t>
            </a:r>
            <a:r>
              <a:rPr lang="en-US" sz="800" dirty="0"/>
              <a:t> </a:t>
            </a:r>
            <a:r>
              <a:rPr lang="en-US" sz="800" dirty="0" err="1"/>
              <a:t>sunđer</a:t>
            </a:r>
            <a:r>
              <a:rPr lang="en-US" sz="800" dirty="0"/>
              <a:t> </a:t>
            </a:r>
            <a:r>
              <a:rPr lang="en-US" sz="800" dirty="0" err="1"/>
              <a:t>natopljen</a:t>
            </a:r>
            <a:r>
              <a:rPr lang="en-US" sz="800" dirty="0"/>
              <a:t>  </a:t>
            </a:r>
            <a:r>
              <a:rPr lang="en-US" sz="800" dirty="0" err="1"/>
              <a:t>vodom</a:t>
            </a:r>
            <a:r>
              <a:rPr lang="en-US" sz="800" dirty="0" smtClean="0"/>
              <a:t>.</a:t>
            </a:r>
            <a:endParaRPr lang="bg-BG" sz="800" dirty="0" smtClean="0"/>
          </a:p>
          <a:p>
            <a:pPr algn="just"/>
            <a:r>
              <a:rPr lang="en-US" sz="800" dirty="0" smtClean="0"/>
              <a:t>5. </a:t>
            </a:r>
            <a:r>
              <a:rPr lang="en-US" sz="800" dirty="0" err="1" smtClean="0"/>
              <a:t>Nikad</a:t>
            </a:r>
            <a:r>
              <a:rPr lang="en-US" sz="800" dirty="0" smtClean="0"/>
              <a:t> ne </a:t>
            </a:r>
            <a:r>
              <a:rPr lang="en-US" sz="800" dirty="0" err="1" smtClean="0"/>
              <a:t>čistite</a:t>
            </a:r>
            <a:r>
              <a:rPr lang="en-US" sz="800" dirty="0" smtClean="0"/>
              <a:t> </a:t>
            </a:r>
            <a:r>
              <a:rPr lang="en-US" sz="800" dirty="0" err="1" smtClean="0"/>
              <a:t>sredstvima</a:t>
            </a:r>
            <a:r>
              <a:rPr lang="en-US" sz="800" dirty="0" smtClean="0"/>
              <a:t> </a:t>
            </a:r>
            <a:r>
              <a:rPr lang="en-US" sz="800" dirty="0" err="1" smtClean="0"/>
              <a:t>koja</a:t>
            </a:r>
            <a:r>
              <a:rPr lang="en-US" sz="800" dirty="0" smtClean="0"/>
              <a:t> </a:t>
            </a:r>
            <a:r>
              <a:rPr lang="en-US" sz="800" dirty="0" err="1" smtClean="0"/>
              <a:t>sadrže</a:t>
            </a:r>
            <a:r>
              <a:rPr lang="en-US" sz="800" dirty="0" smtClean="0"/>
              <a:t> </a:t>
            </a:r>
            <a:r>
              <a:rPr lang="en-US" sz="800" dirty="0" err="1" smtClean="0"/>
              <a:t>abrazivne</a:t>
            </a:r>
            <a:r>
              <a:rPr lang="en-US" sz="800" dirty="0" smtClean="0"/>
              <a:t> </a:t>
            </a:r>
            <a:r>
              <a:rPr lang="en-US" sz="800" dirty="0" err="1" smtClean="0"/>
              <a:t>čestice</a:t>
            </a:r>
            <a:r>
              <a:rPr lang="en-US" sz="800" dirty="0" smtClean="0"/>
              <a:t>, </a:t>
            </a:r>
            <a:r>
              <a:rPr lang="en-US" sz="800" dirty="0" err="1" smtClean="0"/>
              <a:t>amonijak</a:t>
            </a:r>
            <a:r>
              <a:rPr lang="en-US" sz="800" dirty="0" smtClean="0"/>
              <a:t>, </a:t>
            </a:r>
            <a:r>
              <a:rPr lang="en-US" sz="800" dirty="0" err="1" smtClean="0"/>
              <a:t>ibjeljivač</a:t>
            </a:r>
            <a:r>
              <a:rPr lang="en-US" sz="800" dirty="0" smtClean="0"/>
              <a:t> </a:t>
            </a:r>
            <a:r>
              <a:rPr lang="en-US" sz="800" dirty="0" err="1" smtClean="0"/>
              <a:t>ili</a:t>
            </a:r>
            <a:r>
              <a:rPr lang="en-US" sz="800" dirty="0" smtClean="0"/>
              <a:t> </a:t>
            </a:r>
            <a:r>
              <a:rPr lang="en-US" sz="800" dirty="0" err="1" smtClean="0"/>
              <a:t>alkohol</a:t>
            </a:r>
            <a:r>
              <a:rPr lang="en-US" sz="800" dirty="0" smtClean="0"/>
              <a:t>. NE </a:t>
            </a:r>
            <a:r>
              <a:rPr lang="en-US" sz="800" dirty="0" err="1" smtClean="0"/>
              <a:t>perite</a:t>
            </a:r>
            <a:r>
              <a:rPr lang="en-US" sz="800" dirty="0" smtClean="0"/>
              <a:t> u </a:t>
            </a:r>
            <a:r>
              <a:rPr lang="en-US" sz="800" dirty="0" err="1" smtClean="0"/>
              <a:t>perionicu</a:t>
            </a:r>
            <a:r>
              <a:rPr lang="en-US" sz="800" dirty="0" smtClean="0"/>
              <a:t> </a:t>
            </a:r>
            <a:r>
              <a:rPr lang="en-US" sz="800" dirty="0" err="1" smtClean="0"/>
              <a:t>uklonjivu</a:t>
            </a:r>
            <a:r>
              <a:rPr lang="en-US" sz="800" dirty="0" smtClean="0"/>
              <a:t> </a:t>
            </a:r>
            <a:r>
              <a:rPr lang="en-US" sz="800" dirty="0" err="1" smtClean="0"/>
              <a:t>i</a:t>
            </a:r>
            <a:r>
              <a:rPr lang="en-US" sz="800" dirty="0" smtClean="0"/>
              <a:t> </a:t>
            </a:r>
            <a:r>
              <a:rPr lang="en-US" sz="800" dirty="0" err="1" smtClean="0"/>
              <a:t>dodatnu</a:t>
            </a:r>
            <a:r>
              <a:rPr lang="en-US" sz="800" dirty="0" smtClean="0"/>
              <a:t> </a:t>
            </a:r>
            <a:r>
              <a:rPr lang="en-US" sz="800" dirty="0" err="1" smtClean="0"/>
              <a:t>opremu</a:t>
            </a:r>
            <a:r>
              <a:rPr lang="en-US" sz="800" dirty="0" smtClean="0"/>
              <a:t> - </a:t>
            </a:r>
            <a:r>
              <a:rPr lang="en-US" sz="800" dirty="0" err="1" smtClean="0"/>
              <a:t>delove</a:t>
            </a:r>
            <a:r>
              <a:rPr lang="en-US" sz="800" dirty="0" smtClean="0"/>
              <a:t> </a:t>
            </a:r>
            <a:r>
              <a:rPr lang="en-US" sz="800" dirty="0" err="1" smtClean="0"/>
              <a:t>i</a:t>
            </a:r>
            <a:r>
              <a:rPr lang="en-US" sz="800" dirty="0" smtClean="0"/>
              <a:t> </a:t>
            </a:r>
            <a:r>
              <a:rPr lang="en-US" sz="800" dirty="0" err="1" smtClean="0"/>
              <a:t>pribor</a:t>
            </a:r>
            <a:r>
              <a:rPr lang="en-US" sz="800" dirty="0" smtClean="0"/>
              <a:t> - </a:t>
            </a:r>
            <a:r>
              <a:rPr lang="en-US" sz="800" dirty="0" err="1" smtClean="0"/>
              <a:t>nadstrešnice</a:t>
            </a:r>
            <a:r>
              <a:rPr lang="en-US" sz="800" dirty="0" smtClean="0"/>
              <a:t> </a:t>
            </a:r>
            <a:r>
              <a:rPr lang="en-US" sz="800" dirty="0" err="1" smtClean="0"/>
              <a:t>itd</a:t>
            </a:r>
            <a:r>
              <a:rPr lang="en-US" sz="800" dirty="0" smtClean="0"/>
              <a:t>., </a:t>
            </a:r>
            <a:r>
              <a:rPr lang="en-US" sz="800" dirty="0" err="1" smtClean="0"/>
              <a:t>jer</a:t>
            </a:r>
            <a:r>
              <a:rPr lang="en-US" sz="800" dirty="0" smtClean="0"/>
              <a:t> to </a:t>
            </a:r>
            <a:r>
              <a:rPr lang="en-US" sz="800" dirty="0" err="1" smtClean="0"/>
              <a:t>može</a:t>
            </a:r>
            <a:r>
              <a:rPr lang="en-US" sz="800" dirty="0" smtClean="0"/>
              <a:t> </a:t>
            </a:r>
            <a:r>
              <a:rPr lang="en-US" sz="800" dirty="0" err="1" smtClean="0"/>
              <a:t>dovesti</a:t>
            </a:r>
            <a:r>
              <a:rPr lang="en-US" sz="800" dirty="0" smtClean="0"/>
              <a:t> do </a:t>
            </a:r>
            <a:r>
              <a:rPr lang="en-US" sz="800" dirty="0" err="1" smtClean="0"/>
              <a:t>njihovog</a:t>
            </a:r>
            <a:r>
              <a:rPr lang="en-US" sz="800" dirty="0" smtClean="0"/>
              <a:t> </a:t>
            </a:r>
            <a:r>
              <a:rPr lang="en-US" sz="800" dirty="0" err="1" smtClean="0"/>
              <a:t>oštećenja</a:t>
            </a:r>
            <a:r>
              <a:rPr lang="en-US" sz="800" dirty="0" smtClean="0"/>
              <a:t>, a </a:t>
            </a:r>
            <a:r>
              <a:rPr lang="en-US" sz="800" dirty="0" err="1" smtClean="0"/>
              <a:t>samim</a:t>
            </a:r>
            <a:r>
              <a:rPr lang="en-US" sz="800" dirty="0" smtClean="0"/>
              <a:t> </a:t>
            </a:r>
            <a:r>
              <a:rPr lang="en-US" sz="800" dirty="0" err="1" smtClean="0"/>
              <a:t>tim</a:t>
            </a:r>
            <a:r>
              <a:rPr lang="en-US" sz="800" dirty="0" smtClean="0"/>
              <a:t> </a:t>
            </a:r>
            <a:r>
              <a:rPr lang="en-US" sz="800" dirty="0" err="1" smtClean="0"/>
              <a:t>će</a:t>
            </a:r>
            <a:r>
              <a:rPr lang="en-US" sz="800" dirty="0" smtClean="0"/>
              <a:t> se </a:t>
            </a:r>
            <a:r>
              <a:rPr lang="en-US" sz="800" dirty="0" err="1" smtClean="0"/>
              <a:t>garancija</a:t>
            </a:r>
            <a:r>
              <a:rPr lang="en-US" sz="800" dirty="0" smtClean="0"/>
              <a:t> </a:t>
            </a:r>
            <a:r>
              <a:rPr lang="en-US" sz="800" dirty="0" err="1" smtClean="0"/>
              <a:t>poništiti</a:t>
            </a:r>
            <a:r>
              <a:rPr lang="en-US" sz="800" dirty="0" smtClean="0"/>
              <a:t>. </a:t>
            </a:r>
          </a:p>
          <a:p>
            <a:pPr algn="just"/>
            <a:r>
              <a:rPr lang="en-US" sz="800" dirty="0" smtClean="0"/>
              <a:t>6. </a:t>
            </a:r>
            <a:r>
              <a:rPr lang="en-US" sz="800" dirty="0" err="1" smtClean="0"/>
              <a:t>Uvek</a:t>
            </a:r>
            <a:r>
              <a:rPr lang="en-US" sz="800" dirty="0" smtClean="0"/>
              <a:t> </a:t>
            </a:r>
            <a:r>
              <a:rPr lang="en-US" sz="800" dirty="0" err="1" smtClean="0"/>
              <a:t>nakon</a:t>
            </a:r>
            <a:r>
              <a:rPr lang="en-US" sz="800" dirty="0" smtClean="0"/>
              <a:t> </a:t>
            </a:r>
            <a:r>
              <a:rPr lang="en-US" sz="800" dirty="0" err="1" smtClean="0"/>
              <a:t>čišćenja</a:t>
            </a:r>
            <a:r>
              <a:rPr lang="en-US" sz="800" dirty="0" smtClean="0"/>
              <a:t> </a:t>
            </a:r>
            <a:r>
              <a:rPr lang="en-US" sz="800" dirty="0" err="1" smtClean="0"/>
              <a:t>ostavite</a:t>
            </a:r>
            <a:r>
              <a:rPr lang="en-US" sz="800" dirty="0" smtClean="0"/>
              <a:t> </a:t>
            </a:r>
            <a:r>
              <a:rPr lang="en-US" sz="800" dirty="0" err="1" smtClean="0"/>
              <a:t>kolica</a:t>
            </a:r>
            <a:r>
              <a:rPr lang="en-US" sz="800" dirty="0" smtClean="0"/>
              <a:t> </a:t>
            </a:r>
            <a:r>
              <a:rPr lang="en-US" sz="800" dirty="0" err="1" smtClean="0"/>
              <a:t>da</a:t>
            </a:r>
            <a:r>
              <a:rPr lang="en-US" sz="800" dirty="0" smtClean="0"/>
              <a:t> se </a:t>
            </a:r>
            <a:r>
              <a:rPr lang="en-US" sz="800" dirty="0" err="1" smtClean="0"/>
              <a:t>potpuno</a:t>
            </a:r>
            <a:r>
              <a:rPr lang="en-US" sz="800" dirty="0" smtClean="0"/>
              <a:t> </a:t>
            </a:r>
            <a:r>
              <a:rPr lang="en-US" sz="800" dirty="0" err="1" smtClean="0"/>
              <a:t>osuše</a:t>
            </a:r>
            <a:r>
              <a:rPr lang="en-US" sz="800" dirty="0" smtClean="0"/>
              <a:t> </a:t>
            </a:r>
            <a:r>
              <a:rPr lang="en-US" sz="800" dirty="0" err="1" smtClean="0"/>
              <a:t>i</a:t>
            </a:r>
            <a:r>
              <a:rPr lang="en-US" sz="800" dirty="0" smtClean="0"/>
              <a:t> </a:t>
            </a:r>
            <a:r>
              <a:rPr lang="en-US" sz="800" dirty="0" err="1" smtClean="0"/>
              <a:t>nakon</a:t>
            </a:r>
            <a:r>
              <a:rPr lang="en-US" sz="800" dirty="0" smtClean="0"/>
              <a:t> toga </a:t>
            </a:r>
            <a:r>
              <a:rPr lang="en-US" sz="800" dirty="0" err="1" smtClean="0"/>
              <a:t>ih</a:t>
            </a:r>
            <a:r>
              <a:rPr lang="en-US" sz="800" dirty="0" smtClean="0"/>
              <a:t> </a:t>
            </a:r>
            <a:r>
              <a:rPr lang="en-US" sz="800" dirty="0" err="1" smtClean="0"/>
              <a:t>upotrijebite</a:t>
            </a:r>
            <a:r>
              <a:rPr lang="en-US" sz="800" dirty="0" smtClean="0"/>
              <a:t> </a:t>
            </a:r>
            <a:r>
              <a:rPr lang="en-US" sz="800" dirty="0" err="1" smtClean="0"/>
              <a:t>ili</a:t>
            </a:r>
            <a:r>
              <a:rPr lang="en-US" sz="800" dirty="0" smtClean="0"/>
              <a:t> </a:t>
            </a:r>
            <a:r>
              <a:rPr lang="en-US" sz="800" dirty="0" err="1" smtClean="0"/>
              <a:t>čuvajte</a:t>
            </a:r>
            <a:r>
              <a:rPr lang="en-US" sz="800" dirty="0" smtClean="0"/>
              <a:t>. </a:t>
            </a:r>
          </a:p>
          <a:p>
            <a:pPr algn="just"/>
            <a:r>
              <a:rPr lang="en-US" sz="800" dirty="0" smtClean="0"/>
              <a:t>7. </a:t>
            </a:r>
            <a:r>
              <a:rPr lang="en-US" sz="800" dirty="0" err="1" smtClean="0"/>
              <a:t>Čuvajte</a:t>
            </a:r>
            <a:r>
              <a:rPr lang="en-US" sz="800" dirty="0" smtClean="0"/>
              <a:t> </a:t>
            </a:r>
            <a:r>
              <a:rPr lang="en-US" sz="800" dirty="0" err="1" smtClean="0"/>
              <a:t>kolica</a:t>
            </a:r>
            <a:r>
              <a:rPr lang="en-US" sz="800" dirty="0" smtClean="0"/>
              <a:t> u </a:t>
            </a:r>
            <a:r>
              <a:rPr lang="en-US" sz="800" dirty="0" err="1" smtClean="0"/>
              <a:t>zatvorenom</a:t>
            </a:r>
            <a:r>
              <a:rPr lang="en-US" sz="800" dirty="0" smtClean="0"/>
              <a:t> </a:t>
            </a:r>
            <a:r>
              <a:rPr lang="en-US" sz="800" dirty="0" err="1" smtClean="0"/>
              <a:t>prostoru</a:t>
            </a:r>
            <a:r>
              <a:rPr lang="en-US" sz="800" dirty="0" smtClean="0"/>
              <a:t>. </a:t>
            </a:r>
            <a:r>
              <a:rPr lang="en-US" sz="800" dirty="0" err="1" smtClean="0"/>
              <a:t>Efekti</a:t>
            </a:r>
            <a:r>
              <a:rPr lang="en-US" sz="800" dirty="0" smtClean="0"/>
              <a:t> </a:t>
            </a:r>
            <a:r>
              <a:rPr lang="en-US" sz="800" dirty="0" err="1" smtClean="0"/>
              <a:t>životne</a:t>
            </a:r>
            <a:r>
              <a:rPr lang="en-US" sz="800" dirty="0" smtClean="0"/>
              <a:t> </a:t>
            </a:r>
            <a:r>
              <a:rPr lang="en-US" sz="800" dirty="0" err="1" smtClean="0"/>
              <a:t>sredine</a:t>
            </a:r>
            <a:r>
              <a:rPr lang="en-US" sz="800" dirty="0" smtClean="0"/>
              <a:t> - </a:t>
            </a:r>
            <a:r>
              <a:rPr lang="en-US" sz="800" dirty="0" err="1" smtClean="0"/>
              <a:t>morski</a:t>
            </a:r>
            <a:r>
              <a:rPr lang="en-US" sz="800" dirty="0" smtClean="0"/>
              <a:t> </a:t>
            </a:r>
            <a:r>
              <a:rPr lang="en-US" sz="800" dirty="0" err="1" smtClean="0"/>
              <a:t>vazduh</a:t>
            </a:r>
            <a:r>
              <a:rPr lang="en-US" sz="800" dirty="0" smtClean="0"/>
              <a:t>, </a:t>
            </a:r>
            <a:r>
              <a:rPr lang="en-US" sz="800" dirty="0" err="1" smtClean="0"/>
              <a:t>putevi</a:t>
            </a:r>
            <a:r>
              <a:rPr lang="en-US" sz="800" dirty="0" smtClean="0"/>
              <a:t> </a:t>
            </a:r>
            <a:r>
              <a:rPr lang="en-US" sz="800" dirty="0" err="1" smtClean="0"/>
              <a:t>posuti</a:t>
            </a:r>
            <a:r>
              <a:rPr lang="en-US" sz="800" dirty="0" smtClean="0"/>
              <a:t> </a:t>
            </a:r>
            <a:r>
              <a:rPr lang="en-US" sz="800" dirty="0" err="1" smtClean="0"/>
              <a:t>solju</a:t>
            </a:r>
            <a:r>
              <a:rPr lang="en-US" sz="800" dirty="0" smtClean="0"/>
              <a:t>, </a:t>
            </a:r>
            <a:r>
              <a:rPr lang="en-US" sz="800" dirty="0" err="1" smtClean="0"/>
              <a:t>kiša</a:t>
            </a:r>
            <a:r>
              <a:rPr lang="en-US" sz="800" dirty="0" smtClean="0"/>
              <a:t> </a:t>
            </a:r>
            <a:r>
              <a:rPr lang="en-US" sz="800" dirty="0" err="1" smtClean="0"/>
              <a:t>itd</a:t>
            </a:r>
            <a:r>
              <a:rPr lang="en-US" sz="800" dirty="0" smtClean="0"/>
              <a:t>., </a:t>
            </a:r>
            <a:r>
              <a:rPr lang="en-US" sz="800" dirty="0" err="1" smtClean="0"/>
              <a:t>kao</a:t>
            </a:r>
            <a:r>
              <a:rPr lang="en-US" sz="800" dirty="0" smtClean="0"/>
              <a:t> </a:t>
            </a:r>
            <a:r>
              <a:rPr lang="en-US" sz="800" dirty="0" err="1" smtClean="0"/>
              <a:t>i</a:t>
            </a:r>
            <a:r>
              <a:rPr lang="en-US" sz="800" dirty="0" smtClean="0"/>
              <a:t> </a:t>
            </a:r>
            <a:r>
              <a:rPr lang="en-US" sz="800" dirty="0" err="1" smtClean="0"/>
              <a:t>skladištenje</a:t>
            </a:r>
            <a:r>
              <a:rPr lang="en-US" sz="800" dirty="0" smtClean="0"/>
              <a:t> </a:t>
            </a:r>
            <a:r>
              <a:rPr lang="en-US" sz="800" dirty="0" err="1" smtClean="0"/>
              <a:t>na</a:t>
            </a:r>
            <a:r>
              <a:rPr lang="en-US" sz="800" dirty="0" smtClean="0"/>
              <a:t> </a:t>
            </a:r>
            <a:r>
              <a:rPr lang="en-US" sz="800" dirty="0" err="1" smtClean="0"/>
              <a:t>otvorenom</a:t>
            </a:r>
            <a:r>
              <a:rPr lang="en-US" sz="800" dirty="0" smtClean="0"/>
              <a:t> </a:t>
            </a:r>
            <a:r>
              <a:rPr lang="en-US" sz="800" dirty="0" err="1" smtClean="0"/>
              <a:t>dovodi</a:t>
            </a:r>
            <a:r>
              <a:rPr lang="en-US" sz="800" dirty="0" smtClean="0"/>
              <a:t> do </a:t>
            </a:r>
            <a:r>
              <a:rPr lang="en-US" sz="800" dirty="0" err="1" smtClean="0"/>
              <a:t>pojave</a:t>
            </a:r>
            <a:r>
              <a:rPr lang="en-US" sz="800" dirty="0" smtClean="0"/>
              <a:t> </a:t>
            </a:r>
            <a:r>
              <a:rPr lang="en-US" sz="800" dirty="0" err="1" smtClean="0"/>
              <a:t>korozije</a:t>
            </a:r>
            <a:r>
              <a:rPr lang="en-US" sz="800" dirty="0" smtClean="0"/>
              <a:t>.</a:t>
            </a:r>
          </a:p>
          <a:p>
            <a:pPr algn="just"/>
            <a:r>
              <a:rPr lang="en-US" sz="800" dirty="0" smtClean="0"/>
              <a:t> 8. Ne </a:t>
            </a:r>
            <a:r>
              <a:rPr lang="en-US" sz="800" dirty="0" err="1" smtClean="0"/>
              <a:t>skladištite</a:t>
            </a:r>
            <a:r>
              <a:rPr lang="en-US" sz="800" dirty="0" smtClean="0"/>
              <a:t> </a:t>
            </a:r>
            <a:r>
              <a:rPr lang="en-US" sz="800" dirty="0" err="1" smtClean="0"/>
              <a:t>kolica</a:t>
            </a:r>
            <a:r>
              <a:rPr lang="en-US" sz="800" dirty="0" smtClean="0"/>
              <a:t> u </a:t>
            </a:r>
            <a:r>
              <a:rPr lang="en-US" sz="800" dirty="0" err="1" smtClean="0"/>
              <a:t>vlažnom</a:t>
            </a:r>
            <a:r>
              <a:rPr lang="en-US" sz="800" dirty="0" smtClean="0"/>
              <a:t> </a:t>
            </a:r>
            <a:r>
              <a:rPr lang="en-US" sz="800" dirty="0" err="1" smtClean="0"/>
              <a:t>okruženju</a:t>
            </a:r>
            <a:r>
              <a:rPr lang="en-US" sz="800" dirty="0" smtClean="0"/>
              <a:t>. U </a:t>
            </a:r>
            <a:r>
              <a:rPr lang="en-US" sz="800" dirty="0" err="1" smtClean="0"/>
              <a:t>slučaju</a:t>
            </a:r>
            <a:r>
              <a:rPr lang="en-US" sz="800" dirty="0" smtClean="0"/>
              <a:t> </a:t>
            </a:r>
            <a:r>
              <a:rPr lang="en-US" sz="800" dirty="0" err="1" smtClean="0"/>
              <a:t>da</a:t>
            </a:r>
            <a:r>
              <a:rPr lang="en-US" sz="800" dirty="0" smtClean="0"/>
              <a:t> </a:t>
            </a:r>
            <a:r>
              <a:rPr lang="en-US" sz="800" dirty="0" err="1" smtClean="0"/>
              <a:t>ste</a:t>
            </a:r>
            <a:r>
              <a:rPr lang="en-US" sz="800" dirty="0" smtClean="0"/>
              <a:t>  </a:t>
            </a:r>
            <a:r>
              <a:rPr lang="en-US" sz="800" dirty="0" err="1" smtClean="0"/>
              <a:t>kolica</a:t>
            </a:r>
            <a:r>
              <a:rPr lang="en-US" sz="800" dirty="0" smtClean="0"/>
              <a:t> </a:t>
            </a:r>
            <a:r>
              <a:rPr lang="en-US" sz="800" dirty="0" err="1" smtClean="0"/>
              <a:t>koristili</a:t>
            </a:r>
            <a:r>
              <a:rPr lang="en-US" sz="800" dirty="0" smtClean="0"/>
              <a:t> u </a:t>
            </a:r>
            <a:r>
              <a:rPr lang="en-US" sz="800" dirty="0" err="1" smtClean="0"/>
              <a:t>vlažnom</a:t>
            </a:r>
            <a:r>
              <a:rPr lang="en-US" sz="800" dirty="0" smtClean="0"/>
              <a:t> </a:t>
            </a:r>
            <a:r>
              <a:rPr lang="en-US" sz="800" dirty="0" err="1" smtClean="0"/>
              <a:t>okruženju</a:t>
            </a:r>
            <a:r>
              <a:rPr lang="en-US" sz="800" dirty="0" smtClean="0"/>
              <a:t>, </a:t>
            </a:r>
            <a:r>
              <a:rPr lang="en-US" sz="800" dirty="0" err="1" smtClean="0"/>
              <a:t>trebalo</a:t>
            </a:r>
            <a:r>
              <a:rPr lang="en-US" sz="800" dirty="0" smtClean="0"/>
              <a:t> bi </a:t>
            </a:r>
            <a:r>
              <a:rPr lang="en-US" sz="800" dirty="0" err="1" smtClean="0"/>
              <a:t>da</a:t>
            </a:r>
            <a:r>
              <a:rPr lang="en-US" sz="800" dirty="0" smtClean="0"/>
              <a:t> </a:t>
            </a:r>
            <a:r>
              <a:rPr lang="en-US" sz="800" dirty="0" err="1" smtClean="0"/>
              <a:t>ih</a:t>
            </a:r>
            <a:r>
              <a:rPr lang="en-US" sz="800" dirty="0" smtClean="0"/>
              <a:t> </a:t>
            </a:r>
            <a:r>
              <a:rPr lang="en-US" sz="800" dirty="0" err="1" smtClean="0"/>
              <a:t>otvorite</a:t>
            </a:r>
            <a:r>
              <a:rPr lang="en-US" sz="800" dirty="0" smtClean="0"/>
              <a:t>, </a:t>
            </a:r>
            <a:r>
              <a:rPr lang="en-US" sz="800" dirty="0" err="1" smtClean="0"/>
              <a:t>obrišite</a:t>
            </a:r>
            <a:r>
              <a:rPr lang="en-US" sz="800" dirty="0" smtClean="0"/>
              <a:t>  </a:t>
            </a:r>
            <a:r>
              <a:rPr lang="en-US" sz="800" dirty="0" err="1" smtClean="0"/>
              <a:t>suvom</a:t>
            </a:r>
            <a:r>
              <a:rPr lang="en-US" sz="800" dirty="0" smtClean="0"/>
              <a:t> </a:t>
            </a:r>
            <a:r>
              <a:rPr lang="en-US" sz="800" dirty="0" err="1" smtClean="0"/>
              <a:t>krpom</a:t>
            </a:r>
            <a:r>
              <a:rPr lang="en-US" sz="800" dirty="0" smtClean="0"/>
              <a:t> </a:t>
            </a:r>
            <a:r>
              <a:rPr lang="en-US" sz="800" dirty="0" err="1" smtClean="0"/>
              <a:t>i</a:t>
            </a:r>
            <a:r>
              <a:rPr lang="en-US" sz="800" dirty="0" smtClean="0"/>
              <a:t> </a:t>
            </a:r>
            <a:r>
              <a:rPr lang="en-US" sz="800" dirty="0" err="1" smtClean="0"/>
              <a:t>pustite</a:t>
            </a:r>
            <a:r>
              <a:rPr lang="en-US" sz="800" dirty="0" smtClean="0"/>
              <a:t> </a:t>
            </a:r>
            <a:r>
              <a:rPr lang="en-US" sz="800" dirty="0" err="1" smtClean="0"/>
              <a:t>da</a:t>
            </a:r>
            <a:r>
              <a:rPr lang="en-US" sz="800" dirty="0" smtClean="0"/>
              <a:t> se </a:t>
            </a:r>
            <a:r>
              <a:rPr lang="en-US" sz="800" dirty="0" err="1" smtClean="0"/>
              <a:t>potpuno</a:t>
            </a:r>
            <a:r>
              <a:rPr lang="en-US" sz="800" dirty="0" smtClean="0"/>
              <a:t> </a:t>
            </a:r>
            <a:r>
              <a:rPr lang="en-US" sz="800" dirty="0" err="1" smtClean="0"/>
              <a:t>osuše</a:t>
            </a:r>
            <a:r>
              <a:rPr lang="en-US" sz="800" dirty="0" smtClean="0"/>
              <a:t>. </a:t>
            </a:r>
            <a:r>
              <a:rPr lang="en-US" sz="800" dirty="0" err="1" smtClean="0"/>
              <a:t>Moguće</a:t>
            </a:r>
            <a:r>
              <a:rPr lang="en-US" sz="800" dirty="0" smtClean="0"/>
              <a:t> je </a:t>
            </a:r>
            <a:r>
              <a:rPr lang="en-US" sz="800" dirty="0" err="1" smtClean="0"/>
              <a:t>da</a:t>
            </a:r>
            <a:r>
              <a:rPr lang="en-US" sz="800" dirty="0" smtClean="0"/>
              <a:t> se </a:t>
            </a:r>
            <a:r>
              <a:rPr lang="en-US" sz="800" dirty="0" err="1" smtClean="0"/>
              <a:t>kalup</a:t>
            </a:r>
            <a:r>
              <a:rPr lang="en-US" sz="800" dirty="0" smtClean="0"/>
              <a:t> </a:t>
            </a:r>
            <a:r>
              <a:rPr lang="en-US" sz="800" dirty="0" err="1" smtClean="0"/>
              <a:t>pojavljuje</a:t>
            </a:r>
            <a:r>
              <a:rPr lang="en-US" sz="800" dirty="0" smtClean="0"/>
              <a:t>, </a:t>
            </a:r>
            <a:r>
              <a:rPr lang="en-US" sz="800" dirty="0" err="1" smtClean="0"/>
              <a:t>ako</a:t>
            </a:r>
            <a:r>
              <a:rPr lang="en-US" sz="800" dirty="0" smtClean="0"/>
              <a:t> </a:t>
            </a:r>
            <a:r>
              <a:rPr lang="en-US" sz="800" dirty="0" err="1" smtClean="0"/>
              <a:t>ga</a:t>
            </a:r>
            <a:r>
              <a:rPr lang="en-US" sz="800" dirty="0" smtClean="0"/>
              <a:t> </a:t>
            </a:r>
            <a:r>
              <a:rPr lang="en-US" sz="800" dirty="0" err="1" smtClean="0"/>
              <a:t>čuvate</a:t>
            </a:r>
            <a:r>
              <a:rPr lang="en-US" sz="800" dirty="0" smtClean="0"/>
              <a:t> </a:t>
            </a:r>
            <a:r>
              <a:rPr lang="en-US" sz="800" dirty="0" err="1" smtClean="0"/>
              <a:t>dok</a:t>
            </a:r>
            <a:r>
              <a:rPr lang="en-US" sz="800" dirty="0" smtClean="0"/>
              <a:t> je </a:t>
            </a:r>
            <a:r>
              <a:rPr lang="en-US" sz="800" dirty="0" err="1" smtClean="0"/>
              <a:t>vlažno</a:t>
            </a:r>
            <a:r>
              <a:rPr lang="en-US" sz="800" dirty="0" smtClean="0"/>
              <a:t>. </a:t>
            </a:r>
          </a:p>
          <a:p>
            <a:pPr algn="just"/>
            <a:r>
              <a:rPr lang="en-US" sz="800" dirty="0" smtClean="0"/>
              <a:t>9. </a:t>
            </a:r>
            <a:r>
              <a:rPr lang="en-US" sz="800" dirty="0" err="1" smtClean="0"/>
              <a:t>Previše</a:t>
            </a:r>
            <a:r>
              <a:rPr lang="en-US" sz="800" dirty="0" smtClean="0"/>
              <a:t> </a:t>
            </a:r>
            <a:r>
              <a:rPr lang="en-US" sz="800" dirty="0" err="1" smtClean="0"/>
              <a:t>sunčeve</a:t>
            </a:r>
            <a:r>
              <a:rPr lang="en-US" sz="800" dirty="0" smtClean="0"/>
              <a:t> </a:t>
            </a:r>
            <a:r>
              <a:rPr lang="en-US" sz="800" dirty="0" err="1" smtClean="0"/>
              <a:t>svetlosti</a:t>
            </a:r>
            <a:r>
              <a:rPr lang="en-US" sz="800" dirty="0" smtClean="0"/>
              <a:t> </a:t>
            </a:r>
            <a:r>
              <a:rPr lang="en-US" sz="800" dirty="0" err="1" smtClean="0"/>
              <a:t>utiče</a:t>
            </a:r>
            <a:r>
              <a:rPr lang="en-US" sz="800" dirty="0" smtClean="0"/>
              <a:t> </a:t>
            </a:r>
            <a:r>
              <a:rPr lang="en-US" sz="800" dirty="0" err="1" smtClean="0"/>
              <a:t>na</a:t>
            </a:r>
            <a:r>
              <a:rPr lang="en-US" sz="800" dirty="0" smtClean="0"/>
              <a:t> </a:t>
            </a:r>
            <a:r>
              <a:rPr lang="en-US" sz="800" dirty="0" err="1" smtClean="0"/>
              <a:t>starenje</a:t>
            </a:r>
            <a:r>
              <a:rPr lang="en-US" sz="800" dirty="0" smtClean="0"/>
              <a:t> </a:t>
            </a:r>
            <a:r>
              <a:rPr lang="en-US" sz="800" dirty="0" err="1" smtClean="0"/>
              <a:t>delova</a:t>
            </a:r>
            <a:r>
              <a:rPr lang="en-US" sz="800" dirty="0" smtClean="0"/>
              <a:t> </a:t>
            </a:r>
            <a:r>
              <a:rPr lang="en-US" sz="800" dirty="0" err="1" smtClean="0"/>
              <a:t>i</a:t>
            </a:r>
            <a:r>
              <a:rPr lang="en-US" sz="800" dirty="0" smtClean="0"/>
              <a:t> </a:t>
            </a:r>
            <a:r>
              <a:rPr lang="en-US" sz="800" dirty="0" err="1" smtClean="0"/>
              <a:t>tkanine</a:t>
            </a:r>
            <a:r>
              <a:rPr lang="en-US" sz="800" dirty="0" smtClean="0"/>
              <a:t>. </a:t>
            </a:r>
          </a:p>
          <a:p>
            <a:pPr algn="just"/>
            <a:r>
              <a:rPr lang="en-US" sz="800" dirty="0" smtClean="0"/>
              <a:t>10. NE </a:t>
            </a:r>
            <a:r>
              <a:rPr lang="en-US" sz="800" dirty="0" err="1" smtClean="0"/>
              <a:t>stavljajte</a:t>
            </a:r>
            <a:r>
              <a:rPr lang="en-US" sz="800" dirty="0" smtClean="0"/>
              <a:t> </a:t>
            </a:r>
            <a:r>
              <a:rPr lang="en-US" sz="800" dirty="0" err="1" smtClean="0"/>
              <a:t>druge</a:t>
            </a:r>
            <a:r>
              <a:rPr lang="en-US" sz="800" dirty="0" smtClean="0"/>
              <a:t> </a:t>
            </a:r>
            <a:r>
              <a:rPr lang="en-US" sz="800" dirty="0" err="1" smtClean="0"/>
              <a:t>predmete</a:t>
            </a:r>
            <a:r>
              <a:rPr lang="en-US" sz="800" dirty="0" smtClean="0"/>
              <a:t> </a:t>
            </a:r>
            <a:r>
              <a:rPr lang="en-US" sz="800" dirty="0" err="1" smtClean="0"/>
              <a:t>unutar</a:t>
            </a:r>
            <a:r>
              <a:rPr lang="en-US" sz="800" dirty="0" smtClean="0"/>
              <a:t> </a:t>
            </a:r>
            <a:r>
              <a:rPr lang="en-US" sz="800" dirty="0" err="1" smtClean="0"/>
              <a:t>kolica</a:t>
            </a:r>
            <a:r>
              <a:rPr lang="en-US" sz="800" dirty="0" smtClean="0"/>
              <a:t> - </a:t>
            </a:r>
            <a:r>
              <a:rPr lang="en-US" sz="800" dirty="0" err="1" smtClean="0"/>
              <a:t>prtljaga</a:t>
            </a:r>
            <a:r>
              <a:rPr lang="en-US" sz="800" dirty="0" smtClean="0"/>
              <a:t>, </a:t>
            </a:r>
            <a:r>
              <a:rPr lang="en-US" sz="800" dirty="0" err="1" smtClean="0"/>
              <a:t>torbe</a:t>
            </a:r>
            <a:r>
              <a:rPr lang="en-US" sz="800" dirty="0" smtClean="0"/>
              <a:t> </a:t>
            </a:r>
            <a:r>
              <a:rPr lang="en-US" sz="800" dirty="0" err="1" smtClean="0"/>
              <a:t>sa</a:t>
            </a:r>
            <a:r>
              <a:rPr lang="en-US" sz="800" dirty="0" smtClean="0"/>
              <a:t> </a:t>
            </a:r>
            <a:r>
              <a:rPr lang="en-US" sz="800" dirty="0" err="1" smtClean="0"/>
              <a:t>robom</a:t>
            </a:r>
            <a:r>
              <a:rPr lang="en-US" sz="800" dirty="0" smtClean="0"/>
              <a:t>, </a:t>
            </a:r>
            <a:r>
              <a:rPr lang="en-US" sz="800" dirty="0" err="1" smtClean="0"/>
              <a:t>torbama</a:t>
            </a:r>
            <a:r>
              <a:rPr lang="en-US" sz="800" dirty="0" smtClean="0"/>
              <a:t> </a:t>
            </a:r>
            <a:r>
              <a:rPr lang="en-US" sz="800" dirty="0" err="1" smtClean="0"/>
              <a:t>itd</a:t>
            </a:r>
            <a:r>
              <a:rPr lang="en-US" sz="800" dirty="0" smtClean="0"/>
              <a:t>. </a:t>
            </a:r>
            <a:r>
              <a:rPr lang="en-US" sz="800" dirty="0" err="1" smtClean="0"/>
              <a:t>Kada</a:t>
            </a:r>
            <a:r>
              <a:rPr lang="en-US" sz="800" dirty="0" smtClean="0"/>
              <a:t> </a:t>
            </a:r>
            <a:r>
              <a:rPr lang="en-US" sz="800" dirty="0" err="1" smtClean="0"/>
              <a:t>ga</a:t>
            </a:r>
            <a:r>
              <a:rPr lang="en-US" sz="800" dirty="0" smtClean="0"/>
              <a:t> </a:t>
            </a:r>
            <a:r>
              <a:rPr lang="en-US" sz="800" dirty="0" err="1" smtClean="0"/>
              <a:t>koristite</a:t>
            </a:r>
            <a:r>
              <a:rPr lang="en-US" sz="800" dirty="0" smtClean="0"/>
              <a:t> </a:t>
            </a:r>
            <a:r>
              <a:rPr lang="en-US" sz="800" dirty="0" err="1" smtClean="0"/>
              <a:t>ili</a:t>
            </a:r>
            <a:r>
              <a:rPr lang="en-US" sz="800" dirty="0" smtClean="0"/>
              <a:t> </a:t>
            </a:r>
            <a:r>
              <a:rPr lang="en-US" sz="800" dirty="0" err="1" smtClean="0"/>
              <a:t>čuvate</a:t>
            </a:r>
            <a:r>
              <a:rPr lang="en-US" sz="800" dirty="0" smtClean="0"/>
              <a:t>, </a:t>
            </a:r>
            <a:r>
              <a:rPr lang="en-US" sz="800" dirty="0" err="1" smtClean="0"/>
              <a:t>jer</a:t>
            </a:r>
            <a:r>
              <a:rPr lang="en-US" sz="800" dirty="0" smtClean="0"/>
              <a:t> bi to </a:t>
            </a:r>
            <a:r>
              <a:rPr lang="en-US" sz="800" dirty="0" err="1" smtClean="0"/>
              <a:t>moglo</a:t>
            </a:r>
            <a:r>
              <a:rPr lang="en-US" sz="800" dirty="0" smtClean="0"/>
              <a:t> </a:t>
            </a:r>
            <a:r>
              <a:rPr lang="en-US" sz="800" dirty="0" err="1" smtClean="0"/>
              <a:t>oštetiti</a:t>
            </a:r>
            <a:r>
              <a:rPr lang="en-US" sz="800" dirty="0" smtClean="0"/>
              <a:t> </a:t>
            </a:r>
            <a:r>
              <a:rPr lang="en-US" sz="800" dirty="0" err="1" smtClean="0"/>
              <a:t>kolica</a:t>
            </a:r>
            <a:r>
              <a:rPr lang="en-US" sz="800" dirty="0" smtClean="0"/>
              <a:t> </a:t>
            </a:r>
            <a:r>
              <a:rPr lang="en-US" sz="800" dirty="0" err="1" smtClean="0"/>
              <a:t>i</a:t>
            </a:r>
            <a:r>
              <a:rPr lang="en-US" sz="800" dirty="0" smtClean="0"/>
              <a:t> </a:t>
            </a:r>
            <a:r>
              <a:rPr lang="en-US" sz="800" dirty="0" err="1" smtClean="0"/>
              <a:t>može</a:t>
            </a:r>
            <a:r>
              <a:rPr lang="en-US" sz="800" dirty="0" smtClean="0"/>
              <a:t> </a:t>
            </a:r>
            <a:r>
              <a:rPr lang="en-US" sz="800" dirty="0" err="1" smtClean="0"/>
              <a:t>dovesti</a:t>
            </a:r>
            <a:r>
              <a:rPr lang="en-US" sz="800" dirty="0" smtClean="0"/>
              <a:t> do </a:t>
            </a:r>
            <a:r>
              <a:rPr lang="en-US" sz="800" dirty="0" err="1" smtClean="0"/>
              <a:t>štetnog</a:t>
            </a:r>
            <a:r>
              <a:rPr lang="en-US" sz="800" dirty="0" smtClean="0"/>
              <a:t> </a:t>
            </a:r>
            <a:r>
              <a:rPr lang="en-US" sz="800" dirty="0" err="1" smtClean="0"/>
              <a:t>djeteta</a:t>
            </a:r>
            <a:r>
              <a:rPr lang="en-US" sz="800" dirty="0" smtClean="0"/>
              <a:t> </a:t>
            </a:r>
            <a:r>
              <a:rPr lang="en-US" sz="800" dirty="0" err="1" smtClean="0"/>
              <a:t>unutar</a:t>
            </a:r>
            <a:r>
              <a:rPr lang="en-US" sz="800" dirty="0" smtClean="0"/>
              <a:t> </a:t>
            </a:r>
            <a:r>
              <a:rPr lang="en-US" sz="800" dirty="0" err="1" smtClean="0"/>
              <a:t>njih</a:t>
            </a:r>
            <a:r>
              <a:rPr lang="en-US" sz="800" dirty="0" smtClean="0"/>
              <a:t>. Ne </a:t>
            </a:r>
            <a:r>
              <a:rPr lang="en-US" sz="800" dirty="0" err="1" smtClean="0"/>
              <a:t>slijedeći</a:t>
            </a:r>
            <a:r>
              <a:rPr lang="en-US" sz="800" dirty="0" smtClean="0"/>
              <a:t> </a:t>
            </a:r>
            <a:r>
              <a:rPr lang="en-US" sz="800" dirty="0" err="1" smtClean="0"/>
              <a:t>ovo</a:t>
            </a:r>
            <a:r>
              <a:rPr lang="en-US" sz="800" dirty="0" smtClean="0"/>
              <a:t> </a:t>
            </a:r>
            <a:r>
              <a:rPr lang="en-US" sz="800" dirty="0" err="1" smtClean="0"/>
              <a:t>uputstvo</a:t>
            </a:r>
            <a:r>
              <a:rPr lang="en-US" sz="800" dirty="0" smtClean="0"/>
              <a:t>  </a:t>
            </a:r>
            <a:r>
              <a:rPr lang="en-US" sz="800" dirty="0" err="1" smtClean="0"/>
              <a:t>dovešćete</a:t>
            </a:r>
            <a:r>
              <a:rPr lang="en-US" sz="800" dirty="0" smtClean="0"/>
              <a:t> do </a:t>
            </a:r>
            <a:r>
              <a:rPr lang="en-US" sz="800" dirty="0" err="1" smtClean="0"/>
              <a:t>prekida</a:t>
            </a:r>
            <a:r>
              <a:rPr lang="en-US" sz="800" dirty="0" smtClean="0"/>
              <a:t> </a:t>
            </a:r>
            <a:r>
              <a:rPr lang="en-US" sz="800" dirty="0" err="1" smtClean="0"/>
              <a:t>garancije</a:t>
            </a:r>
            <a:r>
              <a:rPr lang="en-US" sz="800" dirty="0" smtClean="0"/>
              <a:t>.</a:t>
            </a:r>
            <a:endParaRPr lang="en-US" sz="800" dirty="0" smtClean="0">
              <a:solidFill>
                <a:srgbClr val="FF0000"/>
              </a:solidFill>
            </a:endParaRPr>
          </a:p>
          <a:p>
            <a:pPr algn="just"/>
            <a:endParaRPr lang="en-US" sz="800" dirty="0">
              <a:solidFill>
                <a:srgbClr val="FF0000"/>
              </a:solidFill>
            </a:endParaRPr>
          </a:p>
        </p:txBody>
      </p:sp>
      <p:sp>
        <p:nvSpPr>
          <p:cNvPr id="36" name="TextBox 35"/>
          <p:cNvSpPr txBox="1"/>
          <p:nvPr/>
        </p:nvSpPr>
        <p:spPr>
          <a:xfrm>
            <a:off x="5076056" y="4132950"/>
            <a:ext cx="1512168" cy="784830"/>
          </a:xfrm>
          <a:prstGeom prst="rect">
            <a:avLst/>
          </a:prstGeom>
          <a:noFill/>
        </p:spPr>
        <p:txBody>
          <a:bodyPr wrap="square" rtlCol="0">
            <a:spAutoFit/>
          </a:bodyPr>
          <a:lstStyle/>
          <a:p>
            <a:r>
              <a:rPr lang="sr-Latn-CS" sz="900" b="1" dirty="0" smtClean="0"/>
              <a:t>NAPRAVLJENO ZA </a:t>
            </a:r>
            <a:r>
              <a:rPr lang="en-US" sz="900" b="1" dirty="0" smtClean="0"/>
              <a:t>MONI</a:t>
            </a:r>
            <a:endParaRPr lang="bg-BG" sz="900" b="1" dirty="0" smtClean="0"/>
          </a:p>
          <a:p>
            <a:r>
              <a:rPr lang="en-US" sz="900" b="1" dirty="0" err="1" smtClean="0"/>
              <a:t>Uvoznik</a:t>
            </a:r>
            <a:r>
              <a:rPr lang="ro-RO" sz="900" b="1" dirty="0" smtClean="0"/>
              <a:t> Moni trade </a:t>
            </a:r>
            <a:r>
              <a:rPr lang="en-US" sz="900" b="1" dirty="0" smtClean="0"/>
              <a:t>Ltd</a:t>
            </a:r>
            <a:endParaRPr lang="bg-BG" sz="900" b="1" dirty="0" smtClean="0"/>
          </a:p>
          <a:p>
            <a:r>
              <a:rPr lang="en-US" sz="900" b="1" dirty="0" err="1" smtClean="0"/>
              <a:t>Adres</a:t>
            </a:r>
            <a:r>
              <a:rPr lang="sr-Latn-CS" sz="900" b="1" dirty="0" smtClean="0"/>
              <a:t>a</a:t>
            </a:r>
            <a:r>
              <a:rPr lang="ro-RO" sz="900" b="1" dirty="0" smtClean="0"/>
              <a:t>: Stopanski dvor</a:t>
            </a:r>
            <a:r>
              <a:rPr lang="en-US" sz="900" b="1" dirty="0" smtClean="0"/>
              <a:t> </a:t>
            </a:r>
            <a:r>
              <a:rPr lang="ro-RO" sz="900" b="1" dirty="0" smtClean="0"/>
              <a:t>– </a:t>
            </a:r>
            <a:endParaRPr lang="bg-BG" sz="900" b="1" dirty="0" smtClean="0"/>
          </a:p>
          <a:p>
            <a:r>
              <a:rPr lang="ro-RO" sz="900" b="1" dirty="0" smtClean="0"/>
              <a:t>Trebich, Sofia, Bulgaria </a:t>
            </a:r>
            <a:endParaRPr lang="bg-BG" sz="900" b="1" dirty="0" smtClean="0"/>
          </a:p>
          <a:p>
            <a:r>
              <a:rPr lang="ro-RO" sz="900" b="1" dirty="0" smtClean="0"/>
              <a:t>Tel.: +359 2/ 936 07 90</a:t>
            </a:r>
            <a:endParaRPr lang="bg-BG" sz="900" b="1" dirty="0"/>
          </a:p>
        </p:txBody>
      </p:sp>
      <p:pic>
        <p:nvPicPr>
          <p:cNvPr id="37" name="Picture 2" descr="C:\Users\user\Desktop\black moni version_2015.jpg"/>
          <p:cNvPicPr>
            <a:picLocks noChangeAspect="1" noChangeArrowheads="1"/>
          </p:cNvPicPr>
          <p:nvPr/>
        </p:nvPicPr>
        <p:blipFill>
          <a:blip r:embed="rId2" cstate="print"/>
          <a:srcRect/>
          <a:stretch>
            <a:fillRect/>
          </a:stretch>
        </p:blipFill>
        <p:spPr bwMode="auto">
          <a:xfrm>
            <a:off x="7740352" y="4060942"/>
            <a:ext cx="864000" cy="864000"/>
          </a:xfrm>
          <a:prstGeom prst="rect">
            <a:avLst/>
          </a:prstGeom>
          <a:noFill/>
        </p:spPr>
      </p:pic>
    </p:spTree>
    <p:extLst>
      <p:ext uri="{BB962C8B-B14F-4D97-AF65-F5344CB8AC3E}">
        <p14:creationId xmlns:p14="http://schemas.microsoft.com/office/powerpoint/2010/main" val="264557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9</a:t>
            </a:r>
            <a:endParaRPr lang="bg-BG" sz="900" b="1" dirty="0">
              <a:latin typeface="Arial" pitchFamily="34" charset="0"/>
              <a:cs typeface="Arial" pitchFamily="34" charset="0"/>
            </a:endParaRPr>
          </a:p>
        </p:txBody>
      </p:sp>
      <p:sp>
        <p:nvSpPr>
          <p:cNvPr id="25" name="TextBox 24"/>
          <p:cNvSpPr txBox="1"/>
          <p:nvPr/>
        </p:nvSpPr>
        <p:spPr>
          <a:xfrm>
            <a:off x="0" y="0"/>
            <a:ext cx="3960000" cy="5386090"/>
          </a:xfrm>
          <a:prstGeom prst="rect">
            <a:avLst/>
          </a:prstGeom>
          <a:noFill/>
        </p:spPr>
        <p:txBody>
          <a:bodyPr wrap="square" rtlCol="0">
            <a:spAutoFit/>
          </a:bodyPr>
          <a:lstStyle/>
          <a:p>
            <a:pPr algn="just"/>
            <a:r>
              <a:rPr lang="en-US" sz="800" dirty="0"/>
              <a:t>15. WARNING: Always use the restraint system.</a:t>
            </a:r>
          </a:p>
          <a:p>
            <a:pPr algn="just"/>
            <a:r>
              <a:rPr lang="en-US" sz="800" dirty="0"/>
              <a:t>16. WARNING: Before placing the child in the stroller, make sure that it is completely unfolded and all locking mechanisms are engaged in order to avoid injury of  the child in case of a sudden folding.</a:t>
            </a:r>
          </a:p>
          <a:p>
            <a:pPr algn="just"/>
            <a:r>
              <a:rPr lang="en-US" sz="800" dirty="0"/>
              <a:t>17. Before use check whether the stroller is properly unfolded and whether all parts are in good working order and are fixed properly in the chosen position. Stop using it if there are worn or loose connections, damaged or missing parts.</a:t>
            </a:r>
          </a:p>
          <a:p>
            <a:pPr algn="just"/>
            <a:r>
              <a:rPr lang="en-US" sz="800" dirty="0"/>
              <a:t>18. WARNING! This product is not suitable for running or skating.</a:t>
            </a:r>
            <a:endParaRPr lang="bg-BG" sz="800" dirty="0"/>
          </a:p>
          <a:p>
            <a:pPr algn="just"/>
            <a:r>
              <a:rPr lang="en-US" sz="800" dirty="0"/>
              <a:t>1</a:t>
            </a:r>
            <a:r>
              <a:rPr lang="bg-BG" sz="800" dirty="0"/>
              <a:t>9</a:t>
            </a:r>
            <a:r>
              <a:rPr lang="en-US" sz="800" dirty="0"/>
              <a:t>. Never place a pillow or a mattress wider than 25 mm in the stroller.</a:t>
            </a:r>
            <a:endParaRPr lang="bg-BG" sz="800" dirty="0"/>
          </a:p>
          <a:p>
            <a:pPr algn="just"/>
            <a:r>
              <a:rPr lang="bg-BG" sz="800" dirty="0"/>
              <a:t>20</a:t>
            </a:r>
            <a:r>
              <a:rPr lang="en-US" sz="800" dirty="0"/>
              <a:t>. Always attach the crotch belt to the waist belt for maximum protection and safety, when your child starts to rise by itself on hands and knees! </a:t>
            </a:r>
            <a:endParaRPr lang="bg-BG" sz="800" dirty="0"/>
          </a:p>
          <a:p>
            <a:pPr algn="just"/>
            <a:r>
              <a:rPr lang="bg-BG" sz="800" dirty="0"/>
              <a:t>21. </a:t>
            </a:r>
            <a:r>
              <a:rPr lang="en-US" sz="800" dirty="0"/>
              <a:t>Use the function of the backrest for sitting position of the child after it reaches </a:t>
            </a:r>
            <a:r>
              <a:rPr lang="bg-BG" sz="800" dirty="0"/>
              <a:t>6 – </a:t>
            </a:r>
            <a:r>
              <a:rPr lang="en-US" sz="800" dirty="0"/>
              <a:t>months of age</a:t>
            </a:r>
            <a:r>
              <a:rPr lang="bg-BG" sz="800" dirty="0"/>
              <a:t>.</a:t>
            </a:r>
          </a:p>
          <a:p>
            <a:pPr algn="just"/>
            <a:r>
              <a:rPr lang="bg-BG" sz="800" dirty="0"/>
              <a:t>22</a:t>
            </a:r>
            <a:r>
              <a:rPr lang="en-US" sz="800" dirty="0"/>
              <a:t>. Do not fold the stroller and do not adjust the positions of the backrest while the child is in it!</a:t>
            </a:r>
            <a:endParaRPr lang="bg-BG" sz="800" dirty="0"/>
          </a:p>
          <a:p>
            <a:pPr algn="just"/>
            <a:r>
              <a:rPr lang="bg-BG" sz="800" dirty="0"/>
              <a:t>23</a:t>
            </a:r>
            <a:r>
              <a:rPr lang="en-US" sz="800" dirty="0"/>
              <a:t>. </a:t>
            </a:r>
            <a:r>
              <a:rPr lang="en-US" sz="800" b="1" dirty="0"/>
              <a:t>ALWAYS </a:t>
            </a:r>
            <a:r>
              <a:rPr lang="en-US" sz="800" dirty="0"/>
              <a:t>engage the brake/parking device, while you do not hold the stroller or leave it even for a while.</a:t>
            </a:r>
            <a:endParaRPr lang="bg-BG" sz="800" dirty="0"/>
          </a:p>
          <a:p>
            <a:pPr algn="just"/>
            <a:r>
              <a:rPr lang="bg-BG" sz="800" dirty="0"/>
              <a:t>24. </a:t>
            </a:r>
            <a:r>
              <a:rPr lang="en-US" sz="800" dirty="0"/>
              <a:t>When the pram body is installed on the stroller, please do not disengage the folding mechanism.</a:t>
            </a:r>
            <a:endParaRPr lang="bg-BG" sz="800" dirty="0"/>
          </a:p>
          <a:p>
            <a:pPr algn="just"/>
            <a:r>
              <a:rPr lang="en-US" sz="800" dirty="0"/>
              <a:t>2</a:t>
            </a:r>
            <a:r>
              <a:rPr lang="bg-BG" sz="800" dirty="0"/>
              <a:t>5</a:t>
            </a:r>
            <a:r>
              <a:rPr lang="en-US" sz="800" dirty="0"/>
              <a:t>. Do not use the stroller on stairs or the pavement. This may affect the strength of the construction and the assembly</a:t>
            </a:r>
            <a:r>
              <a:rPr lang="bg-BG" sz="800" dirty="0"/>
              <a:t>.</a:t>
            </a:r>
          </a:p>
          <a:p>
            <a:pPr algn="just"/>
            <a:r>
              <a:rPr lang="bg-BG" sz="800" dirty="0"/>
              <a:t>26. </a:t>
            </a:r>
            <a:r>
              <a:rPr lang="en-US" sz="800" dirty="0"/>
              <a:t>The car seat does not replace a cot or a bed. Should your child need to sleep, then it should be placed in a suitable pram body, cot or bed</a:t>
            </a:r>
            <a:r>
              <a:rPr lang="bg-BG" sz="800" dirty="0"/>
              <a:t>. </a:t>
            </a:r>
            <a:endParaRPr lang="en-US" sz="800" dirty="0"/>
          </a:p>
          <a:p>
            <a:pPr algn="just"/>
            <a:r>
              <a:rPr lang="en-US" sz="800" dirty="0"/>
              <a:t>2</a:t>
            </a:r>
            <a:r>
              <a:rPr lang="bg-BG" sz="800" dirty="0"/>
              <a:t>7. </a:t>
            </a:r>
            <a:r>
              <a:rPr lang="en-US" sz="800" dirty="0"/>
              <a:t>Only spare parts which are supplied or recommended by the manufacturer/distributor shall be used</a:t>
            </a:r>
            <a:r>
              <a:rPr lang="bg-BG" sz="800" dirty="0"/>
              <a:t>.</a:t>
            </a:r>
            <a:endParaRPr lang="en-US" sz="800" dirty="0"/>
          </a:p>
          <a:p>
            <a:pPr algn="just"/>
            <a:r>
              <a:rPr lang="en-US" sz="800" dirty="0"/>
              <a:t>2</a:t>
            </a:r>
            <a:r>
              <a:rPr lang="bg-BG" sz="800" dirty="0"/>
              <a:t>8. </a:t>
            </a:r>
            <a:r>
              <a:rPr lang="en-US" sz="800" dirty="0"/>
              <a:t>The assembly</a:t>
            </a:r>
            <a:r>
              <a:rPr lang="bg-BG" sz="800" dirty="0"/>
              <a:t>, </a:t>
            </a:r>
            <a:r>
              <a:rPr lang="en-US" sz="800" dirty="0"/>
              <a:t>folding and unfolding of the stroller must be performed by an adult only</a:t>
            </a:r>
            <a:r>
              <a:rPr lang="bg-BG" sz="800" dirty="0"/>
              <a:t>.</a:t>
            </a:r>
          </a:p>
          <a:p>
            <a:pPr algn="just"/>
            <a:r>
              <a:rPr lang="en-US" sz="800" dirty="0"/>
              <a:t>2</a:t>
            </a:r>
            <a:r>
              <a:rPr lang="bg-BG" sz="800" dirty="0"/>
              <a:t>9. </a:t>
            </a:r>
            <a:r>
              <a:rPr lang="en-US" sz="800" dirty="0"/>
              <a:t>The bumper bar should always be attached to the frame of the stroller while the child is in the stroller</a:t>
            </a:r>
            <a:r>
              <a:rPr lang="bg-BG" sz="800" dirty="0"/>
              <a:t>! </a:t>
            </a:r>
            <a:r>
              <a:rPr lang="en-US" sz="800" dirty="0"/>
              <a:t>Do not lift the stroller by its board, it is dangerous for the child</a:t>
            </a:r>
            <a:r>
              <a:rPr lang="bg-BG" sz="800" dirty="0"/>
              <a:t>!</a:t>
            </a:r>
          </a:p>
          <a:p>
            <a:pPr algn="just"/>
            <a:r>
              <a:rPr lang="bg-BG" sz="800" dirty="0"/>
              <a:t>30. </a:t>
            </a:r>
            <a:r>
              <a:rPr lang="en-US" sz="800" dirty="0"/>
              <a:t>Do not allow the child to stand up in the stroller</a:t>
            </a:r>
            <a:r>
              <a:rPr lang="bg-BG" sz="800" dirty="0"/>
              <a:t>, </a:t>
            </a:r>
            <a:r>
              <a:rPr lang="en-US" sz="800" dirty="0"/>
              <a:t>climb or hand from it</a:t>
            </a:r>
            <a:r>
              <a:rPr lang="bg-BG" sz="800" dirty="0"/>
              <a:t>!</a:t>
            </a:r>
          </a:p>
          <a:p>
            <a:pPr algn="just"/>
            <a:r>
              <a:rPr lang="bg-BG" sz="800" dirty="0"/>
              <a:t>31. </a:t>
            </a:r>
            <a:r>
              <a:rPr lang="en-US" sz="800" dirty="0"/>
              <a:t>Do not allow children to play with the stroller</a:t>
            </a:r>
            <a:r>
              <a:rPr lang="bg-BG" sz="800" dirty="0"/>
              <a:t>! </a:t>
            </a:r>
            <a:r>
              <a:rPr lang="en-US" sz="800" dirty="0"/>
              <a:t>It is dangerous for children or animals to play or run close to the stroller or under it</a:t>
            </a:r>
            <a:r>
              <a:rPr lang="bg-BG" sz="800" dirty="0"/>
              <a:t>!</a:t>
            </a:r>
          </a:p>
          <a:p>
            <a:r>
              <a:rPr lang="bg-BG" sz="800" dirty="0"/>
              <a:t>32. </a:t>
            </a:r>
            <a:r>
              <a:rPr lang="en-US" sz="800" dirty="0"/>
              <a:t>Do not use the stroller on stairs or escalators</a:t>
            </a:r>
            <a:r>
              <a:rPr lang="bg-BG" sz="800" dirty="0"/>
              <a:t>, </a:t>
            </a:r>
            <a:r>
              <a:rPr lang="en-US" sz="800" dirty="0"/>
              <a:t>because you may lose control of the product</a:t>
            </a:r>
            <a:r>
              <a:rPr lang="bg-BG" sz="800" dirty="0"/>
              <a:t>, </a:t>
            </a:r>
            <a:r>
              <a:rPr lang="en-US" sz="800" dirty="0"/>
              <a:t>the child might fall and get hurt</a:t>
            </a:r>
            <a:r>
              <a:rPr lang="bg-BG" sz="800" dirty="0"/>
              <a:t>! </a:t>
            </a:r>
            <a:r>
              <a:rPr lang="en-US" sz="800" dirty="0"/>
              <a:t>You should pay extra attention while ascending or descending the pavement or a step</a:t>
            </a:r>
            <a:r>
              <a:rPr lang="bg-BG" sz="800" dirty="0"/>
              <a:t>. </a:t>
            </a:r>
            <a:br>
              <a:rPr lang="bg-BG" sz="800" dirty="0"/>
            </a:br>
            <a:r>
              <a:rPr lang="bg-BG" sz="800" b="1" dirty="0"/>
              <a:t>33. </a:t>
            </a:r>
            <a:r>
              <a:rPr lang="en-US" sz="800" b="1" dirty="0"/>
              <a:t>WARNING</a:t>
            </a:r>
            <a:r>
              <a:rPr lang="bg-BG" sz="800" b="1" dirty="0"/>
              <a:t>! </a:t>
            </a:r>
            <a:r>
              <a:rPr lang="en-US" sz="800" b="1" dirty="0"/>
              <a:t>KEEP FROM FIRE</a:t>
            </a:r>
            <a:r>
              <a:rPr lang="bg-BG" sz="800" b="1" dirty="0"/>
              <a:t>. </a:t>
            </a:r>
            <a:r>
              <a:rPr lang="en-US" sz="800" b="1" dirty="0"/>
              <a:t>Do not use the product close to direct sources of heat – heating devices, cookers or open fire</a:t>
            </a:r>
            <a:r>
              <a:rPr lang="bg-BG" sz="800" b="1" dirty="0"/>
              <a:t>. </a:t>
            </a:r>
          </a:p>
          <a:p>
            <a:pPr algn="just"/>
            <a:r>
              <a:rPr lang="bg-BG" sz="800" b="1" dirty="0"/>
              <a:t>34. </a:t>
            </a:r>
            <a:r>
              <a:rPr lang="en-US" sz="800" b="1" dirty="0"/>
              <a:t>Avoid using the product close to water bodies </a:t>
            </a:r>
            <a:r>
              <a:rPr lang="bg-BG" sz="800" b="1" dirty="0"/>
              <a:t>(</a:t>
            </a:r>
            <a:r>
              <a:rPr lang="en-US" sz="800" b="1" dirty="0"/>
              <a:t>pools, etc.</a:t>
            </a:r>
            <a:r>
              <a:rPr lang="bg-BG" sz="800" b="1" dirty="0"/>
              <a:t>)!</a:t>
            </a:r>
          </a:p>
          <a:p>
            <a:pPr algn="just"/>
            <a:r>
              <a:rPr lang="bg-BG" sz="800" b="1" dirty="0"/>
              <a:t>35. </a:t>
            </a:r>
            <a:r>
              <a:rPr lang="en-US" sz="800" b="1" dirty="0"/>
              <a:t>Do not use on uneven terrains, gravel surfaces or grassy areas </a:t>
            </a:r>
            <a:r>
              <a:rPr lang="bg-BG" sz="800" b="1" dirty="0"/>
              <a:t>(</a:t>
            </a:r>
            <a:r>
              <a:rPr lang="en-US" sz="800" b="1" dirty="0"/>
              <a:t>on meadows or lawns</a:t>
            </a:r>
            <a:r>
              <a:rPr lang="bg-BG" sz="800" b="1" dirty="0"/>
              <a:t>), </a:t>
            </a:r>
            <a:r>
              <a:rPr lang="en-US" sz="800" b="1" dirty="0"/>
              <a:t>muddy areas</a:t>
            </a:r>
            <a:r>
              <a:rPr lang="bg-BG" sz="800" b="1" dirty="0"/>
              <a:t>. </a:t>
            </a:r>
          </a:p>
          <a:p>
            <a:pPr algn="just"/>
            <a:r>
              <a:rPr lang="bg-BG" sz="800" b="1" dirty="0"/>
              <a:t>36. </a:t>
            </a:r>
            <a:r>
              <a:rPr lang="en-US" sz="800" b="1" dirty="0"/>
              <a:t>After unpacking of the product</a:t>
            </a:r>
            <a:r>
              <a:rPr lang="bg-BG" sz="800" b="1" dirty="0"/>
              <a:t>, </a:t>
            </a:r>
            <a:r>
              <a:rPr lang="en-US" sz="800" b="1" dirty="0"/>
              <a:t>remove all packing materials</a:t>
            </a:r>
            <a:r>
              <a:rPr lang="bg-BG" sz="800" b="1" dirty="0"/>
              <a:t>. </a:t>
            </a:r>
            <a:r>
              <a:rPr lang="en-US" sz="800" b="1" dirty="0"/>
              <a:t>They are not a toy, do not allow your children to play with them</a:t>
            </a:r>
            <a:r>
              <a:rPr lang="bg-BG" sz="800" b="1" dirty="0"/>
              <a:t>.</a:t>
            </a:r>
            <a:endParaRPr lang="en-US" sz="800" b="1" dirty="0"/>
          </a:p>
          <a:p>
            <a:pPr algn="just"/>
            <a:r>
              <a:rPr lang="en-US" sz="800" b="1" dirty="0"/>
              <a:t>37.</a:t>
            </a:r>
            <a:r>
              <a:rPr lang="bg-BG" sz="800" b="1" dirty="0"/>
              <a:t> </a:t>
            </a:r>
            <a:r>
              <a:rPr lang="en-US" sz="800" b="1" dirty="0"/>
              <a:t>The handle of the stroller is for guiding the direction, not for pushing and loading the stroller on sidewalks and stairs.</a:t>
            </a:r>
            <a:endParaRPr lang="bg-BG" sz="800" dirty="0"/>
          </a:p>
        </p:txBody>
      </p:sp>
      <p:sp>
        <p:nvSpPr>
          <p:cNvPr id="26" name="TextBox 25"/>
          <p:cNvSpPr txBox="1"/>
          <p:nvPr/>
        </p:nvSpPr>
        <p:spPr>
          <a:xfrm>
            <a:off x="71406" y="5214950"/>
            <a:ext cx="3960000" cy="215444"/>
          </a:xfrm>
          <a:prstGeom prst="rect">
            <a:avLst/>
          </a:prstGeom>
          <a:noFill/>
        </p:spPr>
        <p:txBody>
          <a:bodyPr wrap="square" rtlCol="0">
            <a:spAutoFit/>
          </a:bodyPr>
          <a:lstStyle/>
          <a:p>
            <a:pPr algn="ctr"/>
            <a:r>
              <a:rPr lang="en-US" sz="800" b="1" dirty="0" smtClean="0"/>
              <a:t>II. Parts</a:t>
            </a:r>
            <a:endParaRPr lang="bg-BG" sz="800" b="1" dirty="0"/>
          </a:p>
        </p:txBody>
      </p:sp>
      <p:sp>
        <p:nvSpPr>
          <p:cNvPr id="39" name="TextBox 38"/>
          <p:cNvSpPr txBox="1"/>
          <p:nvPr/>
        </p:nvSpPr>
        <p:spPr>
          <a:xfrm>
            <a:off x="338645" y="6162826"/>
            <a:ext cx="784189" cy="215444"/>
          </a:xfrm>
          <a:prstGeom prst="rect">
            <a:avLst/>
          </a:prstGeom>
          <a:noFill/>
        </p:spPr>
        <p:txBody>
          <a:bodyPr wrap="none" rtlCol="0">
            <a:spAutoFit/>
          </a:bodyPr>
          <a:lstStyle/>
          <a:p>
            <a:r>
              <a:rPr lang="en-US" sz="800" dirty="0" smtClean="0"/>
              <a:t>Frame and cot</a:t>
            </a:r>
            <a:endParaRPr lang="bg-BG" sz="800" dirty="0" smtClean="0"/>
          </a:p>
        </p:txBody>
      </p:sp>
      <p:sp>
        <p:nvSpPr>
          <p:cNvPr id="40" name="TextBox 39"/>
          <p:cNvSpPr txBox="1"/>
          <p:nvPr/>
        </p:nvSpPr>
        <p:spPr>
          <a:xfrm>
            <a:off x="1428728" y="6162826"/>
            <a:ext cx="1071570" cy="215444"/>
          </a:xfrm>
          <a:prstGeom prst="rect">
            <a:avLst/>
          </a:prstGeom>
          <a:noFill/>
        </p:spPr>
        <p:txBody>
          <a:bodyPr wrap="square" rtlCol="0">
            <a:spAutoFit/>
          </a:bodyPr>
          <a:lstStyle/>
          <a:p>
            <a:pPr algn="ctr"/>
            <a:r>
              <a:rPr lang="en-US" sz="800" dirty="0" smtClean="0"/>
              <a:t>Seat</a:t>
            </a:r>
            <a:endParaRPr lang="bg-BG" sz="800" dirty="0" smtClean="0"/>
          </a:p>
        </p:txBody>
      </p:sp>
      <p:sp>
        <p:nvSpPr>
          <p:cNvPr id="41" name="TextBox 40"/>
          <p:cNvSpPr txBox="1"/>
          <p:nvPr/>
        </p:nvSpPr>
        <p:spPr>
          <a:xfrm>
            <a:off x="2714612" y="6162826"/>
            <a:ext cx="1000132" cy="215444"/>
          </a:xfrm>
          <a:prstGeom prst="rect">
            <a:avLst/>
          </a:prstGeom>
          <a:noFill/>
        </p:spPr>
        <p:txBody>
          <a:bodyPr wrap="square" rtlCol="0">
            <a:spAutoFit/>
          </a:bodyPr>
          <a:lstStyle/>
          <a:p>
            <a:pPr algn="ctr"/>
            <a:r>
              <a:rPr lang="en-US" sz="800" dirty="0" smtClean="0"/>
              <a:t>Front wheels</a:t>
            </a:r>
            <a:endParaRPr lang="bg-BG" sz="800" dirty="0" smtClean="0"/>
          </a:p>
        </p:txBody>
      </p:sp>
      <p:pic>
        <p:nvPicPr>
          <p:cNvPr id="30" name="Picture 29"/>
          <p:cNvPicPr>
            <a:picLocks noChangeAspect="1"/>
          </p:cNvPicPr>
          <p:nvPr/>
        </p:nvPicPr>
        <p:blipFill>
          <a:blip r:embed="rId2"/>
          <a:stretch>
            <a:fillRect/>
          </a:stretch>
        </p:blipFill>
        <p:spPr>
          <a:xfrm>
            <a:off x="251520" y="5517232"/>
            <a:ext cx="1008110" cy="533438"/>
          </a:xfrm>
          <a:prstGeom prst="rect">
            <a:avLst/>
          </a:prstGeom>
        </p:spPr>
      </p:pic>
      <p:pic>
        <p:nvPicPr>
          <p:cNvPr id="31" name="Picture 30"/>
          <p:cNvPicPr>
            <a:picLocks noChangeAspect="1"/>
          </p:cNvPicPr>
          <p:nvPr/>
        </p:nvPicPr>
        <p:blipFill>
          <a:blip r:embed="rId3"/>
          <a:stretch>
            <a:fillRect/>
          </a:stretch>
        </p:blipFill>
        <p:spPr>
          <a:xfrm>
            <a:off x="1547664" y="5589240"/>
            <a:ext cx="1152128" cy="576064"/>
          </a:xfrm>
          <a:prstGeom prst="rect">
            <a:avLst/>
          </a:prstGeom>
        </p:spPr>
      </p:pic>
      <p:pic>
        <p:nvPicPr>
          <p:cNvPr id="32" name="Picture 31"/>
          <p:cNvPicPr>
            <a:picLocks noChangeAspect="1"/>
          </p:cNvPicPr>
          <p:nvPr/>
        </p:nvPicPr>
        <p:blipFill>
          <a:blip r:embed="rId4"/>
          <a:stretch>
            <a:fillRect/>
          </a:stretch>
        </p:blipFill>
        <p:spPr>
          <a:xfrm>
            <a:off x="2915816" y="5517232"/>
            <a:ext cx="864096" cy="583266"/>
          </a:xfrm>
          <a:prstGeom prst="rect">
            <a:avLst/>
          </a:prstGeom>
        </p:spPr>
      </p:pic>
      <p:sp>
        <p:nvSpPr>
          <p:cNvPr id="57" name="TextBox 56"/>
          <p:cNvSpPr txBox="1"/>
          <p:nvPr/>
        </p:nvSpPr>
        <p:spPr>
          <a:xfrm>
            <a:off x="5015270" y="932343"/>
            <a:ext cx="3960000" cy="584775"/>
          </a:xfrm>
          <a:prstGeom prst="rect">
            <a:avLst/>
          </a:prstGeom>
          <a:noFill/>
        </p:spPr>
        <p:txBody>
          <a:bodyPr wrap="square" rtlCol="0">
            <a:spAutoFit/>
          </a:bodyPr>
          <a:lstStyle/>
          <a:p>
            <a:pPr algn="just"/>
            <a:r>
              <a:rPr lang="bg-BG" sz="800" dirty="0" smtClean="0"/>
              <a:t> </a:t>
            </a:r>
            <a:r>
              <a:rPr lang="en-US" sz="800" dirty="0" smtClean="0"/>
              <a:t>11. </a:t>
            </a:r>
            <a:r>
              <a:rPr lang="en-US" sz="800" dirty="0" err="1" smtClean="0"/>
              <a:t>Podešavanje</a:t>
            </a:r>
            <a:r>
              <a:rPr lang="en-US" sz="800" dirty="0" smtClean="0"/>
              <a:t> </a:t>
            </a:r>
            <a:r>
              <a:rPr lang="en-US" sz="800" dirty="0" err="1" smtClean="0"/>
              <a:t>naslona</a:t>
            </a:r>
            <a:r>
              <a:rPr lang="en-US" sz="800" dirty="0" smtClean="0"/>
              <a:t> : Na </a:t>
            </a:r>
            <a:r>
              <a:rPr lang="en-US" sz="800" dirty="0" err="1" smtClean="0"/>
              <a:t>zadnjoj</a:t>
            </a:r>
            <a:r>
              <a:rPr lang="en-US" sz="800" dirty="0" smtClean="0"/>
              <a:t> </a:t>
            </a:r>
            <a:r>
              <a:rPr lang="en-US" sz="800" dirty="0" err="1" smtClean="0"/>
              <a:t>strani</a:t>
            </a:r>
            <a:r>
              <a:rPr lang="en-US" sz="800" dirty="0" smtClean="0"/>
              <a:t> </a:t>
            </a:r>
            <a:r>
              <a:rPr lang="en-US" sz="800" dirty="0" err="1" smtClean="0"/>
              <a:t>kolica</a:t>
            </a:r>
            <a:r>
              <a:rPr lang="en-US" sz="800" dirty="0" smtClean="0"/>
              <a:t> </a:t>
            </a:r>
            <a:r>
              <a:rPr lang="en-US" sz="800" dirty="0" err="1" smtClean="0"/>
              <a:t>postoje</a:t>
            </a:r>
            <a:r>
              <a:rPr lang="en-US" sz="800" dirty="0" smtClean="0"/>
              <a:t> 3 </a:t>
            </a:r>
            <a:r>
              <a:rPr lang="en-US" sz="800" dirty="0" err="1" smtClean="0"/>
              <a:t>sigurnosne</a:t>
            </a:r>
            <a:r>
              <a:rPr lang="en-US" sz="800" dirty="0" smtClean="0"/>
              <a:t> </a:t>
            </a:r>
            <a:r>
              <a:rPr lang="en-US" sz="800" dirty="0" err="1" smtClean="0"/>
              <a:t>kopče</a:t>
            </a:r>
            <a:r>
              <a:rPr lang="en-US" sz="800" dirty="0" smtClean="0"/>
              <a:t>. </a:t>
            </a:r>
            <a:r>
              <a:rPr lang="en-US" sz="800" dirty="0" err="1" smtClean="0"/>
              <a:t>Da</a:t>
            </a:r>
            <a:r>
              <a:rPr lang="en-US" sz="800" dirty="0" smtClean="0"/>
              <a:t> </a:t>
            </a:r>
            <a:r>
              <a:rPr lang="en-US" sz="800" dirty="0" err="1" smtClean="0"/>
              <a:t>biste</a:t>
            </a:r>
            <a:r>
              <a:rPr lang="en-US" sz="800" dirty="0" smtClean="0"/>
              <a:t> </a:t>
            </a:r>
            <a:r>
              <a:rPr lang="en-US" sz="800" dirty="0" err="1" smtClean="0"/>
              <a:t>prešli</a:t>
            </a:r>
            <a:r>
              <a:rPr lang="en-US" sz="800" dirty="0" smtClean="0"/>
              <a:t> </a:t>
            </a:r>
            <a:r>
              <a:rPr lang="en-US" sz="800" dirty="0" err="1" smtClean="0"/>
              <a:t>na</a:t>
            </a:r>
            <a:r>
              <a:rPr lang="en-US" sz="800" dirty="0" smtClean="0"/>
              <a:t> </a:t>
            </a:r>
            <a:r>
              <a:rPr lang="en-US" sz="800" dirty="0" err="1" smtClean="0"/>
              <a:t>način</a:t>
            </a:r>
            <a:r>
              <a:rPr lang="en-US" sz="800" dirty="0" smtClean="0"/>
              <a:t> </a:t>
            </a:r>
            <a:r>
              <a:rPr lang="en-US" sz="800" dirty="0" err="1" smtClean="0"/>
              <a:t>sedenja</a:t>
            </a:r>
            <a:r>
              <a:rPr lang="en-US" sz="800" dirty="0" smtClean="0"/>
              <a:t> - </a:t>
            </a:r>
            <a:r>
              <a:rPr lang="en-US" sz="800" dirty="0" err="1" smtClean="0"/>
              <a:t>uključite</a:t>
            </a:r>
            <a:r>
              <a:rPr lang="en-US" sz="800" dirty="0" smtClean="0"/>
              <a:t> tri </a:t>
            </a:r>
            <a:r>
              <a:rPr lang="en-US" sz="800" dirty="0" err="1" smtClean="0"/>
              <a:t>kopče</a:t>
            </a:r>
            <a:r>
              <a:rPr lang="en-US" sz="800" dirty="0" smtClean="0"/>
              <a:t>. </a:t>
            </a:r>
            <a:r>
              <a:rPr lang="en-US" sz="800" dirty="0" err="1" smtClean="0"/>
              <a:t>Da</a:t>
            </a:r>
            <a:r>
              <a:rPr lang="en-US" sz="800" dirty="0" smtClean="0"/>
              <a:t> </a:t>
            </a:r>
            <a:r>
              <a:rPr lang="en-US" sz="800" dirty="0" err="1" smtClean="0"/>
              <a:t>biste</a:t>
            </a:r>
            <a:r>
              <a:rPr lang="en-US" sz="800" dirty="0" smtClean="0"/>
              <a:t> </a:t>
            </a:r>
            <a:r>
              <a:rPr lang="en-US" sz="800" dirty="0" err="1" smtClean="0"/>
              <a:t>prešli</a:t>
            </a:r>
            <a:r>
              <a:rPr lang="en-US" sz="800" dirty="0" smtClean="0"/>
              <a:t> </a:t>
            </a:r>
            <a:r>
              <a:rPr lang="en-US" sz="800" dirty="0" err="1" smtClean="0"/>
              <a:t>na</a:t>
            </a:r>
            <a:r>
              <a:rPr lang="en-US" sz="800" dirty="0" smtClean="0"/>
              <a:t> </a:t>
            </a:r>
            <a:r>
              <a:rPr lang="en-US" sz="800" dirty="0" err="1" smtClean="0"/>
              <a:t>lagani</a:t>
            </a:r>
            <a:r>
              <a:rPr lang="en-US" sz="800" dirty="0" smtClean="0"/>
              <a:t> </a:t>
            </a:r>
            <a:r>
              <a:rPr lang="en-US" sz="800" dirty="0" err="1" smtClean="0"/>
              <a:t>režim</a:t>
            </a:r>
            <a:r>
              <a:rPr lang="en-US" sz="800" dirty="0" smtClean="0"/>
              <a:t> - </a:t>
            </a:r>
            <a:r>
              <a:rPr lang="en-US" sz="800" dirty="0" err="1" smtClean="0"/>
              <a:t>isključite</a:t>
            </a:r>
            <a:r>
              <a:rPr lang="en-US" sz="800" dirty="0" smtClean="0"/>
              <a:t> tri </a:t>
            </a:r>
            <a:r>
              <a:rPr lang="en-US" sz="800" dirty="0" err="1" smtClean="0"/>
              <a:t>kopče</a:t>
            </a:r>
            <a:r>
              <a:rPr lang="en-US" sz="800" dirty="0" smtClean="0"/>
              <a:t>.</a:t>
            </a:r>
          </a:p>
          <a:p>
            <a:pPr algn="just"/>
            <a:endParaRPr lang="bg-BG" sz="800" dirty="0"/>
          </a:p>
        </p:txBody>
      </p:sp>
      <p:sp>
        <p:nvSpPr>
          <p:cNvPr id="58" name="Rectangle 1"/>
          <p:cNvSpPr>
            <a:spLocks noChangeArrowheads="1"/>
          </p:cNvSpPr>
          <p:nvPr/>
        </p:nvSpPr>
        <p:spPr bwMode="auto">
          <a:xfrm>
            <a:off x="5076056" y="2697090"/>
            <a:ext cx="3816424" cy="1892826"/>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12.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Preklop:Istovremeno</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pritisnite</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oba</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mehanizme</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za</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zaključavanje</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Pritiskajte</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unazad</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istovremeno</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sa</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obije</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ruke.Nakon</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sto</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su</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kolica</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preklopljena</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kompaktna</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su</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i</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jednostavna</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za</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nošenje</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800" dirty="0">
              <a:ea typeface="Times New Roman" pitchFamily="18"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a typeface="Times New Roman" pitchFamily="18"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800" dirty="0">
              <a:ea typeface="Times New Roman" pitchFamily="18"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a typeface="Times New Roman" pitchFamily="18"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800" dirty="0">
              <a:ea typeface="Times New Roman" pitchFamily="18"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a typeface="Times New Roman" pitchFamily="18"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800" dirty="0">
              <a:ea typeface="Times New Roman" pitchFamily="18"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sr-Latn-CS" sz="800" b="0" i="0" u="none" strike="noStrike" cap="none" normalizeH="0" baseline="0" dirty="0" smtClean="0">
              <a:ln>
                <a:noFill/>
              </a:ln>
              <a:solidFill>
                <a:schemeClr val="tx1"/>
              </a:solidFill>
              <a:effectLst/>
              <a:ea typeface="Times New Roman" pitchFamily="18"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sr-Latn-CS" sz="800" dirty="0" smtClean="0">
              <a:ea typeface="Times New Roman" pitchFamily="18"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13.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Pozicije</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ea typeface="Times New Roman" pitchFamily="18" charset="0"/>
                <a:cs typeface="Courier New" pitchFamily="49" charset="0"/>
              </a:rPr>
              <a:t>sedišta</a:t>
            </a:r>
            <a:r>
              <a:rPr kumimoji="0" lang="en-US" sz="800" b="0" i="0" u="none" strike="noStrike" cap="none" normalizeH="0" baseline="0" dirty="0" smtClean="0">
                <a:ln>
                  <a:noFill/>
                </a:ln>
                <a:solidFill>
                  <a:schemeClr val="tx1"/>
                </a:solidFill>
                <a:effectLst/>
                <a:ea typeface="Times New Roman" pitchFamily="18" charset="0"/>
                <a:cs typeface="Courier New" pitchFamily="49" charset="0"/>
              </a:rPr>
              <a:t>:</a:t>
            </a:r>
            <a:r>
              <a:rPr kumimoji="0" lang="en-US" sz="9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9" name="TextBox 58"/>
          <p:cNvSpPr txBox="1"/>
          <p:nvPr/>
        </p:nvSpPr>
        <p:spPr>
          <a:xfrm>
            <a:off x="8466584" y="6406568"/>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36</a:t>
            </a:r>
            <a:endParaRPr lang="bg-BG" sz="900" b="1" dirty="0">
              <a:latin typeface="Arial" pitchFamily="34" charset="0"/>
              <a:cs typeface="Arial" pitchFamily="34" charset="0"/>
            </a:endParaRPr>
          </a:p>
        </p:txBody>
      </p:sp>
      <p:pic>
        <p:nvPicPr>
          <p:cNvPr id="60" name="Picture 59"/>
          <p:cNvPicPr>
            <a:picLocks noChangeAspect="1"/>
          </p:cNvPicPr>
          <p:nvPr/>
        </p:nvPicPr>
        <p:blipFill>
          <a:blip r:embed="rId5"/>
          <a:stretch>
            <a:fillRect/>
          </a:stretch>
        </p:blipFill>
        <p:spPr>
          <a:xfrm>
            <a:off x="5436096" y="4332366"/>
            <a:ext cx="2880318" cy="1028368"/>
          </a:xfrm>
          <a:prstGeom prst="rect">
            <a:avLst/>
          </a:prstGeom>
        </p:spPr>
      </p:pic>
      <p:pic>
        <p:nvPicPr>
          <p:cNvPr id="61" name="Picture 60"/>
          <p:cNvPicPr>
            <a:picLocks noChangeAspect="1"/>
          </p:cNvPicPr>
          <p:nvPr/>
        </p:nvPicPr>
        <p:blipFill>
          <a:blip r:embed="rId6"/>
          <a:stretch>
            <a:fillRect/>
          </a:stretch>
        </p:blipFill>
        <p:spPr>
          <a:xfrm>
            <a:off x="5436096" y="5412486"/>
            <a:ext cx="2880320" cy="1008112"/>
          </a:xfrm>
          <a:prstGeom prst="rect">
            <a:avLst/>
          </a:prstGeom>
        </p:spPr>
      </p:pic>
      <p:pic>
        <p:nvPicPr>
          <p:cNvPr id="62" name="Picture 61"/>
          <p:cNvPicPr>
            <a:picLocks noChangeAspect="1"/>
          </p:cNvPicPr>
          <p:nvPr/>
        </p:nvPicPr>
        <p:blipFill>
          <a:blip r:embed="rId7"/>
          <a:stretch>
            <a:fillRect/>
          </a:stretch>
        </p:blipFill>
        <p:spPr>
          <a:xfrm>
            <a:off x="5220072" y="1524054"/>
            <a:ext cx="3630560" cy="864094"/>
          </a:xfrm>
          <a:prstGeom prst="rect">
            <a:avLst/>
          </a:prstGeom>
        </p:spPr>
      </p:pic>
      <p:pic>
        <p:nvPicPr>
          <p:cNvPr id="63" name="Picture 62"/>
          <p:cNvPicPr>
            <a:picLocks noChangeAspect="1"/>
          </p:cNvPicPr>
          <p:nvPr/>
        </p:nvPicPr>
        <p:blipFill>
          <a:blip r:embed="rId8"/>
          <a:stretch>
            <a:fillRect/>
          </a:stretch>
        </p:blipFill>
        <p:spPr>
          <a:xfrm>
            <a:off x="5220072" y="3180238"/>
            <a:ext cx="3600400" cy="869447"/>
          </a:xfrm>
          <a:prstGeom prst="rect">
            <a:avLst/>
          </a:prstGeom>
        </p:spPr>
      </p:pic>
      <p:pic>
        <p:nvPicPr>
          <p:cNvPr id="64" name="Picture 63"/>
          <p:cNvPicPr>
            <a:picLocks noChangeAspect="1"/>
          </p:cNvPicPr>
          <p:nvPr/>
        </p:nvPicPr>
        <p:blipFill>
          <a:blip r:embed="rId9"/>
          <a:stretch>
            <a:fillRect/>
          </a:stretch>
        </p:blipFill>
        <p:spPr>
          <a:xfrm>
            <a:off x="5220072" y="83894"/>
            <a:ext cx="3600400" cy="809960"/>
          </a:xfrm>
          <a:prstGeom prst="rect">
            <a:avLst/>
          </a:prstGeom>
        </p:spPr>
      </p:pic>
    </p:spTree>
    <p:extLst>
      <p:ext uri="{BB962C8B-B14F-4D97-AF65-F5344CB8AC3E}">
        <p14:creationId xmlns:p14="http://schemas.microsoft.com/office/powerpoint/2010/main" val="3107386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4745</TotalTime>
  <Words>12942</Words>
  <Application>Microsoft Office PowerPoint</Application>
  <PresentationFormat>On-screen Show (4:3)</PresentationFormat>
  <Paragraphs>726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Win10</cp:lastModifiedBy>
  <cp:revision>484</cp:revision>
  <dcterms:created xsi:type="dcterms:W3CDTF">2015-11-16T10:45:54Z</dcterms:created>
  <dcterms:modified xsi:type="dcterms:W3CDTF">2020-04-23T14:07:49Z</dcterms:modified>
</cp:coreProperties>
</file>